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3" r:id="rId1"/>
  </p:sldMasterIdLst>
  <p:notesMasterIdLst>
    <p:notesMasterId r:id="rId10"/>
  </p:notesMasterIdLst>
  <p:sldIdLst>
    <p:sldId id="273" r:id="rId2"/>
    <p:sldId id="318" r:id="rId3"/>
    <p:sldId id="319" r:id="rId4"/>
    <p:sldId id="320" r:id="rId5"/>
    <p:sldId id="325" r:id="rId6"/>
    <p:sldId id="326" r:id="rId7"/>
    <p:sldId id="327" r:id="rId8"/>
    <p:sldId id="328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E7D"/>
    <a:srgbClr val="FDECE9"/>
    <a:srgbClr val="B61A16"/>
    <a:srgbClr val="FA6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324" autoAdjust="0"/>
  </p:normalViewPr>
  <p:slideViewPr>
    <p:cSldViewPr>
      <p:cViewPr varScale="1">
        <p:scale>
          <a:sx n="76" d="100"/>
          <a:sy n="76" d="100"/>
        </p:scale>
        <p:origin x="16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38A68-9B29-432A-A0BC-CE620E2E97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B2BEFF-FFEE-4430-938D-8FF8949F5578}">
      <dgm:prSet phldrT="[Text]" custT="1"/>
      <dgm:spPr/>
      <dgm:t>
        <a:bodyPr/>
        <a:lstStyle/>
        <a:p>
          <a:r>
            <a:rPr lang="en-IN" altLang="en-US" sz="2000" dirty="0" smtClean="0"/>
            <a:t>1. Investors are risk-averse, utility-maximizing, rational individuals</a:t>
          </a:r>
          <a:endParaRPr lang="en-US" sz="2000" dirty="0"/>
        </a:p>
      </dgm:t>
    </dgm:pt>
    <dgm:pt modelId="{6224C6FC-6568-49B6-9D30-E699D789AF33}" type="parTrans" cxnId="{339E8BE1-2041-46E7-B88A-5061E00493F4}">
      <dgm:prSet/>
      <dgm:spPr/>
      <dgm:t>
        <a:bodyPr/>
        <a:lstStyle/>
        <a:p>
          <a:endParaRPr lang="en-US"/>
        </a:p>
      </dgm:t>
    </dgm:pt>
    <dgm:pt modelId="{67CF7119-97AA-461A-98FF-ACE6DA1185EA}" type="sibTrans" cxnId="{339E8BE1-2041-46E7-B88A-5061E00493F4}">
      <dgm:prSet/>
      <dgm:spPr/>
      <dgm:t>
        <a:bodyPr/>
        <a:lstStyle/>
        <a:p>
          <a:endParaRPr lang="en-US"/>
        </a:p>
      </dgm:t>
    </dgm:pt>
    <dgm:pt modelId="{9F5F92FE-E7A4-46D2-98E0-B2ED1843CDC1}">
      <dgm:prSet phldrT="[Text]" custT="1"/>
      <dgm:spPr/>
      <dgm:t>
        <a:bodyPr/>
        <a:lstStyle/>
        <a:p>
          <a:r>
            <a:rPr lang="en-IN" altLang="en-US" sz="1800" dirty="0" smtClean="0"/>
            <a:t>Risk aversion: Investors expect to be compensated for accepting risk.</a:t>
          </a:r>
          <a:endParaRPr lang="en-US" sz="1800" dirty="0"/>
        </a:p>
      </dgm:t>
    </dgm:pt>
    <dgm:pt modelId="{D73A13E8-83F0-496F-9B9E-4BB94BCED331}" type="parTrans" cxnId="{69266DD1-A769-40AD-A941-19BB4875C471}">
      <dgm:prSet/>
      <dgm:spPr/>
      <dgm:t>
        <a:bodyPr/>
        <a:lstStyle/>
        <a:p>
          <a:endParaRPr lang="en-US"/>
        </a:p>
      </dgm:t>
    </dgm:pt>
    <dgm:pt modelId="{0E67C24C-F3B4-4AFC-B811-67623429C68C}" type="sibTrans" cxnId="{69266DD1-A769-40AD-A941-19BB4875C471}">
      <dgm:prSet/>
      <dgm:spPr/>
      <dgm:t>
        <a:bodyPr/>
        <a:lstStyle/>
        <a:p>
          <a:endParaRPr lang="en-US"/>
        </a:p>
      </dgm:t>
    </dgm:pt>
    <dgm:pt modelId="{B52A152E-9B03-4C64-A800-05A877782F98}">
      <dgm:prSet phldrT="[Text]" custT="1"/>
      <dgm:spPr/>
      <dgm:t>
        <a:bodyPr/>
        <a:lstStyle/>
        <a:p>
          <a:r>
            <a:rPr lang="en-IN" altLang="en-US" sz="2000" dirty="0" smtClean="0"/>
            <a:t>2. Markets are frictionless, including no transaction costs and no taxes</a:t>
          </a:r>
          <a:endParaRPr lang="en-US" sz="2000" dirty="0"/>
        </a:p>
      </dgm:t>
    </dgm:pt>
    <dgm:pt modelId="{7AE579D0-80CD-48B3-A815-BC701A9CAA8A}" type="parTrans" cxnId="{77A35B6C-81E8-4449-8321-822655972963}">
      <dgm:prSet/>
      <dgm:spPr/>
      <dgm:t>
        <a:bodyPr/>
        <a:lstStyle/>
        <a:p>
          <a:endParaRPr lang="en-US"/>
        </a:p>
      </dgm:t>
    </dgm:pt>
    <dgm:pt modelId="{BBDB82ED-87FC-49C5-9568-06121A17D8F3}" type="sibTrans" cxnId="{77A35B6C-81E8-4449-8321-822655972963}">
      <dgm:prSet/>
      <dgm:spPr/>
      <dgm:t>
        <a:bodyPr/>
        <a:lstStyle/>
        <a:p>
          <a:endParaRPr lang="en-US"/>
        </a:p>
      </dgm:t>
    </dgm:pt>
    <dgm:pt modelId="{A8837AAE-9F80-42F5-9B74-058252E84EF2}">
      <dgm:prSet phldrT="[Text]" custT="1"/>
      <dgm:spPr/>
      <dgm:t>
        <a:bodyPr/>
        <a:lstStyle/>
        <a:p>
          <a:r>
            <a:rPr lang="en-IN" altLang="en-US" sz="1800" dirty="0" smtClean="0"/>
            <a:t>If the transaction costs are considered, returns will be a function of such costs as well and makes the process more complicated.</a:t>
          </a:r>
          <a:endParaRPr lang="en-US" sz="1800" dirty="0"/>
        </a:p>
      </dgm:t>
    </dgm:pt>
    <dgm:pt modelId="{FF3D03B7-40E1-43EA-9421-42390AEA537F}" type="parTrans" cxnId="{7EBCBC70-F924-4639-BBA8-DA8C8A4D4EC9}">
      <dgm:prSet/>
      <dgm:spPr/>
      <dgm:t>
        <a:bodyPr/>
        <a:lstStyle/>
        <a:p>
          <a:endParaRPr lang="en-US"/>
        </a:p>
      </dgm:t>
    </dgm:pt>
    <dgm:pt modelId="{053AC2E7-CCC9-4BD4-AC56-701564551E00}" type="sibTrans" cxnId="{7EBCBC70-F924-4639-BBA8-DA8C8A4D4EC9}">
      <dgm:prSet/>
      <dgm:spPr/>
      <dgm:t>
        <a:bodyPr/>
        <a:lstStyle/>
        <a:p>
          <a:endParaRPr lang="en-US"/>
        </a:p>
      </dgm:t>
    </dgm:pt>
    <dgm:pt modelId="{2DEDCD3D-C3B8-4517-B1D5-D15052F4DCCF}">
      <dgm:prSet custT="1"/>
      <dgm:spPr/>
      <dgm:t>
        <a:bodyPr/>
        <a:lstStyle/>
        <a:p>
          <a:r>
            <a:rPr lang="en-IN" altLang="en-US" sz="1800" dirty="0" smtClean="0"/>
            <a:t>This assumption only requires that investors are averse to risk. (not with a same degree of aversion).</a:t>
          </a:r>
        </a:p>
      </dgm:t>
    </dgm:pt>
    <dgm:pt modelId="{5C4F9634-5A71-4FEE-89AA-FBAAA139DEE2}" type="parTrans" cxnId="{BB5F140F-60EE-4BA4-A30F-BDFCD42DF416}">
      <dgm:prSet/>
      <dgm:spPr/>
      <dgm:t>
        <a:bodyPr/>
        <a:lstStyle/>
        <a:p>
          <a:endParaRPr lang="en-US"/>
        </a:p>
      </dgm:t>
    </dgm:pt>
    <dgm:pt modelId="{6CCF763D-132F-40CF-8372-4841D2A5A427}" type="sibTrans" cxnId="{BB5F140F-60EE-4BA4-A30F-BDFCD42DF416}">
      <dgm:prSet/>
      <dgm:spPr/>
      <dgm:t>
        <a:bodyPr/>
        <a:lstStyle/>
        <a:p>
          <a:endParaRPr lang="en-US"/>
        </a:p>
      </dgm:t>
    </dgm:pt>
    <dgm:pt modelId="{5177D491-FFC4-4E2A-B77A-2E0E9B14F33B}">
      <dgm:prSet custT="1"/>
      <dgm:spPr/>
      <dgm:t>
        <a:bodyPr/>
        <a:lstStyle/>
        <a:p>
          <a:r>
            <a:rPr lang="en-IN" altLang="en-US" sz="1800" dirty="0" smtClean="0"/>
            <a:t>Utility maximization: Investors want higher returns, not lower returns, and that investors always want more wealth. (i.e. investors are never satisfied).</a:t>
          </a:r>
        </a:p>
      </dgm:t>
    </dgm:pt>
    <dgm:pt modelId="{E94CBD22-A3B3-46E9-94B2-BC44EEED1402}" type="parTrans" cxnId="{703AA150-1F0B-4229-9393-EB7CEBD6247E}">
      <dgm:prSet/>
      <dgm:spPr/>
      <dgm:t>
        <a:bodyPr/>
        <a:lstStyle/>
        <a:p>
          <a:endParaRPr lang="en-US"/>
        </a:p>
      </dgm:t>
    </dgm:pt>
    <dgm:pt modelId="{E98576CE-C42C-4176-93E9-B712788D9F9B}" type="sibTrans" cxnId="{703AA150-1F0B-4229-9393-EB7CEBD6247E}">
      <dgm:prSet/>
      <dgm:spPr/>
      <dgm:t>
        <a:bodyPr/>
        <a:lstStyle/>
        <a:p>
          <a:endParaRPr lang="en-US"/>
        </a:p>
      </dgm:t>
    </dgm:pt>
    <dgm:pt modelId="{360EAAC7-A685-4E0C-9C65-8A0B45AF9516}">
      <dgm:prSet custT="1"/>
      <dgm:spPr/>
      <dgm:t>
        <a:bodyPr/>
        <a:lstStyle/>
        <a:p>
          <a:r>
            <a:rPr lang="en-IN" altLang="en-US" sz="1800" dirty="0" smtClean="0"/>
            <a:t>Investors are understood to be rational: They correctly evaluate and analyse available information to arrive at rational decisions.</a:t>
          </a:r>
        </a:p>
      </dgm:t>
    </dgm:pt>
    <dgm:pt modelId="{C5FB025F-A90C-4899-8F1D-F6A01C2D1B00}" type="parTrans" cxnId="{B05CB2B9-39CE-4D79-AC96-5548BF8BDBF0}">
      <dgm:prSet/>
      <dgm:spPr/>
      <dgm:t>
        <a:bodyPr/>
        <a:lstStyle/>
        <a:p>
          <a:endParaRPr lang="en-US"/>
        </a:p>
      </dgm:t>
    </dgm:pt>
    <dgm:pt modelId="{C2F5AC64-418F-4D00-86C8-258F4A975DB9}" type="sibTrans" cxnId="{B05CB2B9-39CE-4D79-AC96-5548BF8BDBF0}">
      <dgm:prSet/>
      <dgm:spPr/>
      <dgm:t>
        <a:bodyPr/>
        <a:lstStyle/>
        <a:p>
          <a:endParaRPr lang="en-US"/>
        </a:p>
      </dgm:t>
    </dgm:pt>
    <dgm:pt modelId="{3E27DDE1-3139-4AE4-BF7E-118E6E9E30C4}">
      <dgm:prSet custT="1"/>
      <dgm:spPr/>
      <dgm:t>
        <a:bodyPr/>
        <a:lstStyle/>
        <a:p>
          <a:r>
            <a:rPr lang="en-IN" altLang="en-US" sz="1800" dirty="0" smtClean="0"/>
            <a:t>The transaction costs of many large institutions are negligible, and many institutions do not pay taxes.</a:t>
          </a:r>
        </a:p>
      </dgm:t>
    </dgm:pt>
    <dgm:pt modelId="{F1B69B4E-99D6-49A2-84C5-1169148E11A5}" type="parTrans" cxnId="{CDE23A4E-8E56-4362-B3EC-FF235E2DAFF4}">
      <dgm:prSet/>
      <dgm:spPr/>
      <dgm:t>
        <a:bodyPr/>
        <a:lstStyle/>
        <a:p>
          <a:endParaRPr lang="en-US"/>
        </a:p>
      </dgm:t>
    </dgm:pt>
    <dgm:pt modelId="{35A20F6C-47AC-44D1-BBCB-9FB0A5C520A5}" type="sibTrans" cxnId="{CDE23A4E-8E56-4362-B3EC-FF235E2DAFF4}">
      <dgm:prSet/>
      <dgm:spPr/>
      <dgm:t>
        <a:bodyPr/>
        <a:lstStyle/>
        <a:p>
          <a:endParaRPr lang="en-US"/>
        </a:p>
      </dgm:t>
    </dgm:pt>
    <dgm:pt modelId="{02EA922A-010A-4AF3-8625-49BA6B021B09}">
      <dgm:prSet custT="1"/>
      <dgm:spPr/>
      <dgm:t>
        <a:bodyPr/>
        <a:lstStyle/>
        <a:p>
          <a:r>
            <a:rPr lang="en-IN" altLang="en-US" sz="1800" dirty="0" smtClean="0"/>
            <a:t>Since no taxes are considered so investors are indifferent between capital gains and income or dividend.</a:t>
          </a:r>
        </a:p>
      </dgm:t>
    </dgm:pt>
    <dgm:pt modelId="{3A8E97F5-22D5-41A8-974B-ACF928AE7316}" type="parTrans" cxnId="{6B989AFF-7609-4162-980F-44696D19026B}">
      <dgm:prSet/>
      <dgm:spPr/>
      <dgm:t>
        <a:bodyPr/>
        <a:lstStyle/>
        <a:p>
          <a:endParaRPr lang="en-US"/>
        </a:p>
      </dgm:t>
    </dgm:pt>
    <dgm:pt modelId="{2CD684FD-88B0-49FE-9EED-9D7E819C95EA}" type="sibTrans" cxnId="{6B989AFF-7609-4162-980F-44696D19026B}">
      <dgm:prSet/>
      <dgm:spPr/>
      <dgm:t>
        <a:bodyPr/>
        <a:lstStyle/>
        <a:p>
          <a:endParaRPr lang="en-US"/>
        </a:p>
      </dgm:t>
    </dgm:pt>
    <dgm:pt modelId="{28C2CAAE-43B3-453A-B1A2-9C3CA7EF88C4}">
      <dgm:prSet custT="1"/>
      <dgm:spPr/>
      <dgm:t>
        <a:bodyPr/>
        <a:lstStyle/>
        <a:p>
          <a:r>
            <a:rPr lang="en-IN" altLang="en-US" sz="1800" dirty="0" smtClean="0"/>
            <a:t>We also assume that borrowing and lending at the risk-free rate is possible.</a:t>
          </a:r>
        </a:p>
      </dgm:t>
    </dgm:pt>
    <dgm:pt modelId="{F8E0CA90-C28B-4E05-9A68-1B5F04316176}" type="parTrans" cxnId="{993EA42C-C049-4A46-97D6-8DCF4F5ECA47}">
      <dgm:prSet/>
      <dgm:spPr/>
      <dgm:t>
        <a:bodyPr/>
        <a:lstStyle/>
        <a:p>
          <a:endParaRPr lang="en-US"/>
        </a:p>
      </dgm:t>
    </dgm:pt>
    <dgm:pt modelId="{CBC59485-5126-48C5-B609-815ADF909A40}" type="sibTrans" cxnId="{993EA42C-C049-4A46-97D6-8DCF4F5ECA47}">
      <dgm:prSet/>
      <dgm:spPr/>
      <dgm:t>
        <a:bodyPr/>
        <a:lstStyle/>
        <a:p>
          <a:endParaRPr lang="en-US"/>
        </a:p>
      </dgm:t>
    </dgm:pt>
    <dgm:pt modelId="{083DCFFE-5DF7-45A3-A26B-656098E99751}" type="pres">
      <dgm:prSet presAssocID="{F4A38A68-9B29-432A-A0BC-CE620E2E97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0E2F4A-FEF5-4D9F-B8FB-2BF2A51D1D20}" type="pres">
      <dgm:prSet presAssocID="{7BB2BEFF-FFEE-4430-938D-8FF8949F5578}" presName="parentText" presStyleLbl="node1" presStyleIdx="0" presStyleCnt="2" custScaleY="54809" custLinFactNeighborY="-104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E5E5E-8993-4CC5-9D05-7AC8B985340C}" type="pres">
      <dgm:prSet presAssocID="{7BB2BEFF-FFEE-4430-938D-8FF8949F5578}" presName="childText" presStyleLbl="revTx" presStyleIdx="0" presStyleCnt="2" custAng="0" custScaleY="63222" custLinFactNeighborY="-14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458B3-26E2-4877-B11E-5DD163D92D1B}" type="pres">
      <dgm:prSet presAssocID="{B52A152E-9B03-4C64-A800-05A877782F98}" presName="parentText" presStyleLbl="node1" presStyleIdx="1" presStyleCnt="2" custScaleY="47788" custLinFactNeighborY="121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4ADC1-4BD4-4790-AD3E-FA128B5D0B5C}" type="pres">
      <dgm:prSet presAssocID="{B52A152E-9B03-4C64-A800-05A877782F98}" presName="childText" presStyleLbl="revTx" presStyleIdx="1" presStyleCnt="2" custLinFactNeighborY="19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989AFF-7609-4162-980F-44696D19026B}" srcId="{B52A152E-9B03-4C64-A800-05A877782F98}" destId="{02EA922A-010A-4AF3-8625-49BA6B021B09}" srcOrd="2" destOrd="0" parTransId="{3A8E97F5-22D5-41A8-974B-ACF928AE7316}" sibTransId="{2CD684FD-88B0-49FE-9EED-9D7E819C95EA}"/>
    <dgm:cxn modelId="{CDE23A4E-8E56-4362-B3EC-FF235E2DAFF4}" srcId="{B52A152E-9B03-4C64-A800-05A877782F98}" destId="{3E27DDE1-3139-4AE4-BF7E-118E6E9E30C4}" srcOrd="1" destOrd="0" parTransId="{F1B69B4E-99D6-49A2-84C5-1169148E11A5}" sibTransId="{35A20F6C-47AC-44D1-BBCB-9FB0A5C520A5}"/>
    <dgm:cxn modelId="{987002D7-7E23-45F4-9B55-FF506F434879}" type="presOf" srcId="{2DEDCD3D-C3B8-4517-B1D5-D15052F4DCCF}" destId="{92BE5E5E-8993-4CC5-9D05-7AC8B985340C}" srcOrd="0" destOrd="1" presId="urn:microsoft.com/office/officeart/2005/8/layout/vList2"/>
    <dgm:cxn modelId="{7BF249FA-4728-4C0C-BD48-78BD2DF0D74F}" type="presOf" srcId="{A8837AAE-9F80-42F5-9B74-058252E84EF2}" destId="{6D04ADC1-4BD4-4790-AD3E-FA128B5D0B5C}" srcOrd="0" destOrd="0" presId="urn:microsoft.com/office/officeart/2005/8/layout/vList2"/>
    <dgm:cxn modelId="{5B935B99-3EED-437B-BB3A-C82930B90892}" type="presOf" srcId="{B52A152E-9B03-4C64-A800-05A877782F98}" destId="{986458B3-26E2-4877-B11E-5DD163D92D1B}" srcOrd="0" destOrd="0" presId="urn:microsoft.com/office/officeart/2005/8/layout/vList2"/>
    <dgm:cxn modelId="{C38CB851-CFF5-4B93-8005-3D373603BF5E}" type="presOf" srcId="{5177D491-FFC4-4E2A-B77A-2E0E9B14F33B}" destId="{92BE5E5E-8993-4CC5-9D05-7AC8B985340C}" srcOrd="0" destOrd="2" presId="urn:microsoft.com/office/officeart/2005/8/layout/vList2"/>
    <dgm:cxn modelId="{AAC174B3-2F2C-41EA-98F7-E7DA0BA3A8BC}" type="presOf" srcId="{360EAAC7-A685-4E0C-9C65-8A0B45AF9516}" destId="{92BE5E5E-8993-4CC5-9D05-7AC8B985340C}" srcOrd="0" destOrd="3" presId="urn:microsoft.com/office/officeart/2005/8/layout/vList2"/>
    <dgm:cxn modelId="{A808A4E2-CA8D-403B-815C-3AB837211ECA}" type="presOf" srcId="{F4A38A68-9B29-432A-A0BC-CE620E2E9782}" destId="{083DCFFE-5DF7-45A3-A26B-656098E99751}" srcOrd="0" destOrd="0" presId="urn:microsoft.com/office/officeart/2005/8/layout/vList2"/>
    <dgm:cxn modelId="{57C2BB00-D32B-42E8-A08C-A96A6A10A6DF}" type="presOf" srcId="{9F5F92FE-E7A4-46D2-98E0-B2ED1843CDC1}" destId="{92BE5E5E-8993-4CC5-9D05-7AC8B985340C}" srcOrd="0" destOrd="0" presId="urn:microsoft.com/office/officeart/2005/8/layout/vList2"/>
    <dgm:cxn modelId="{64E091A2-3AB1-4A9B-90B0-C8DEDF9579DE}" type="presOf" srcId="{02EA922A-010A-4AF3-8625-49BA6B021B09}" destId="{6D04ADC1-4BD4-4790-AD3E-FA128B5D0B5C}" srcOrd="0" destOrd="2" presId="urn:microsoft.com/office/officeart/2005/8/layout/vList2"/>
    <dgm:cxn modelId="{77A35B6C-81E8-4449-8321-822655972963}" srcId="{F4A38A68-9B29-432A-A0BC-CE620E2E9782}" destId="{B52A152E-9B03-4C64-A800-05A877782F98}" srcOrd="1" destOrd="0" parTransId="{7AE579D0-80CD-48B3-A815-BC701A9CAA8A}" sibTransId="{BBDB82ED-87FC-49C5-9568-06121A17D8F3}"/>
    <dgm:cxn modelId="{BB5F140F-60EE-4BA4-A30F-BDFCD42DF416}" srcId="{7BB2BEFF-FFEE-4430-938D-8FF8949F5578}" destId="{2DEDCD3D-C3B8-4517-B1D5-D15052F4DCCF}" srcOrd="1" destOrd="0" parTransId="{5C4F9634-5A71-4FEE-89AA-FBAAA139DEE2}" sibTransId="{6CCF763D-132F-40CF-8372-4841D2A5A427}"/>
    <dgm:cxn modelId="{7324DA74-9000-4223-AE71-3E894648899A}" type="presOf" srcId="{7BB2BEFF-FFEE-4430-938D-8FF8949F5578}" destId="{D20E2F4A-FEF5-4D9F-B8FB-2BF2A51D1D20}" srcOrd="0" destOrd="0" presId="urn:microsoft.com/office/officeart/2005/8/layout/vList2"/>
    <dgm:cxn modelId="{993EA42C-C049-4A46-97D6-8DCF4F5ECA47}" srcId="{B52A152E-9B03-4C64-A800-05A877782F98}" destId="{28C2CAAE-43B3-453A-B1A2-9C3CA7EF88C4}" srcOrd="3" destOrd="0" parTransId="{F8E0CA90-C28B-4E05-9A68-1B5F04316176}" sibTransId="{CBC59485-5126-48C5-B609-815ADF909A40}"/>
    <dgm:cxn modelId="{BBD09834-1A3A-4D30-9E3F-AFA9D7AF2F73}" type="presOf" srcId="{28C2CAAE-43B3-453A-B1A2-9C3CA7EF88C4}" destId="{6D04ADC1-4BD4-4790-AD3E-FA128B5D0B5C}" srcOrd="0" destOrd="3" presId="urn:microsoft.com/office/officeart/2005/8/layout/vList2"/>
    <dgm:cxn modelId="{680A6F39-870C-4569-B9C8-4E9FDE6C7CE9}" type="presOf" srcId="{3E27DDE1-3139-4AE4-BF7E-118E6E9E30C4}" destId="{6D04ADC1-4BD4-4790-AD3E-FA128B5D0B5C}" srcOrd="0" destOrd="1" presId="urn:microsoft.com/office/officeart/2005/8/layout/vList2"/>
    <dgm:cxn modelId="{69266DD1-A769-40AD-A941-19BB4875C471}" srcId="{7BB2BEFF-FFEE-4430-938D-8FF8949F5578}" destId="{9F5F92FE-E7A4-46D2-98E0-B2ED1843CDC1}" srcOrd="0" destOrd="0" parTransId="{D73A13E8-83F0-496F-9B9E-4BB94BCED331}" sibTransId="{0E67C24C-F3B4-4AFC-B811-67623429C68C}"/>
    <dgm:cxn modelId="{B05CB2B9-39CE-4D79-AC96-5548BF8BDBF0}" srcId="{7BB2BEFF-FFEE-4430-938D-8FF8949F5578}" destId="{360EAAC7-A685-4E0C-9C65-8A0B45AF9516}" srcOrd="3" destOrd="0" parTransId="{C5FB025F-A90C-4899-8F1D-F6A01C2D1B00}" sibTransId="{C2F5AC64-418F-4D00-86C8-258F4A975DB9}"/>
    <dgm:cxn modelId="{7EBCBC70-F924-4639-BBA8-DA8C8A4D4EC9}" srcId="{B52A152E-9B03-4C64-A800-05A877782F98}" destId="{A8837AAE-9F80-42F5-9B74-058252E84EF2}" srcOrd="0" destOrd="0" parTransId="{FF3D03B7-40E1-43EA-9421-42390AEA537F}" sibTransId="{053AC2E7-CCC9-4BD4-AC56-701564551E00}"/>
    <dgm:cxn modelId="{703AA150-1F0B-4229-9393-EB7CEBD6247E}" srcId="{7BB2BEFF-FFEE-4430-938D-8FF8949F5578}" destId="{5177D491-FFC4-4E2A-B77A-2E0E9B14F33B}" srcOrd="2" destOrd="0" parTransId="{E94CBD22-A3B3-46E9-94B2-BC44EEED1402}" sibTransId="{E98576CE-C42C-4176-93E9-B712788D9F9B}"/>
    <dgm:cxn modelId="{339E8BE1-2041-46E7-B88A-5061E00493F4}" srcId="{F4A38A68-9B29-432A-A0BC-CE620E2E9782}" destId="{7BB2BEFF-FFEE-4430-938D-8FF8949F5578}" srcOrd="0" destOrd="0" parTransId="{6224C6FC-6568-49B6-9D30-E699D789AF33}" sibTransId="{67CF7119-97AA-461A-98FF-ACE6DA1185EA}"/>
    <dgm:cxn modelId="{205F0BD9-C6F0-48CC-88F8-2FFDCD08BDBB}" type="presParOf" srcId="{083DCFFE-5DF7-45A3-A26B-656098E99751}" destId="{D20E2F4A-FEF5-4D9F-B8FB-2BF2A51D1D20}" srcOrd="0" destOrd="0" presId="urn:microsoft.com/office/officeart/2005/8/layout/vList2"/>
    <dgm:cxn modelId="{52E86314-EAF5-4003-B5A1-6EE517ACADAC}" type="presParOf" srcId="{083DCFFE-5DF7-45A3-A26B-656098E99751}" destId="{92BE5E5E-8993-4CC5-9D05-7AC8B985340C}" srcOrd="1" destOrd="0" presId="urn:microsoft.com/office/officeart/2005/8/layout/vList2"/>
    <dgm:cxn modelId="{063F7B35-A139-4662-92DB-898EE612D7BE}" type="presParOf" srcId="{083DCFFE-5DF7-45A3-A26B-656098E99751}" destId="{986458B3-26E2-4877-B11E-5DD163D92D1B}" srcOrd="2" destOrd="0" presId="urn:microsoft.com/office/officeart/2005/8/layout/vList2"/>
    <dgm:cxn modelId="{A4604BC6-26B0-42CA-BC43-70FE024D6638}" type="presParOf" srcId="{083DCFFE-5DF7-45A3-A26B-656098E99751}" destId="{6D04ADC1-4BD4-4790-AD3E-FA128B5D0B5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A38A68-9B29-432A-A0BC-CE620E2E97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B2BEFF-FFEE-4430-938D-8FF8949F5578}">
      <dgm:prSet phldrT="[Text]" custT="1"/>
      <dgm:spPr/>
      <dgm:t>
        <a:bodyPr/>
        <a:lstStyle/>
        <a:p>
          <a:r>
            <a:rPr lang="en-IN" altLang="en-US" sz="2000" smtClean="0"/>
            <a:t>3. </a:t>
          </a:r>
          <a:r>
            <a:rPr lang="en-IN" altLang="en-US" sz="2000" dirty="0" smtClean="0"/>
            <a:t>All investments are infinitely divisible</a:t>
          </a:r>
          <a:endParaRPr lang="en-US" sz="2000" dirty="0"/>
        </a:p>
      </dgm:t>
    </dgm:pt>
    <dgm:pt modelId="{6224C6FC-6568-49B6-9D30-E699D789AF33}" type="parTrans" cxnId="{339E8BE1-2041-46E7-B88A-5061E00493F4}">
      <dgm:prSet/>
      <dgm:spPr/>
      <dgm:t>
        <a:bodyPr/>
        <a:lstStyle/>
        <a:p>
          <a:endParaRPr lang="en-US"/>
        </a:p>
      </dgm:t>
    </dgm:pt>
    <dgm:pt modelId="{67CF7119-97AA-461A-98FF-ACE6DA1185EA}" type="sibTrans" cxnId="{339E8BE1-2041-46E7-B88A-5061E00493F4}">
      <dgm:prSet/>
      <dgm:spPr/>
      <dgm:t>
        <a:bodyPr/>
        <a:lstStyle/>
        <a:p>
          <a:endParaRPr lang="en-US"/>
        </a:p>
      </dgm:t>
    </dgm:pt>
    <dgm:pt modelId="{9F5F92FE-E7A4-46D2-98E0-B2ED1843CDC1}">
      <dgm:prSet phldrT="[Text]" custT="1"/>
      <dgm:spPr/>
      <dgm:t>
        <a:bodyPr/>
        <a:lstStyle/>
        <a:p>
          <a:r>
            <a:rPr lang="en-IN" altLang="en-US" sz="1800" dirty="0" smtClean="0"/>
            <a:t>An individual can invest as little or as much as he or she wishes in an asset.</a:t>
          </a:r>
          <a:endParaRPr lang="en-US" sz="1800" dirty="0"/>
        </a:p>
      </dgm:t>
    </dgm:pt>
    <dgm:pt modelId="{D73A13E8-83F0-496F-9B9E-4BB94BCED331}" type="parTrans" cxnId="{69266DD1-A769-40AD-A941-19BB4875C471}">
      <dgm:prSet/>
      <dgm:spPr/>
      <dgm:t>
        <a:bodyPr/>
        <a:lstStyle/>
        <a:p>
          <a:endParaRPr lang="en-US"/>
        </a:p>
      </dgm:t>
    </dgm:pt>
    <dgm:pt modelId="{0E67C24C-F3B4-4AFC-B811-67623429C68C}" type="sibTrans" cxnId="{69266DD1-A769-40AD-A941-19BB4875C471}">
      <dgm:prSet/>
      <dgm:spPr/>
      <dgm:t>
        <a:bodyPr/>
        <a:lstStyle/>
        <a:p>
          <a:endParaRPr lang="en-US"/>
        </a:p>
      </dgm:t>
    </dgm:pt>
    <dgm:pt modelId="{B52A152E-9B03-4C64-A800-05A877782F98}">
      <dgm:prSet phldrT="[Text]" custT="1"/>
      <dgm:spPr/>
      <dgm:t>
        <a:bodyPr/>
        <a:lstStyle/>
        <a:p>
          <a:r>
            <a:rPr lang="en-IN" altLang="en-US" sz="2000" dirty="0" smtClean="0"/>
            <a:t>4. Investors are Price Takers</a:t>
          </a:r>
          <a:endParaRPr lang="en-US" sz="2000" dirty="0"/>
        </a:p>
      </dgm:t>
    </dgm:pt>
    <dgm:pt modelId="{7AE579D0-80CD-48B3-A815-BC701A9CAA8A}" type="parTrans" cxnId="{77A35B6C-81E8-4449-8321-822655972963}">
      <dgm:prSet/>
      <dgm:spPr/>
      <dgm:t>
        <a:bodyPr/>
        <a:lstStyle/>
        <a:p>
          <a:endParaRPr lang="en-US"/>
        </a:p>
      </dgm:t>
    </dgm:pt>
    <dgm:pt modelId="{BBDB82ED-87FC-49C5-9568-06121A17D8F3}" type="sibTrans" cxnId="{77A35B6C-81E8-4449-8321-822655972963}">
      <dgm:prSet/>
      <dgm:spPr/>
      <dgm:t>
        <a:bodyPr/>
        <a:lstStyle/>
        <a:p>
          <a:endParaRPr lang="en-US"/>
        </a:p>
      </dgm:t>
    </dgm:pt>
    <dgm:pt modelId="{A8837AAE-9F80-42F5-9B74-058252E84EF2}">
      <dgm:prSet phldrT="[Text]" custT="1"/>
      <dgm:spPr/>
      <dgm:t>
        <a:bodyPr/>
        <a:lstStyle/>
        <a:p>
          <a:r>
            <a:rPr lang="en-IN" altLang="en-US" sz="1800" dirty="0" smtClean="0"/>
            <a:t>There are many investors and no investor is large enough to influence prices.</a:t>
          </a:r>
          <a:endParaRPr lang="en-US" sz="1800" dirty="0"/>
        </a:p>
      </dgm:t>
    </dgm:pt>
    <dgm:pt modelId="{FF3D03B7-40E1-43EA-9421-42390AEA537F}" type="parTrans" cxnId="{7EBCBC70-F924-4639-BBA8-DA8C8A4D4EC9}">
      <dgm:prSet/>
      <dgm:spPr/>
      <dgm:t>
        <a:bodyPr/>
        <a:lstStyle/>
        <a:p>
          <a:endParaRPr lang="en-US"/>
        </a:p>
      </dgm:t>
    </dgm:pt>
    <dgm:pt modelId="{053AC2E7-CCC9-4BD4-AC56-701564551E00}" type="sibTrans" cxnId="{7EBCBC70-F924-4639-BBA8-DA8C8A4D4EC9}">
      <dgm:prSet/>
      <dgm:spPr/>
      <dgm:t>
        <a:bodyPr/>
        <a:lstStyle/>
        <a:p>
          <a:endParaRPr lang="en-US"/>
        </a:p>
      </dgm:t>
    </dgm:pt>
    <dgm:pt modelId="{07ECADEB-598F-4A37-ACF1-CA97114359BD}">
      <dgm:prSet custT="1"/>
      <dgm:spPr/>
      <dgm:t>
        <a:bodyPr/>
        <a:lstStyle/>
        <a:p>
          <a:r>
            <a:rPr lang="en-IN" altLang="en-US" sz="1800" dirty="0" smtClean="0"/>
            <a:t>This assumption allows the model to rely on continuous functions. (rather on discrete functions)</a:t>
          </a:r>
          <a:endParaRPr lang="en-US" sz="1800" dirty="0"/>
        </a:p>
      </dgm:t>
    </dgm:pt>
    <dgm:pt modelId="{8C3283A3-6505-4A28-8DB3-36FDD5DA6F6B}" type="parTrans" cxnId="{245B4BCD-028E-4B04-B544-B9F8BD4C0CF4}">
      <dgm:prSet/>
      <dgm:spPr/>
      <dgm:t>
        <a:bodyPr/>
        <a:lstStyle/>
        <a:p>
          <a:endParaRPr lang="en-US"/>
        </a:p>
      </dgm:t>
    </dgm:pt>
    <dgm:pt modelId="{B7BF193A-1BDB-445D-87F4-DAD05E2069D5}" type="sibTrans" cxnId="{245B4BCD-028E-4B04-B544-B9F8BD4C0CF4}">
      <dgm:prSet/>
      <dgm:spPr/>
      <dgm:t>
        <a:bodyPr/>
        <a:lstStyle/>
        <a:p>
          <a:endParaRPr lang="en-US"/>
        </a:p>
      </dgm:t>
    </dgm:pt>
    <dgm:pt modelId="{7564A14E-8371-4BA1-A42E-6BA06277A185}">
      <dgm:prSet custT="1"/>
      <dgm:spPr/>
      <dgm:t>
        <a:bodyPr/>
        <a:lstStyle/>
        <a:p>
          <a:r>
            <a:rPr lang="en-IN" altLang="en-US" sz="1800" dirty="0" smtClean="0"/>
            <a:t>Thus, investors are price takers, and we assume that security prices are unaffected by trades.</a:t>
          </a:r>
        </a:p>
      </dgm:t>
    </dgm:pt>
    <dgm:pt modelId="{9A827682-C3DC-4B82-B455-098BB64F8429}" type="parTrans" cxnId="{7729384E-754B-4EBD-B404-F9DB73836857}">
      <dgm:prSet/>
      <dgm:spPr/>
      <dgm:t>
        <a:bodyPr/>
        <a:lstStyle/>
        <a:p>
          <a:endParaRPr lang="en-US"/>
        </a:p>
      </dgm:t>
    </dgm:pt>
    <dgm:pt modelId="{D3D42FC0-0F6A-4D20-829B-AF1053F8F6C2}" type="sibTrans" cxnId="{7729384E-754B-4EBD-B404-F9DB73836857}">
      <dgm:prSet/>
      <dgm:spPr/>
      <dgm:t>
        <a:bodyPr/>
        <a:lstStyle/>
        <a:p>
          <a:endParaRPr lang="en-US"/>
        </a:p>
      </dgm:t>
    </dgm:pt>
    <dgm:pt modelId="{A3693507-58A7-4D1C-BDE3-C748905A53B9}">
      <dgm:prSet custT="1"/>
      <dgm:spPr/>
      <dgm:t>
        <a:bodyPr/>
        <a:lstStyle/>
        <a:p>
          <a:r>
            <a:rPr lang="en-IN" altLang="en-US" sz="1800" dirty="0" smtClean="0"/>
            <a:t>This assumption considers the market for assets are perfectly competitive.</a:t>
          </a:r>
        </a:p>
      </dgm:t>
    </dgm:pt>
    <dgm:pt modelId="{11C8C968-BC20-4CB8-B3A2-AA56871AA4A0}" type="parTrans" cxnId="{0D90E827-1712-45E8-AD9D-95D7A35B7335}">
      <dgm:prSet/>
      <dgm:spPr/>
      <dgm:t>
        <a:bodyPr/>
        <a:lstStyle/>
        <a:p>
          <a:endParaRPr lang="en-US"/>
        </a:p>
      </dgm:t>
    </dgm:pt>
    <dgm:pt modelId="{FC5E9179-7B82-4726-8A39-DE7A613047F1}" type="sibTrans" cxnId="{0D90E827-1712-45E8-AD9D-95D7A35B7335}">
      <dgm:prSet/>
      <dgm:spPr/>
      <dgm:t>
        <a:bodyPr/>
        <a:lstStyle/>
        <a:p>
          <a:endParaRPr lang="en-US"/>
        </a:p>
      </dgm:t>
    </dgm:pt>
    <dgm:pt modelId="{083DCFFE-5DF7-45A3-A26B-656098E99751}" type="pres">
      <dgm:prSet presAssocID="{F4A38A68-9B29-432A-A0BC-CE620E2E97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0E2F4A-FEF5-4D9F-B8FB-2BF2A51D1D20}" type="pres">
      <dgm:prSet presAssocID="{7BB2BEFF-FFEE-4430-938D-8FF8949F5578}" presName="parentText" presStyleLbl="node1" presStyleIdx="0" presStyleCnt="2" custScaleY="54809" custLinFactNeighborX="20690" custLinFactNeighborY="-151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E5E5E-8993-4CC5-9D05-7AC8B985340C}" type="pres">
      <dgm:prSet presAssocID="{7BB2BEFF-FFEE-4430-938D-8FF8949F5578}" presName="childText" presStyleLbl="revTx" presStyleIdx="0" presStyleCnt="2" custAng="0" custScaleY="63222" custLinFactNeighborY="-14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458B3-26E2-4877-B11E-5DD163D92D1B}" type="pres">
      <dgm:prSet presAssocID="{B52A152E-9B03-4C64-A800-05A877782F98}" presName="parentText" presStyleLbl="node1" presStyleIdx="1" presStyleCnt="2" custScaleY="47788" custLinFactNeighborY="121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4ADC1-4BD4-4790-AD3E-FA128B5D0B5C}" type="pres">
      <dgm:prSet presAssocID="{B52A152E-9B03-4C64-A800-05A877782F98}" presName="childText" presStyleLbl="revTx" presStyleIdx="1" presStyleCnt="2" custLinFactNeighborY="19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EFA03F-C152-403B-8941-2391BEE8AF27}" type="presOf" srcId="{A8837AAE-9F80-42F5-9B74-058252E84EF2}" destId="{6D04ADC1-4BD4-4790-AD3E-FA128B5D0B5C}" srcOrd="0" destOrd="0" presId="urn:microsoft.com/office/officeart/2005/8/layout/vList2"/>
    <dgm:cxn modelId="{339E8BE1-2041-46E7-B88A-5061E00493F4}" srcId="{F4A38A68-9B29-432A-A0BC-CE620E2E9782}" destId="{7BB2BEFF-FFEE-4430-938D-8FF8949F5578}" srcOrd="0" destOrd="0" parTransId="{6224C6FC-6568-49B6-9D30-E699D789AF33}" sibTransId="{67CF7119-97AA-461A-98FF-ACE6DA1185EA}"/>
    <dgm:cxn modelId="{856ACF17-09F1-4194-A632-58F740EF10E7}" type="presOf" srcId="{9F5F92FE-E7A4-46D2-98E0-B2ED1843CDC1}" destId="{92BE5E5E-8993-4CC5-9D05-7AC8B985340C}" srcOrd="0" destOrd="0" presId="urn:microsoft.com/office/officeart/2005/8/layout/vList2"/>
    <dgm:cxn modelId="{A6250E9D-B3EB-482D-882F-742495DDE288}" type="presOf" srcId="{A3693507-58A7-4D1C-BDE3-C748905A53B9}" destId="{6D04ADC1-4BD4-4790-AD3E-FA128B5D0B5C}" srcOrd="0" destOrd="2" presId="urn:microsoft.com/office/officeart/2005/8/layout/vList2"/>
    <dgm:cxn modelId="{7EBCBC70-F924-4639-BBA8-DA8C8A4D4EC9}" srcId="{B52A152E-9B03-4C64-A800-05A877782F98}" destId="{A8837AAE-9F80-42F5-9B74-058252E84EF2}" srcOrd="0" destOrd="0" parTransId="{FF3D03B7-40E1-43EA-9421-42390AEA537F}" sibTransId="{053AC2E7-CCC9-4BD4-AC56-701564551E00}"/>
    <dgm:cxn modelId="{144FDD2F-0A0C-4FAD-81BF-F916C3D6F9EE}" type="presOf" srcId="{7BB2BEFF-FFEE-4430-938D-8FF8949F5578}" destId="{D20E2F4A-FEF5-4D9F-B8FB-2BF2A51D1D20}" srcOrd="0" destOrd="0" presId="urn:microsoft.com/office/officeart/2005/8/layout/vList2"/>
    <dgm:cxn modelId="{245B4BCD-028E-4B04-B544-B9F8BD4C0CF4}" srcId="{7BB2BEFF-FFEE-4430-938D-8FF8949F5578}" destId="{07ECADEB-598F-4A37-ACF1-CA97114359BD}" srcOrd="1" destOrd="0" parTransId="{8C3283A3-6505-4A28-8DB3-36FDD5DA6F6B}" sibTransId="{B7BF193A-1BDB-445D-87F4-DAD05E2069D5}"/>
    <dgm:cxn modelId="{0D90E827-1712-45E8-AD9D-95D7A35B7335}" srcId="{B52A152E-9B03-4C64-A800-05A877782F98}" destId="{A3693507-58A7-4D1C-BDE3-C748905A53B9}" srcOrd="2" destOrd="0" parTransId="{11C8C968-BC20-4CB8-B3A2-AA56871AA4A0}" sibTransId="{FC5E9179-7B82-4726-8A39-DE7A613047F1}"/>
    <dgm:cxn modelId="{7729384E-754B-4EBD-B404-F9DB73836857}" srcId="{B52A152E-9B03-4C64-A800-05A877782F98}" destId="{7564A14E-8371-4BA1-A42E-6BA06277A185}" srcOrd="1" destOrd="0" parTransId="{9A827682-C3DC-4B82-B455-098BB64F8429}" sibTransId="{D3D42FC0-0F6A-4D20-829B-AF1053F8F6C2}"/>
    <dgm:cxn modelId="{7E33B44D-2C75-44E0-B181-BA26C8BA4918}" type="presOf" srcId="{7564A14E-8371-4BA1-A42E-6BA06277A185}" destId="{6D04ADC1-4BD4-4790-AD3E-FA128B5D0B5C}" srcOrd="0" destOrd="1" presId="urn:microsoft.com/office/officeart/2005/8/layout/vList2"/>
    <dgm:cxn modelId="{A27C9803-760F-44D6-8F2A-455E9CB134F9}" type="presOf" srcId="{07ECADEB-598F-4A37-ACF1-CA97114359BD}" destId="{92BE5E5E-8993-4CC5-9D05-7AC8B985340C}" srcOrd="0" destOrd="1" presId="urn:microsoft.com/office/officeart/2005/8/layout/vList2"/>
    <dgm:cxn modelId="{69266DD1-A769-40AD-A941-19BB4875C471}" srcId="{7BB2BEFF-FFEE-4430-938D-8FF8949F5578}" destId="{9F5F92FE-E7A4-46D2-98E0-B2ED1843CDC1}" srcOrd="0" destOrd="0" parTransId="{D73A13E8-83F0-496F-9B9E-4BB94BCED331}" sibTransId="{0E67C24C-F3B4-4AFC-B811-67623429C68C}"/>
    <dgm:cxn modelId="{77A35B6C-81E8-4449-8321-822655972963}" srcId="{F4A38A68-9B29-432A-A0BC-CE620E2E9782}" destId="{B52A152E-9B03-4C64-A800-05A877782F98}" srcOrd="1" destOrd="0" parTransId="{7AE579D0-80CD-48B3-A815-BC701A9CAA8A}" sibTransId="{BBDB82ED-87FC-49C5-9568-06121A17D8F3}"/>
    <dgm:cxn modelId="{216BEA5B-EE44-4A4C-917F-8E73D97D80C2}" type="presOf" srcId="{B52A152E-9B03-4C64-A800-05A877782F98}" destId="{986458B3-26E2-4877-B11E-5DD163D92D1B}" srcOrd="0" destOrd="0" presId="urn:microsoft.com/office/officeart/2005/8/layout/vList2"/>
    <dgm:cxn modelId="{3263D410-6A8F-4140-9DB7-8D72F0A888FA}" type="presOf" srcId="{F4A38A68-9B29-432A-A0BC-CE620E2E9782}" destId="{083DCFFE-5DF7-45A3-A26B-656098E99751}" srcOrd="0" destOrd="0" presId="urn:microsoft.com/office/officeart/2005/8/layout/vList2"/>
    <dgm:cxn modelId="{91B09304-6E36-4746-A7CD-7E5B5BC6C7EE}" type="presParOf" srcId="{083DCFFE-5DF7-45A3-A26B-656098E99751}" destId="{D20E2F4A-FEF5-4D9F-B8FB-2BF2A51D1D20}" srcOrd="0" destOrd="0" presId="urn:microsoft.com/office/officeart/2005/8/layout/vList2"/>
    <dgm:cxn modelId="{A9A4E54B-6F2E-4E59-8D90-A75D3A04B757}" type="presParOf" srcId="{083DCFFE-5DF7-45A3-A26B-656098E99751}" destId="{92BE5E5E-8993-4CC5-9D05-7AC8B985340C}" srcOrd="1" destOrd="0" presId="urn:microsoft.com/office/officeart/2005/8/layout/vList2"/>
    <dgm:cxn modelId="{04FA12FF-56CA-4472-B11C-96860C7DC989}" type="presParOf" srcId="{083DCFFE-5DF7-45A3-A26B-656098E99751}" destId="{986458B3-26E2-4877-B11E-5DD163D92D1B}" srcOrd="2" destOrd="0" presId="urn:microsoft.com/office/officeart/2005/8/layout/vList2"/>
    <dgm:cxn modelId="{6D15F04B-FA27-4F4D-AE38-DE5BD43533DE}" type="presParOf" srcId="{083DCFFE-5DF7-45A3-A26B-656098E99751}" destId="{6D04ADC1-4BD4-4790-AD3E-FA128B5D0B5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A38A68-9B29-432A-A0BC-CE620E2E97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B2BEFF-FFEE-4430-938D-8FF8949F5578}">
      <dgm:prSet phldrT="[Text]" custT="1"/>
      <dgm:spPr/>
      <dgm:t>
        <a:bodyPr/>
        <a:lstStyle/>
        <a:p>
          <a:r>
            <a:rPr lang="en-IN" altLang="en-US" sz="2000" dirty="0" smtClean="0"/>
            <a:t>5. </a:t>
          </a:r>
          <a:r>
            <a:rPr lang="en-IN" sz="2000" dirty="0" smtClean="0"/>
            <a:t>Investors have homogeneous expectations or beliefs </a:t>
          </a:r>
          <a:endParaRPr lang="en-US" sz="2000" dirty="0"/>
        </a:p>
      </dgm:t>
    </dgm:pt>
    <dgm:pt modelId="{6224C6FC-6568-49B6-9D30-E699D789AF33}" type="parTrans" cxnId="{339E8BE1-2041-46E7-B88A-5061E00493F4}">
      <dgm:prSet/>
      <dgm:spPr/>
      <dgm:t>
        <a:bodyPr/>
        <a:lstStyle/>
        <a:p>
          <a:endParaRPr lang="en-US"/>
        </a:p>
      </dgm:t>
    </dgm:pt>
    <dgm:pt modelId="{67CF7119-97AA-461A-98FF-ACE6DA1185EA}" type="sibTrans" cxnId="{339E8BE1-2041-46E7-B88A-5061E00493F4}">
      <dgm:prSet/>
      <dgm:spPr/>
      <dgm:t>
        <a:bodyPr/>
        <a:lstStyle/>
        <a:p>
          <a:endParaRPr lang="en-US"/>
        </a:p>
      </dgm:t>
    </dgm:pt>
    <dgm:pt modelId="{B52A152E-9B03-4C64-A800-05A877782F98}">
      <dgm:prSet phldrT="[Text]" custT="1"/>
      <dgm:spPr/>
      <dgm:t>
        <a:bodyPr/>
        <a:lstStyle/>
        <a:p>
          <a:r>
            <a:rPr lang="en-IN" altLang="en-US" sz="2000" dirty="0" smtClean="0"/>
            <a:t>6. </a:t>
          </a:r>
          <a:r>
            <a:rPr lang="en-IN" sz="2000" dirty="0" smtClean="0"/>
            <a:t>Investors plan for the same single holding period</a:t>
          </a:r>
          <a:endParaRPr lang="en-US" sz="2000" dirty="0"/>
        </a:p>
      </dgm:t>
    </dgm:pt>
    <dgm:pt modelId="{7AE579D0-80CD-48B3-A815-BC701A9CAA8A}" type="parTrans" cxnId="{77A35B6C-81E8-4449-8321-822655972963}">
      <dgm:prSet/>
      <dgm:spPr/>
      <dgm:t>
        <a:bodyPr/>
        <a:lstStyle/>
        <a:p>
          <a:endParaRPr lang="en-US"/>
        </a:p>
      </dgm:t>
    </dgm:pt>
    <dgm:pt modelId="{BBDB82ED-87FC-49C5-9568-06121A17D8F3}" type="sibTrans" cxnId="{77A35B6C-81E8-4449-8321-822655972963}">
      <dgm:prSet/>
      <dgm:spPr/>
      <dgm:t>
        <a:bodyPr/>
        <a:lstStyle/>
        <a:p>
          <a:endParaRPr lang="en-US"/>
        </a:p>
      </dgm:t>
    </dgm:pt>
    <dgm:pt modelId="{A8837AAE-9F80-42F5-9B74-058252E84EF2}">
      <dgm:prSet phldrT="[Text]" custT="1"/>
      <dgm:spPr/>
      <dgm:t>
        <a:bodyPr/>
        <a:lstStyle/>
        <a:p>
          <a:r>
            <a:rPr lang="en-IN" sz="1800" dirty="0" smtClean="0"/>
            <a:t>The CAPM is a single-period model, and all investor decisions are made on the basis of that one period.</a:t>
          </a:r>
          <a:endParaRPr lang="en-US" sz="1800" dirty="0"/>
        </a:p>
      </dgm:t>
    </dgm:pt>
    <dgm:pt modelId="{FF3D03B7-40E1-43EA-9421-42390AEA537F}" type="parTrans" cxnId="{7EBCBC70-F924-4639-BBA8-DA8C8A4D4EC9}">
      <dgm:prSet/>
      <dgm:spPr/>
      <dgm:t>
        <a:bodyPr/>
        <a:lstStyle/>
        <a:p>
          <a:endParaRPr lang="en-US"/>
        </a:p>
      </dgm:t>
    </dgm:pt>
    <dgm:pt modelId="{053AC2E7-CCC9-4BD4-AC56-701564551E00}" type="sibTrans" cxnId="{7EBCBC70-F924-4639-BBA8-DA8C8A4D4EC9}">
      <dgm:prSet/>
      <dgm:spPr/>
      <dgm:t>
        <a:bodyPr/>
        <a:lstStyle/>
        <a:p>
          <a:endParaRPr lang="en-US"/>
        </a:p>
      </dgm:t>
    </dgm:pt>
    <dgm:pt modelId="{9F5F92FE-E7A4-46D2-98E0-B2ED1843CDC1}">
      <dgm:prSet phldrT="[Text]" custT="1"/>
      <dgm:spPr/>
      <dgm:t>
        <a:bodyPr/>
        <a:lstStyle/>
        <a:p>
          <a:r>
            <a:rPr lang="en-IN" sz="1800" dirty="0" smtClean="0"/>
            <a:t>All investors analyse securities in the same way using the same probability distributions and the same inputs for future cash flows.</a:t>
          </a:r>
          <a:endParaRPr lang="en-US" sz="1800" dirty="0"/>
        </a:p>
      </dgm:t>
    </dgm:pt>
    <dgm:pt modelId="{0E67C24C-F3B4-4AFC-B811-67623429C68C}" type="sibTrans" cxnId="{69266DD1-A769-40AD-A941-19BB4875C471}">
      <dgm:prSet/>
      <dgm:spPr/>
      <dgm:t>
        <a:bodyPr/>
        <a:lstStyle/>
        <a:p>
          <a:endParaRPr lang="en-US"/>
        </a:p>
      </dgm:t>
    </dgm:pt>
    <dgm:pt modelId="{D73A13E8-83F0-496F-9B9E-4BB94BCED331}" type="parTrans" cxnId="{69266DD1-A769-40AD-A941-19BB4875C471}">
      <dgm:prSet/>
      <dgm:spPr/>
      <dgm:t>
        <a:bodyPr/>
        <a:lstStyle/>
        <a:p>
          <a:endParaRPr lang="en-US"/>
        </a:p>
      </dgm:t>
    </dgm:pt>
    <dgm:pt modelId="{4F33687B-3C33-482E-822C-5A4E86F9FA14}">
      <dgm:prSet custT="1"/>
      <dgm:spPr/>
      <dgm:t>
        <a:bodyPr/>
        <a:lstStyle/>
        <a:p>
          <a:r>
            <a:rPr lang="en-IN" sz="1800" dirty="0" smtClean="0"/>
            <a:t>The investors will arrive at the same valuations.</a:t>
          </a:r>
          <a:endParaRPr lang="en-IN" sz="1800" dirty="0"/>
        </a:p>
      </dgm:t>
    </dgm:pt>
    <dgm:pt modelId="{F9B0FCD4-BA3E-4511-9FCE-F12A08667B67}" type="parTrans" cxnId="{B69C0D4D-AF16-4832-82F8-D1AA4FF9153F}">
      <dgm:prSet/>
      <dgm:spPr/>
      <dgm:t>
        <a:bodyPr/>
        <a:lstStyle/>
        <a:p>
          <a:endParaRPr lang="en-US"/>
        </a:p>
      </dgm:t>
    </dgm:pt>
    <dgm:pt modelId="{63A31FC6-A8EC-460E-975F-EFF830E5849B}" type="sibTrans" cxnId="{B69C0D4D-AF16-4832-82F8-D1AA4FF9153F}">
      <dgm:prSet/>
      <dgm:spPr/>
      <dgm:t>
        <a:bodyPr/>
        <a:lstStyle/>
        <a:p>
          <a:endParaRPr lang="en-US"/>
        </a:p>
      </dgm:t>
    </dgm:pt>
    <dgm:pt modelId="{8D0C5C73-D72A-4AAD-AE17-323A50F9533A}">
      <dgm:prSet custT="1"/>
      <dgm:spPr/>
      <dgm:t>
        <a:bodyPr/>
        <a:lstStyle/>
        <a:p>
          <a:r>
            <a:rPr lang="en-IN" sz="1800" dirty="0" smtClean="0"/>
            <a:t>Because their valuations of all assets are identical, they will generate the same optimal risky portfolio, which we call the market portfolio.</a:t>
          </a:r>
          <a:endParaRPr lang="en-IN" sz="1800" dirty="0"/>
        </a:p>
      </dgm:t>
    </dgm:pt>
    <dgm:pt modelId="{36E33BDE-8C0E-488B-9A6D-E0AC90A122E8}" type="parTrans" cxnId="{E1994E2A-BA2D-47FF-904C-08155812B78F}">
      <dgm:prSet/>
      <dgm:spPr/>
      <dgm:t>
        <a:bodyPr/>
        <a:lstStyle/>
        <a:p>
          <a:endParaRPr lang="en-US"/>
        </a:p>
      </dgm:t>
    </dgm:pt>
    <dgm:pt modelId="{76897CB0-A0F4-49FE-A97A-5A84F1C882CD}" type="sibTrans" cxnId="{E1994E2A-BA2D-47FF-904C-08155812B78F}">
      <dgm:prSet/>
      <dgm:spPr/>
      <dgm:t>
        <a:bodyPr/>
        <a:lstStyle/>
        <a:p>
          <a:endParaRPr lang="en-US"/>
        </a:p>
      </dgm:t>
    </dgm:pt>
    <dgm:pt modelId="{A5E0D69D-D1C2-4FD8-9BA4-A4D1C74FBA1A}">
      <dgm:prSet custT="1"/>
      <dgm:spPr/>
      <dgm:t>
        <a:bodyPr/>
        <a:lstStyle/>
        <a:p>
          <a:r>
            <a:rPr lang="en-IN" sz="1800" dirty="0" smtClean="0"/>
            <a:t>The assumption can be relaxed as long as the differences in expectations do not generate significantly different optimal risky portfolios.</a:t>
          </a:r>
          <a:endParaRPr lang="en-IN" sz="1800" dirty="0"/>
        </a:p>
      </dgm:t>
    </dgm:pt>
    <dgm:pt modelId="{2A43015C-F8F6-4D9C-9DB6-70D230BDBA79}" type="parTrans" cxnId="{591AF005-1FDE-492E-A74E-F914A1F3A6DE}">
      <dgm:prSet/>
      <dgm:spPr/>
      <dgm:t>
        <a:bodyPr/>
        <a:lstStyle/>
        <a:p>
          <a:endParaRPr lang="en-US"/>
        </a:p>
      </dgm:t>
    </dgm:pt>
    <dgm:pt modelId="{A8575AFE-964E-4321-99B5-C1BFC6556861}" type="sibTrans" cxnId="{591AF005-1FDE-492E-A74E-F914A1F3A6DE}">
      <dgm:prSet/>
      <dgm:spPr/>
      <dgm:t>
        <a:bodyPr/>
        <a:lstStyle/>
        <a:p>
          <a:endParaRPr lang="en-US"/>
        </a:p>
      </dgm:t>
    </dgm:pt>
    <dgm:pt modelId="{D6031D1E-9B0A-4CD2-80F5-10074E55BBC4}">
      <dgm:prSet custT="1"/>
      <dgm:spPr/>
      <dgm:t>
        <a:bodyPr/>
        <a:lstStyle/>
        <a:p>
          <a:r>
            <a:rPr lang="en-IN" sz="1800" dirty="0" smtClean="0"/>
            <a:t>Investors are only concerned about risk and returns over a single period, and the single period is the same for all investors.</a:t>
          </a:r>
        </a:p>
      </dgm:t>
    </dgm:pt>
    <dgm:pt modelId="{7BD6CED0-74C2-4681-B4BA-72D084EDF312}" type="parTrans" cxnId="{ACA5E82C-75F7-4D61-903F-06B70ADFA6AD}">
      <dgm:prSet/>
      <dgm:spPr/>
      <dgm:t>
        <a:bodyPr/>
        <a:lstStyle/>
        <a:p>
          <a:endParaRPr lang="en-US"/>
        </a:p>
      </dgm:t>
    </dgm:pt>
    <dgm:pt modelId="{A5242FE4-C433-45AC-85AB-26FED0070D03}" type="sibTrans" cxnId="{ACA5E82C-75F7-4D61-903F-06B70ADFA6AD}">
      <dgm:prSet/>
      <dgm:spPr/>
      <dgm:t>
        <a:bodyPr/>
        <a:lstStyle/>
        <a:p>
          <a:endParaRPr lang="en-US"/>
        </a:p>
      </dgm:t>
    </dgm:pt>
    <dgm:pt modelId="{30423A94-3522-4770-94A9-2CB53210833A}">
      <dgm:prSet custT="1"/>
      <dgm:spPr/>
      <dgm:t>
        <a:bodyPr/>
        <a:lstStyle/>
        <a:p>
          <a:r>
            <a:rPr lang="en-IN" sz="1800" dirty="0" smtClean="0"/>
            <a:t>The assumption of a single period is applied for convenience because working with multi-period models is more difficult.</a:t>
          </a:r>
        </a:p>
      </dgm:t>
    </dgm:pt>
    <dgm:pt modelId="{9D4DE90A-53AE-449C-B04C-BE5D49993F69}" type="parTrans" cxnId="{6F125D41-0A4A-4636-AC5F-64D854C8FB72}">
      <dgm:prSet/>
      <dgm:spPr/>
      <dgm:t>
        <a:bodyPr/>
        <a:lstStyle/>
        <a:p>
          <a:endParaRPr lang="en-US"/>
        </a:p>
      </dgm:t>
    </dgm:pt>
    <dgm:pt modelId="{549B4324-FCA7-4C89-BD69-84F4FF7DA1A1}" type="sibTrans" cxnId="{6F125D41-0A4A-4636-AC5F-64D854C8FB72}">
      <dgm:prSet/>
      <dgm:spPr/>
      <dgm:t>
        <a:bodyPr/>
        <a:lstStyle/>
        <a:p>
          <a:endParaRPr lang="en-US"/>
        </a:p>
      </dgm:t>
    </dgm:pt>
    <dgm:pt modelId="{083DCFFE-5DF7-45A3-A26B-656098E99751}" type="pres">
      <dgm:prSet presAssocID="{F4A38A68-9B29-432A-A0BC-CE620E2E97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0E2F4A-FEF5-4D9F-B8FB-2BF2A51D1D20}" type="pres">
      <dgm:prSet presAssocID="{7BB2BEFF-FFEE-4430-938D-8FF8949F5578}" presName="parentText" presStyleLbl="node1" presStyleIdx="0" presStyleCnt="2" custScaleY="54809" custLinFactNeighborY="-1897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E5E5E-8993-4CC5-9D05-7AC8B985340C}" type="pres">
      <dgm:prSet presAssocID="{7BB2BEFF-FFEE-4430-938D-8FF8949F5578}" presName="childText" presStyleLbl="revTx" presStyleIdx="0" presStyleCnt="2" custAng="0" custScaleY="63222" custLinFactNeighborY="-27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458B3-26E2-4877-B11E-5DD163D92D1B}" type="pres">
      <dgm:prSet presAssocID="{B52A152E-9B03-4C64-A800-05A877782F98}" presName="parentText" presStyleLbl="node1" presStyleIdx="1" presStyleCnt="2" custScaleY="47788" custLinFactNeighborY="242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4ADC1-4BD4-4790-AD3E-FA128B5D0B5C}" type="pres">
      <dgm:prSet presAssocID="{B52A152E-9B03-4C64-A800-05A877782F98}" presName="childText" presStyleLbl="revTx" presStyleIdx="1" presStyleCnt="2" custLinFactNeighborY="35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125D41-0A4A-4636-AC5F-64D854C8FB72}" srcId="{B52A152E-9B03-4C64-A800-05A877782F98}" destId="{30423A94-3522-4770-94A9-2CB53210833A}" srcOrd="2" destOrd="0" parTransId="{9D4DE90A-53AE-449C-B04C-BE5D49993F69}" sibTransId="{549B4324-FCA7-4C89-BD69-84F4FF7DA1A1}"/>
    <dgm:cxn modelId="{6A68B5F5-3C64-44B0-83A7-9F1C93152463}" type="presOf" srcId="{7BB2BEFF-FFEE-4430-938D-8FF8949F5578}" destId="{D20E2F4A-FEF5-4D9F-B8FB-2BF2A51D1D20}" srcOrd="0" destOrd="0" presId="urn:microsoft.com/office/officeart/2005/8/layout/vList2"/>
    <dgm:cxn modelId="{77A35B6C-81E8-4449-8321-822655972963}" srcId="{F4A38A68-9B29-432A-A0BC-CE620E2E9782}" destId="{B52A152E-9B03-4C64-A800-05A877782F98}" srcOrd="1" destOrd="0" parTransId="{7AE579D0-80CD-48B3-A815-BC701A9CAA8A}" sibTransId="{BBDB82ED-87FC-49C5-9568-06121A17D8F3}"/>
    <dgm:cxn modelId="{31B62765-76EF-482E-BD6E-55F882257249}" type="presOf" srcId="{A8837AAE-9F80-42F5-9B74-058252E84EF2}" destId="{6D04ADC1-4BD4-4790-AD3E-FA128B5D0B5C}" srcOrd="0" destOrd="0" presId="urn:microsoft.com/office/officeart/2005/8/layout/vList2"/>
    <dgm:cxn modelId="{476DAD71-AB8D-438B-B9FC-1FEC4936CFF7}" type="presOf" srcId="{A5E0D69D-D1C2-4FD8-9BA4-A4D1C74FBA1A}" destId="{92BE5E5E-8993-4CC5-9D05-7AC8B985340C}" srcOrd="0" destOrd="3" presId="urn:microsoft.com/office/officeart/2005/8/layout/vList2"/>
    <dgm:cxn modelId="{34014DF5-59C9-46A1-93BB-316991F14676}" type="presOf" srcId="{9F5F92FE-E7A4-46D2-98E0-B2ED1843CDC1}" destId="{92BE5E5E-8993-4CC5-9D05-7AC8B985340C}" srcOrd="0" destOrd="0" presId="urn:microsoft.com/office/officeart/2005/8/layout/vList2"/>
    <dgm:cxn modelId="{ACA5E82C-75F7-4D61-903F-06B70ADFA6AD}" srcId="{B52A152E-9B03-4C64-A800-05A877782F98}" destId="{D6031D1E-9B0A-4CD2-80F5-10074E55BBC4}" srcOrd="1" destOrd="0" parTransId="{7BD6CED0-74C2-4681-B4BA-72D084EDF312}" sibTransId="{A5242FE4-C433-45AC-85AB-26FED0070D03}"/>
    <dgm:cxn modelId="{10E7ECB0-97C4-4D17-83B1-00DDDCF74B16}" type="presOf" srcId="{F4A38A68-9B29-432A-A0BC-CE620E2E9782}" destId="{083DCFFE-5DF7-45A3-A26B-656098E99751}" srcOrd="0" destOrd="0" presId="urn:microsoft.com/office/officeart/2005/8/layout/vList2"/>
    <dgm:cxn modelId="{6C2F89F9-7603-4B60-A478-9E3E5D73A76B}" type="presOf" srcId="{B52A152E-9B03-4C64-A800-05A877782F98}" destId="{986458B3-26E2-4877-B11E-5DD163D92D1B}" srcOrd="0" destOrd="0" presId="urn:microsoft.com/office/officeart/2005/8/layout/vList2"/>
    <dgm:cxn modelId="{E1994E2A-BA2D-47FF-904C-08155812B78F}" srcId="{7BB2BEFF-FFEE-4430-938D-8FF8949F5578}" destId="{8D0C5C73-D72A-4AAD-AE17-323A50F9533A}" srcOrd="2" destOrd="0" parTransId="{36E33BDE-8C0E-488B-9A6D-E0AC90A122E8}" sibTransId="{76897CB0-A0F4-49FE-A97A-5A84F1C882CD}"/>
    <dgm:cxn modelId="{0527B2BB-8420-4AE5-884B-3ECB480DA2B2}" type="presOf" srcId="{30423A94-3522-4770-94A9-2CB53210833A}" destId="{6D04ADC1-4BD4-4790-AD3E-FA128B5D0B5C}" srcOrd="0" destOrd="2" presId="urn:microsoft.com/office/officeart/2005/8/layout/vList2"/>
    <dgm:cxn modelId="{69266DD1-A769-40AD-A941-19BB4875C471}" srcId="{7BB2BEFF-FFEE-4430-938D-8FF8949F5578}" destId="{9F5F92FE-E7A4-46D2-98E0-B2ED1843CDC1}" srcOrd="0" destOrd="0" parTransId="{D73A13E8-83F0-496F-9B9E-4BB94BCED331}" sibTransId="{0E67C24C-F3B4-4AFC-B811-67623429C68C}"/>
    <dgm:cxn modelId="{591AF005-1FDE-492E-A74E-F914A1F3A6DE}" srcId="{7BB2BEFF-FFEE-4430-938D-8FF8949F5578}" destId="{A5E0D69D-D1C2-4FD8-9BA4-A4D1C74FBA1A}" srcOrd="3" destOrd="0" parTransId="{2A43015C-F8F6-4D9C-9DB6-70D230BDBA79}" sibTransId="{A8575AFE-964E-4321-99B5-C1BFC6556861}"/>
    <dgm:cxn modelId="{B69C0D4D-AF16-4832-82F8-D1AA4FF9153F}" srcId="{7BB2BEFF-FFEE-4430-938D-8FF8949F5578}" destId="{4F33687B-3C33-482E-822C-5A4E86F9FA14}" srcOrd="1" destOrd="0" parTransId="{F9B0FCD4-BA3E-4511-9FCE-F12A08667B67}" sibTransId="{63A31FC6-A8EC-460E-975F-EFF830E5849B}"/>
    <dgm:cxn modelId="{8D4A5ABD-8824-46B6-8863-6697A5AA3321}" type="presOf" srcId="{4F33687B-3C33-482E-822C-5A4E86F9FA14}" destId="{92BE5E5E-8993-4CC5-9D05-7AC8B985340C}" srcOrd="0" destOrd="1" presId="urn:microsoft.com/office/officeart/2005/8/layout/vList2"/>
    <dgm:cxn modelId="{7EBCBC70-F924-4639-BBA8-DA8C8A4D4EC9}" srcId="{B52A152E-9B03-4C64-A800-05A877782F98}" destId="{A8837AAE-9F80-42F5-9B74-058252E84EF2}" srcOrd="0" destOrd="0" parTransId="{FF3D03B7-40E1-43EA-9421-42390AEA537F}" sibTransId="{053AC2E7-CCC9-4BD4-AC56-701564551E00}"/>
    <dgm:cxn modelId="{8575FFC8-987D-429E-870B-62692B15BCFD}" type="presOf" srcId="{8D0C5C73-D72A-4AAD-AE17-323A50F9533A}" destId="{92BE5E5E-8993-4CC5-9D05-7AC8B985340C}" srcOrd="0" destOrd="2" presId="urn:microsoft.com/office/officeart/2005/8/layout/vList2"/>
    <dgm:cxn modelId="{339E8BE1-2041-46E7-B88A-5061E00493F4}" srcId="{F4A38A68-9B29-432A-A0BC-CE620E2E9782}" destId="{7BB2BEFF-FFEE-4430-938D-8FF8949F5578}" srcOrd="0" destOrd="0" parTransId="{6224C6FC-6568-49B6-9D30-E699D789AF33}" sibTransId="{67CF7119-97AA-461A-98FF-ACE6DA1185EA}"/>
    <dgm:cxn modelId="{12A7778F-43B4-40A9-85EB-4D55D4F1ABDC}" type="presOf" srcId="{D6031D1E-9B0A-4CD2-80F5-10074E55BBC4}" destId="{6D04ADC1-4BD4-4790-AD3E-FA128B5D0B5C}" srcOrd="0" destOrd="1" presId="urn:microsoft.com/office/officeart/2005/8/layout/vList2"/>
    <dgm:cxn modelId="{11D74ACF-87DB-41E8-B8B2-54F5CD374D45}" type="presParOf" srcId="{083DCFFE-5DF7-45A3-A26B-656098E99751}" destId="{D20E2F4A-FEF5-4D9F-B8FB-2BF2A51D1D20}" srcOrd="0" destOrd="0" presId="urn:microsoft.com/office/officeart/2005/8/layout/vList2"/>
    <dgm:cxn modelId="{F228DC27-13D2-46D1-BDFF-8BF4ECC5414F}" type="presParOf" srcId="{083DCFFE-5DF7-45A3-A26B-656098E99751}" destId="{92BE5E5E-8993-4CC5-9D05-7AC8B985340C}" srcOrd="1" destOrd="0" presId="urn:microsoft.com/office/officeart/2005/8/layout/vList2"/>
    <dgm:cxn modelId="{8074D4F0-52C7-4747-8F07-1D02E17D7147}" type="presParOf" srcId="{083DCFFE-5DF7-45A3-A26B-656098E99751}" destId="{986458B3-26E2-4877-B11E-5DD163D92D1B}" srcOrd="2" destOrd="0" presId="urn:microsoft.com/office/officeart/2005/8/layout/vList2"/>
    <dgm:cxn modelId="{EFF6D5C2-9BB5-48C3-B0B3-1254FE114033}" type="presParOf" srcId="{083DCFFE-5DF7-45A3-A26B-656098E99751}" destId="{6D04ADC1-4BD4-4790-AD3E-FA128B5D0B5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A38A68-9B29-432A-A0BC-CE620E2E97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B2BEFF-FFEE-4430-938D-8FF8949F5578}">
      <dgm:prSet phldrT="[Text]" custT="1"/>
      <dgm:spPr/>
      <dgm:t>
        <a:bodyPr/>
        <a:lstStyle/>
        <a:p>
          <a:r>
            <a:rPr lang="en-IN" altLang="en-US" sz="2000" dirty="0" smtClean="0"/>
            <a:t>7. </a:t>
          </a:r>
          <a:r>
            <a:rPr lang="en-IN" sz="2000" dirty="0" smtClean="0"/>
            <a:t>The unlimited short-selling is allowed</a:t>
          </a:r>
          <a:endParaRPr lang="en-US" sz="2000" dirty="0"/>
        </a:p>
      </dgm:t>
    </dgm:pt>
    <dgm:pt modelId="{6224C6FC-6568-49B6-9D30-E699D789AF33}" type="parTrans" cxnId="{339E8BE1-2041-46E7-B88A-5061E00493F4}">
      <dgm:prSet/>
      <dgm:spPr/>
      <dgm:t>
        <a:bodyPr/>
        <a:lstStyle/>
        <a:p>
          <a:endParaRPr lang="en-US"/>
        </a:p>
      </dgm:t>
    </dgm:pt>
    <dgm:pt modelId="{67CF7119-97AA-461A-98FF-ACE6DA1185EA}" type="sibTrans" cxnId="{339E8BE1-2041-46E7-B88A-5061E00493F4}">
      <dgm:prSet/>
      <dgm:spPr/>
      <dgm:t>
        <a:bodyPr/>
        <a:lstStyle/>
        <a:p>
          <a:endParaRPr lang="en-US"/>
        </a:p>
      </dgm:t>
    </dgm:pt>
    <dgm:pt modelId="{9F5F92FE-E7A4-46D2-98E0-B2ED1843CDC1}">
      <dgm:prSet phldrT="[Text]" custT="1"/>
      <dgm:spPr/>
      <dgm:t>
        <a:bodyPr/>
        <a:lstStyle/>
        <a:p>
          <a:r>
            <a:rPr lang="en-IN" sz="1800" smtClean="0"/>
            <a:t>Investors can sell an unlimited number of shares of an asset short</a:t>
          </a:r>
          <a:endParaRPr lang="en-US" sz="1800" dirty="0"/>
        </a:p>
      </dgm:t>
    </dgm:pt>
    <dgm:pt modelId="{D73A13E8-83F0-496F-9B9E-4BB94BCED331}" type="parTrans" cxnId="{69266DD1-A769-40AD-A941-19BB4875C471}">
      <dgm:prSet/>
      <dgm:spPr/>
      <dgm:t>
        <a:bodyPr/>
        <a:lstStyle/>
        <a:p>
          <a:endParaRPr lang="en-US"/>
        </a:p>
      </dgm:t>
    </dgm:pt>
    <dgm:pt modelId="{0E67C24C-F3B4-4AFC-B811-67623429C68C}" type="sibTrans" cxnId="{69266DD1-A769-40AD-A941-19BB4875C471}">
      <dgm:prSet/>
      <dgm:spPr/>
      <dgm:t>
        <a:bodyPr/>
        <a:lstStyle/>
        <a:p>
          <a:endParaRPr lang="en-US"/>
        </a:p>
      </dgm:t>
    </dgm:pt>
    <dgm:pt modelId="{B52A152E-9B03-4C64-A800-05A877782F98}">
      <dgm:prSet phldrT="[Text]" custT="1"/>
      <dgm:spPr/>
      <dgm:t>
        <a:bodyPr/>
        <a:lstStyle/>
        <a:p>
          <a:r>
            <a:rPr lang="en-IN" altLang="en-US" sz="2000" dirty="0" smtClean="0"/>
            <a:t>8. </a:t>
          </a:r>
          <a:r>
            <a:rPr lang="en-IN" sz="2000" dirty="0" smtClean="0"/>
            <a:t>All assets are marketable</a:t>
          </a:r>
          <a:endParaRPr lang="en-US" sz="2000" dirty="0"/>
        </a:p>
      </dgm:t>
    </dgm:pt>
    <dgm:pt modelId="{7AE579D0-80CD-48B3-A815-BC701A9CAA8A}" type="parTrans" cxnId="{77A35B6C-81E8-4449-8321-822655972963}">
      <dgm:prSet/>
      <dgm:spPr/>
      <dgm:t>
        <a:bodyPr/>
        <a:lstStyle/>
        <a:p>
          <a:endParaRPr lang="en-US"/>
        </a:p>
      </dgm:t>
    </dgm:pt>
    <dgm:pt modelId="{BBDB82ED-87FC-49C5-9568-06121A17D8F3}" type="sibTrans" cxnId="{77A35B6C-81E8-4449-8321-822655972963}">
      <dgm:prSet/>
      <dgm:spPr/>
      <dgm:t>
        <a:bodyPr/>
        <a:lstStyle/>
        <a:p>
          <a:endParaRPr lang="en-US"/>
        </a:p>
      </dgm:t>
    </dgm:pt>
    <dgm:pt modelId="{A8837AAE-9F80-42F5-9B74-058252E84EF2}">
      <dgm:prSet phldrT="[Text]" custT="1"/>
      <dgm:spPr/>
      <dgm:t>
        <a:bodyPr/>
        <a:lstStyle/>
        <a:p>
          <a:r>
            <a:rPr lang="en-IN" sz="1800" dirty="0" smtClean="0"/>
            <a:t>Investors can buy or sell all the assets and hence these assets are assumed to be marketable.</a:t>
          </a:r>
          <a:endParaRPr lang="en-US" sz="1800" dirty="0"/>
        </a:p>
      </dgm:t>
    </dgm:pt>
    <dgm:pt modelId="{FF3D03B7-40E1-43EA-9421-42390AEA537F}" type="parTrans" cxnId="{7EBCBC70-F924-4639-BBA8-DA8C8A4D4EC9}">
      <dgm:prSet/>
      <dgm:spPr/>
      <dgm:t>
        <a:bodyPr/>
        <a:lstStyle/>
        <a:p>
          <a:endParaRPr lang="en-US"/>
        </a:p>
      </dgm:t>
    </dgm:pt>
    <dgm:pt modelId="{053AC2E7-CCC9-4BD4-AC56-701564551E00}" type="sibTrans" cxnId="{7EBCBC70-F924-4639-BBA8-DA8C8A4D4EC9}">
      <dgm:prSet/>
      <dgm:spPr/>
      <dgm:t>
        <a:bodyPr/>
        <a:lstStyle/>
        <a:p>
          <a:endParaRPr lang="en-US"/>
        </a:p>
      </dgm:t>
    </dgm:pt>
    <dgm:pt modelId="{A6965033-8239-4C26-A5D2-0E95A9DE5E49}">
      <dgm:prSet custT="1"/>
      <dgm:spPr/>
      <dgm:t>
        <a:bodyPr/>
        <a:lstStyle/>
        <a:p>
          <a:r>
            <a:rPr lang="en-IN" sz="1800" dirty="0" smtClean="0"/>
            <a:t>This assumption means that an investor doesn’t have to buy and hold an asset to enable him/her to sell it in the market.</a:t>
          </a:r>
        </a:p>
      </dgm:t>
    </dgm:pt>
    <dgm:pt modelId="{6BD27B59-0AA2-4EA8-8FF7-B4239F7AF6D7}" type="parTrans" cxnId="{42D7AE97-4EF2-4820-915C-3C228D303B56}">
      <dgm:prSet/>
      <dgm:spPr/>
      <dgm:t>
        <a:bodyPr/>
        <a:lstStyle/>
        <a:p>
          <a:endParaRPr lang="en-US"/>
        </a:p>
      </dgm:t>
    </dgm:pt>
    <dgm:pt modelId="{E0104555-21FC-4252-B767-81353D7F040D}" type="sibTrans" cxnId="{42D7AE97-4EF2-4820-915C-3C228D303B56}">
      <dgm:prSet/>
      <dgm:spPr/>
      <dgm:t>
        <a:bodyPr/>
        <a:lstStyle/>
        <a:p>
          <a:endParaRPr lang="en-US"/>
        </a:p>
      </dgm:t>
    </dgm:pt>
    <dgm:pt modelId="{32687F2E-96AE-4115-92F0-F6F2D3481D25}">
      <dgm:prSet custT="1"/>
      <dgm:spPr/>
      <dgm:t>
        <a:bodyPr/>
        <a:lstStyle/>
        <a:p>
          <a:r>
            <a:rPr lang="en-IN" sz="1800" dirty="0" smtClean="0"/>
            <a:t>This assumption considers even human capital as a marketable capital.</a:t>
          </a:r>
        </a:p>
      </dgm:t>
    </dgm:pt>
    <dgm:pt modelId="{A2577BBF-8AC4-4100-8BC0-4E49CED98043}" type="parTrans" cxnId="{450D2EA8-FA87-424A-897A-771E019D6294}">
      <dgm:prSet/>
      <dgm:spPr/>
      <dgm:t>
        <a:bodyPr/>
        <a:lstStyle/>
        <a:p>
          <a:endParaRPr lang="en-US"/>
        </a:p>
      </dgm:t>
    </dgm:pt>
    <dgm:pt modelId="{F612A152-E482-4A14-A561-A7484E6A8519}" type="sibTrans" cxnId="{450D2EA8-FA87-424A-897A-771E019D6294}">
      <dgm:prSet/>
      <dgm:spPr/>
      <dgm:t>
        <a:bodyPr/>
        <a:lstStyle/>
        <a:p>
          <a:endParaRPr lang="en-US"/>
        </a:p>
      </dgm:t>
    </dgm:pt>
    <dgm:pt modelId="{083DCFFE-5DF7-45A3-A26B-656098E99751}" type="pres">
      <dgm:prSet presAssocID="{F4A38A68-9B29-432A-A0BC-CE620E2E97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0E2F4A-FEF5-4D9F-B8FB-2BF2A51D1D20}" type="pres">
      <dgm:prSet presAssocID="{7BB2BEFF-FFEE-4430-938D-8FF8949F5578}" presName="parentText" presStyleLbl="node1" presStyleIdx="0" presStyleCnt="2" custScaleY="54809" custLinFactNeighborX="20690" custLinFactNeighborY="-151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E5E5E-8993-4CC5-9D05-7AC8B985340C}" type="pres">
      <dgm:prSet presAssocID="{7BB2BEFF-FFEE-4430-938D-8FF8949F5578}" presName="childText" presStyleLbl="revTx" presStyleIdx="0" presStyleCnt="2" custAng="0" custScaleY="63222" custLinFactNeighborY="-14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458B3-26E2-4877-B11E-5DD163D92D1B}" type="pres">
      <dgm:prSet presAssocID="{B52A152E-9B03-4C64-A800-05A877782F98}" presName="parentText" presStyleLbl="node1" presStyleIdx="1" presStyleCnt="2" custScaleY="47788" custLinFactNeighborY="121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4ADC1-4BD4-4790-AD3E-FA128B5D0B5C}" type="pres">
      <dgm:prSet presAssocID="{B52A152E-9B03-4C64-A800-05A877782F98}" presName="childText" presStyleLbl="revTx" presStyleIdx="1" presStyleCnt="2" custLinFactNeighborY="19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D7AE97-4EF2-4820-915C-3C228D303B56}" srcId="{7BB2BEFF-FFEE-4430-938D-8FF8949F5578}" destId="{A6965033-8239-4C26-A5D2-0E95A9DE5E49}" srcOrd="1" destOrd="0" parTransId="{6BD27B59-0AA2-4EA8-8FF7-B4239F7AF6D7}" sibTransId="{E0104555-21FC-4252-B767-81353D7F040D}"/>
    <dgm:cxn modelId="{450D2EA8-FA87-424A-897A-771E019D6294}" srcId="{B52A152E-9B03-4C64-A800-05A877782F98}" destId="{32687F2E-96AE-4115-92F0-F6F2D3481D25}" srcOrd="1" destOrd="0" parTransId="{A2577BBF-8AC4-4100-8BC0-4E49CED98043}" sibTransId="{F612A152-E482-4A14-A561-A7484E6A8519}"/>
    <dgm:cxn modelId="{5B8225A1-1018-49B7-B02D-BC7153FFB985}" type="presOf" srcId="{9F5F92FE-E7A4-46D2-98E0-B2ED1843CDC1}" destId="{92BE5E5E-8993-4CC5-9D05-7AC8B985340C}" srcOrd="0" destOrd="0" presId="urn:microsoft.com/office/officeart/2005/8/layout/vList2"/>
    <dgm:cxn modelId="{77A35B6C-81E8-4449-8321-822655972963}" srcId="{F4A38A68-9B29-432A-A0BC-CE620E2E9782}" destId="{B52A152E-9B03-4C64-A800-05A877782F98}" srcOrd="1" destOrd="0" parTransId="{7AE579D0-80CD-48B3-A815-BC701A9CAA8A}" sibTransId="{BBDB82ED-87FC-49C5-9568-06121A17D8F3}"/>
    <dgm:cxn modelId="{4345E98E-42EF-4C62-9B15-E2630BB3E005}" type="presOf" srcId="{7BB2BEFF-FFEE-4430-938D-8FF8949F5578}" destId="{D20E2F4A-FEF5-4D9F-B8FB-2BF2A51D1D20}" srcOrd="0" destOrd="0" presId="urn:microsoft.com/office/officeart/2005/8/layout/vList2"/>
    <dgm:cxn modelId="{44604337-D645-474D-A575-F244AAB4C279}" type="presOf" srcId="{32687F2E-96AE-4115-92F0-F6F2D3481D25}" destId="{6D04ADC1-4BD4-4790-AD3E-FA128B5D0B5C}" srcOrd="0" destOrd="1" presId="urn:microsoft.com/office/officeart/2005/8/layout/vList2"/>
    <dgm:cxn modelId="{C9CBBF2B-9D89-4886-A3C0-1DA685470970}" type="presOf" srcId="{A8837AAE-9F80-42F5-9B74-058252E84EF2}" destId="{6D04ADC1-4BD4-4790-AD3E-FA128B5D0B5C}" srcOrd="0" destOrd="0" presId="urn:microsoft.com/office/officeart/2005/8/layout/vList2"/>
    <dgm:cxn modelId="{757F9AFA-85F3-4C6B-B8E3-712EAD242FDB}" type="presOf" srcId="{F4A38A68-9B29-432A-A0BC-CE620E2E9782}" destId="{083DCFFE-5DF7-45A3-A26B-656098E99751}" srcOrd="0" destOrd="0" presId="urn:microsoft.com/office/officeart/2005/8/layout/vList2"/>
    <dgm:cxn modelId="{6EC23169-D2D8-4493-B93D-16661DD7AD9B}" type="presOf" srcId="{B52A152E-9B03-4C64-A800-05A877782F98}" destId="{986458B3-26E2-4877-B11E-5DD163D92D1B}" srcOrd="0" destOrd="0" presId="urn:microsoft.com/office/officeart/2005/8/layout/vList2"/>
    <dgm:cxn modelId="{69266DD1-A769-40AD-A941-19BB4875C471}" srcId="{7BB2BEFF-FFEE-4430-938D-8FF8949F5578}" destId="{9F5F92FE-E7A4-46D2-98E0-B2ED1843CDC1}" srcOrd="0" destOrd="0" parTransId="{D73A13E8-83F0-496F-9B9E-4BB94BCED331}" sibTransId="{0E67C24C-F3B4-4AFC-B811-67623429C68C}"/>
    <dgm:cxn modelId="{7EBCBC70-F924-4639-BBA8-DA8C8A4D4EC9}" srcId="{B52A152E-9B03-4C64-A800-05A877782F98}" destId="{A8837AAE-9F80-42F5-9B74-058252E84EF2}" srcOrd="0" destOrd="0" parTransId="{FF3D03B7-40E1-43EA-9421-42390AEA537F}" sibTransId="{053AC2E7-CCC9-4BD4-AC56-701564551E00}"/>
    <dgm:cxn modelId="{339E8BE1-2041-46E7-B88A-5061E00493F4}" srcId="{F4A38A68-9B29-432A-A0BC-CE620E2E9782}" destId="{7BB2BEFF-FFEE-4430-938D-8FF8949F5578}" srcOrd="0" destOrd="0" parTransId="{6224C6FC-6568-49B6-9D30-E699D789AF33}" sibTransId="{67CF7119-97AA-461A-98FF-ACE6DA1185EA}"/>
    <dgm:cxn modelId="{C9FA8AEE-12AA-4320-8B6E-BEA243EEF9BC}" type="presOf" srcId="{A6965033-8239-4C26-A5D2-0E95A9DE5E49}" destId="{92BE5E5E-8993-4CC5-9D05-7AC8B985340C}" srcOrd="0" destOrd="1" presId="urn:microsoft.com/office/officeart/2005/8/layout/vList2"/>
    <dgm:cxn modelId="{96B45D40-B61D-49B9-B6EB-8FF44CE4F7ED}" type="presParOf" srcId="{083DCFFE-5DF7-45A3-A26B-656098E99751}" destId="{D20E2F4A-FEF5-4D9F-B8FB-2BF2A51D1D20}" srcOrd="0" destOrd="0" presId="urn:microsoft.com/office/officeart/2005/8/layout/vList2"/>
    <dgm:cxn modelId="{3EA4B358-2199-4AA9-BB98-1B559749F0C7}" type="presParOf" srcId="{083DCFFE-5DF7-45A3-A26B-656098E99751}" destId="{92BE5E5E-8993-4CC5-9D05-7AC8B985340C}" srcOrd="1" destOrd="0" presId="urn:microsoft.com/office/officeart/2005/8/layout/vList2"/>
    <dgm:cxn modelId="{0EC02253-AA91-48A9-A88C-F7496230AED9}" type="presParOf" srcId="{083DCFFE-5DF7-45A3-A26B-656098E99751}" destId="{986458B3-26E2-4877-B11E-5DD163D92D1B}" srcOrd="2" destOrd="0" presId="urn:microsoft.com/office/officeart/2005/8/layout/vList2"/>
    <dgm:cxn modelId="{04215B9B-99CC-4D66-8E93-1F447A1FF40B}" type="presParOf" srcId="{083DCFFE-5DF7-45A3-A26B-656098E99751}" destId="{6D04ADC1-4BD4-4790-AD3E-FA128B5D0B5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E2F4A-FEF5-4D9F-B8FB-2BF2A51D1D20}">
      <dsp:nvSpPr>
        <dsp:cNvPr id="0" name=""/>
        <dsp:cNvSpPr/>
      </dsp:nvSpPr>
      <dsp:spPr>
        <a:xfrm>
          <a:off x="0" y="123343"/>
          <a:ext cx="8839200" cy="656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altLang="en-US" sz="2000" kern="1200" dirty="0" smtClean="0"/>
            <a:t>1. Investors are risk-averse, utility-maximizing, rational individuals</a:t>
          </a:r>
          <a:endParaRPr lang="en-US" sz="2000" kern="1200" dirty="0"/>
        </a:p>
      </dsp:txBody>
      <dsp:txXfrm>
        <a:off x="32024" y="155367"/>
        <a:ext cx="8775152" cy="591966"/>
      </dsp:txXfrm>
    </dsp:sp>
    <dsp:sp modelId="{92BE5E5E-8993-4CC5-9D05-7AC8B985340C}">
      <dsp:nvSpPr>
        <dsp:cNvPr id="0" name=""/>
        <dsp:cNvSpPr/>
      </dsp:nvSpPr>
      <dsp:spPr>
        <a:xfrm>
          <a:off x="0" y="806905"/>
          <a:ext cx="8839200" cy="1255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Risk aversion: Investors expect to be compensated for accepting risk.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This assumption only requires that investors are averse to risk. (not with a same degree of aversion).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Utility maximization: Investors want higher returns, not lower returns, and that investors always want more wealth. (i.e. investors are never satisfied).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Investors are understood to be rational: They correctly evaluate and analyse available information to arrive at rational decisions.</a:t>
          </a:r>
        </a:p>
      </dsp:txBody>
      <dsp:txXfrm>
        <a:off x="0" y="806905"/>
        <a:ext cx="8839200" cy="1255120"/>
      </dsp:txXfrm>
    </dsp:sp>
    <dsp:sp modelId="{986458B3-26E2-4877-B11E-5DD163D92D1B}">
      <dsp:nvSpPr>
        <dsp:cNvPr id="0" name=""/>
        <dsp:cNvSpPr/>
      </dsp:nvSpPr>
      <dsp:spPr>
        <a:xfrm>
          <a:off x="0" y="2481896"/>
          <a:ext cx="8839200" cy="571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altLang="en-US" sz="2000" kern="1200" dirty="0" smtClean="0"/>
            <a:t>2. Markets are frictionless, including no transaction costs and no taxes</a:t>
          </a:r>
          <a:endParaRPr lang="en-US" sz="2000" kern="1200" dirty="0"/>
        </a:p>
      </dsp:txBody>
      <dsp:txXfrm>
        <a:off x="27922" y="2509818"/>
        <a:ext cx="8783356" cy="516135"/>
      </dsp:txXfrm>
    </dsp:sp>
    <dsp:sp modelId="{6D04ADC1-4BD4-4790-AD3E-FA128B5D0B5C}">
      <dsp:nvSpPr>
        <dsp:cNvPr id="0" name=""/>
        <dsp:cNvSpPr/>
      </dsp:nvSpPr>
      <dsp:spPr>
        <a:xfrm>
          <a:off x="0" y="3050422"/>
          <a:ext cx="8839200" cy="1985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If the transaction costs are considered, returns will be a function of such costs as well and makes the process more complicated.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The transaction costs of many large institutions are negligible, and many institutions do not pay taxes.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Since no taxes are considered so investors are indifferent between capital gains and income or dividend.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We also assume that borrowing and lending at the risk-free rate is possible.</a:t>
          </a:r>
        </a:p>
      </dsp:txBody>
      <dsp:txXfrm>
        <a:off x="0" y="3050422"/>
        <a:ext cx="8839200" cy="1985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E2F4A-FEF5-4D9F-B8FB-2BF2A51D1D20}">
      <dsp:nvSpPr>
        <dsp:cNvPr id="0" name=""/>
        <dsp:cNvSpPr/>
      </dsp:nvSpPr>
      <dsp:spPr>
        <a:xfrm>
          <a:off x="0" y="657803"/>
          <a:ext cx="8839200" cy="656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altLang="en-US" sz="2000" kern="1200" smtClean="0"/>
            <a:t>3. </a:t>
          </a:r>
          <a:r>
            <a:rPr lang="en-IN" altLang="en-US" sz="2000" kern="1200" dirty="0" smtClean="0"/>
            <a:t>All investments are infinitely divisible</a:t>
          </a:r>
          <a:endParaRPr lang="en-US" sz="2000" kern="1200" dirty="0"/>
        </a:p>
      </dsp:txBody>
      <dsp:txXfrm>
        <a:off x="32024" y="689827"/>
        <a:ext cx="8775152" cy="591966"/>
      </dsp:txXfrm>
    </dsp:sp>
    <dsp:sp modelId="{92BE5E5E-8993-4CC5-9D05-7AC8B985340C}">
      <dsp:nvSpPr>
        <dsp:cNvPr id="0" name=""/>
        <dsp:cNvSpPr/>
      </dsp:nvSpPr>
      <dsp:spPr>
        <a:xfrm>
          <a:off x="0" y="1294703"/>
          <a:ext cx="8839200" cy="669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An individual can invest as little or as much as he or she wishes in an asset.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This assumption allows the model to rely on continuous functions. (rather on discrete functions)</a:t>
          </a:r>
          <a:endParaRPr lang="en-US" sz="1800" kern="1200" dirty="0"/>
        </a:p>
      </dsp:txBody>
      <dsp:txXfrm>
        <a:off x="0" y="1294703"/>
        <a:ext cx="8839200" cy="669397"/>
      </dsp:txXfrm>
    </dsp:sp>
    <dsp:sp modelId="{986458B3-26E2-4877-B11E-5DD163D92D1B}">
      <dsp:nvSpPr>
        <dsp:cNvPr id="0" name=""/>
        <dsp:cNvSpPr/>
      </dsp:nvSpPr>
      <dsp:spPr>
        <a:xfrm>
          <a:off x="0" y="2287718"/>
          <a:ext cx="8839200" cy="571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altLang="en-US" sz="2000" kern="1200" dirty="0" smtClean="0"/>
            <a:t>4. Investors are Price Takers</a:t>
          </a:r>
          <a:endParaRPr lang="en-US" sz="2000" kern="1200" dirty="0"/>
        </a:p>
      </dsp:txBody>
      <dsp:txXfrm>
        <a:off x="27922" y="2315640"/>
        <a:ext cx="8783356" cy="516135"/>
      </dsp:txXfrm>
    </dsp:sp>
    <dsp:sp modelId="{6D04ADC1-4BD4-4790-AD3E-FA128B5D0B5C}">
      <dsp:nvSpPr>
        <dsp:cNvPr id="0" name=""/>
        <dsp:cNvSpPr/>
      </dsp:nvSpPr>
      <dsp:spPr>
        <a:xfrm>
          <a:off x="0" y="2952497"/>
          <a:ext cx="8839200" cy="1191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There are many investors and no investor is large enough to influence prices.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Thus, investors are price takers, and we assume that security prices are unaffected by trades.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altLang="en-US" sz="1800" kern="1200" dirty="0" smtClean="0"/>
            <a:t>This assumption considers the market for assets are perfectly competitive.</a:t>
          </a:r>
        </a:p>
      </dsp:txBody>
      <dsp:txXfrm>
        <a:off x="0" y="2952497"/>
        <a:ext cx="8839200" cy="11911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E2F4A-FEF5-4D9F-B8FB-2BF2A51D1D20}">
      <dsp:nvSpPr>
        <dsp:cNvPr id="0" name=""/>
        <dsp:cNvSpPr/>
      </dsp:nvSpPr>
      <dsp:spPr>
        <a:xfrm>
          <a:off x="0" y="102260"/>
          <a:ext cx="8839200" cy="656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altLang="en-US" sz="2000" kern="1200" dirty="0" smtClean="0"/>
            <a:t>5. </a:t>
          </a:r>
          <a:r>
            <a:rPr lang="en-IN" sz="2000" kern="1200" dirty="0" smtClean="0"/>
            <a:t>Investors have homogeneous expectations or beliefs </a:t>
          </a:r>
          <a:endParaRPr lang="en-US" sz="2000" kern="1200" dirty="0"/>
        </a:p>
      </dsp:txBody>
      <dsp:txXfrm>
        <a:off x="32024" y="134284"/>
        <a:ext cx="8775152" cy="591966"/>
      </dsp:txXfrm>
    </dsp:sp>
    <dsp:sp modelId="{92BE5E5E-8993-4CC5-9D05-7AC8B985340C}">
      <dsp:nvSpPr>
        <dsp:cNvPr id="0" name=""/>
        <dsp:cNvSpPr/>
      </dsp:nvSpPr>
      <dsp:spPr>
        <a:xfrm>
          <a:off x="0" y="806904"/>
          <a:ext cx="8839200" cy="1255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All investors analyse securities in the same way using the same probability distributions and the same inputs for future cash flows.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The investors will arrive at the same valuations.</a:t>
          </a:r>
          <a:endParaRPr lang="en-IN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Because their valuations of all assets are identical, they will generate the same optimal risky portfolio, which we call the market portfolio.</a:t>
          </a:r>
          <a:endParaRPr lang="en-IN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The assumption can be relaxed as long as the differences in expectations do not generate significantly different optimal risky portfolios.</a:t>
          </a:r>
          <a:endParaRPr lang="en-IN" sz="1800" kern="1200" dirty="0"/>
        </a:p>
      </dsp:txBody>
      <dsp:txXfrm>
        <a:off x="0" y="806904"/>
        <a:ext cx="8839200" cy="1255120"/>
      </dsp:txXfrm>
    </dsp:sp>
    <dsp:sp modelId="{986458B3-26E2-4877-B11E-5DD163D92D1B}">
      <dsp:nvSpPr>
        <dsp:cNvPr id="0" name=""/>
        <dsp:cNvSpPr/>
      </dsp:nvSpPr>
      <dsp:spPr>
        <a:xfrm>
          <a:off x="0" y="2798694"/>
          <a:ext cx="8839200" cy="571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altLang="en-US" sz="2000" kern="1200" dirty="0" smtClean="0"/>
            <a:t>6. </a:t>
          </a:r>
          <a:r>
            <a:rPr lang="en-IN" sz="2000" kern="1200" dirty="0" smtClean="0"/>
            <a:t>Investors plan for the same single holding period</a:t>
          </a:r>
          <a:endParaRPr lang="en-US" sz="2000" kern="1200" dirty="0"/>
        </a:p>
      </dsp:txBody>
      <dsp:txXfrm>
        <a:off x="27922" y="2826616"/>
        <a:ext cx="8783356" cy="516135"/>
      </dsp:txXfrm>
    </dsp:sp>
    <dsp:sp modelId="{6D04ADC1-4BD4-4790-AD3E-FA128B5D0B5C}">
      <dsp:nvSpPr>
        <dsp:cNvPr id="0" name=""/>
        <dsp:cNvSpPr/>
      </dsp:nvSpPr>
      <dsp:spPr>
        <a:xfrm>
          <a:off x="0" y="3384263"/>
          <a:ext cx="8839200" cy="1687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The CAPM is a single-period model, and all investor decisions are made on the basis of that one period.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Investors are only concerned about risk and returns over a single period, and the single period is the same for all investors.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The assumption of a single period is applied for convenience because working with multi-period models is more difficult.</a:t>
          </a:r>
        </a:p>
      </dsp:txBody>
      <dsp:txXfrm>
        <a:off x="0" y="3384263"/>
        <a:ext cx="8839200" cy="16874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E2F4A-FEF5-4D9F-B8FB-2BF2A51D1D20}">
      <dsp:nvSpPr>
        <dsp:cNvPr id="0" name=""/>
        <dsp:cNvSpPr/>
      </dsp:nvSpPr>
      <dsp:spPr>
        <a:xfrm>
          <a:off x="0" y="723978"/>
          <a:ext cx="8839200" cy="6560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altLang="en-US" sz="2000" kern="1200" dirty="0" smtClean="0"/>
            <a:t>7. </a:t>
          </a:r>
          <a:r>
            <a:rPr lang="en-IN" sz="2000" kern="1200" dirty="0" smtClean="0"/>
            <a:t>The unlimited short-selling is allowed</a:t>
          </a:r>
          <a:endParaRPr lang="en-US" sz="2000" kern="1200" dirty="0"/>
        </a:p>
      </dsp:txBody>
      <dsp:txXfrm>
        <a:off x="32024" y="756002"/>
        <a:ext cx="8775152" cy="591966"/>
      </dsp:txXfrm>
    </dsp:sp>
    <dsp:sp modelId="{92BE5E5E-8993-4CC5-9D05-7AC8B985340C}">
      <dsp:nvSpPr>
        <dsp:cNvPr id="0" name=""/>
        <dsp:cNvSpPr/>
      </dsp:nvSpPr>
      <dsp:spPr>
        <a:xfrm>
          <a:off x="0" y="1360878"/>
          <a:ext cx="8839200" cy="669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smtClean="0"/>
            <a:t>Investors can sell an unlimited number of shares of an asset short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This assumption means that an investor doesn’t have to buy and hold an asset to enable him/her to sell it in the market.</a:t>
          </a:r>
        </a:p>
      </dsp:txBody>
      <dsp:txXfrm>
        <a:off x="0" y="1360878"/>
        <a:ext cx="8839200" cy="669397"/>
      </dsp:txXfrm>
    </dsp:sp>
    <dsp:sp modelId="{986458B3-26E2-4877-B11E-5DD163D92D1B}">
      <dsp:nvSpPr>
        <dsp:cNvPr id="0" name=""/>
        <dsp:cNvSpPr/>
      </dsp:nvSpPr>
      <dsp:spPr>
        <a:xfrm>
          <a:off x="0" y="2337851"/>
          <a:ext cx="8839200" cy="571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altLang="en-US" sz="2000" kern="1200" dirty="0" smtClean="0"/>
            <a:t>8. </a:t>
          </a:r>
          <a:r>
            <a:rPr lang="en-IN" sz="2000" kern="1200" dirty="0" smtClean="0"/>
            <a:t>All assets are marketable</a:t>
          </a:r>
          <a:endParaRPr lang="en-US" sz="2000" kern="1200" dirty="0"/>
        </a:p>
      </dsp:txBody>
      <dsp:txXfrm>
        <a:off x="27922" y="2365773"/>
        <a:ext cx="8783356" cy="516135"/>
      </dsp:txXfrm>
    </dsp:sp>
    <dsp:sp modelId="{6D04ADC1-4BD4-4790-AD3E-FA128B5D0B5C}">
      <dsp:nvSpPr>
        <dsp:cNvPr id="0" name=""/>
        <dsp:cNvSpPr/>
      </dsp:nvSpPr>
      <dsp:spPr>
        <a:xfrm>
          <a:off x="0" y="3018672"/>
          <a:ext cx="8839200" cy="1058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Investors can buy or sell all the assets and hence these assets are assumed to be marketable.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This assumption considers even human capital as a marketable capital.</a:t>
          </a:r>
        </a:p>
      </dsp:txBody>
      <dsp:txXfrm>
        <a:off x="0" y="3018672"/>
        <a:ext cx="8839200" cy="1058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4B391-7D3B-46AF-9760-853DCB00F008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F169B-9D72-48A8-A135-C0A17D9392A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384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0808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2866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2098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9569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94902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0240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169B-9D72-48A8-A135-C0A17D9392AD}" type="slidenum">
              <a:rPr lang="en-IN" smtClean="0"/>
              <a:pPr/>
              <a:t>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22325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593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115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88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35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141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72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454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160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28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79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D2E0A-1B1A-4835-94E7-D62D9604B223}" type="datetimeFigureOut">
              <a:rPr lang="en-US" smtClean="0"/>
              <a:pPr/>
              <a:t>7/13/2018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8EE05-A541-4149-AD7D-54F59485385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092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8640"/>
            <a:ext cx="9144000" cy="4320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Book Antiqua" pitchFamily="18" charset="0"/>
              </a:rPr>
              <a:t>CAPITAL ASSET PRICING MODEL</a:t>
            </a:r>
            <a:endParaRPr lang="en-IN" sz="40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Book Antiqua" pitchFamily="18" charset="0"/>
              </a:rPr>
              <a:t>(SAMPLE SLIDES)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504" y="6271460"/>
            <a:ext cx="50405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dirty="0" smtClean="0"/>
              <a:t>Copyright 2017, CareerTopper.com. All rights reserved.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581128"/>
            <a:ext cx="3659194" cy="209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5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56453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RISK-RETURN OPPORTUNITY SET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2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IN" altLang="en-US" sz="1800" b="1" dirty="0" smtClean="0">
                <a:latin typeface="Calibri" panose="020F0502020204030204" pitchFamily="34" charset="0"/>
              </a:rPr>
              <a:t>Risk-Return Opportunity Set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5" y="1363663"/>
            <a:ext cx="8864600" cy="1631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285750" indent="-285750">
              <a:spcBef>
                <a:spcPts val="300"/>
              </a:spcBef>
              <a:defRPr/>
            </a:pPr>
            <a:r>
              <a:rPr lang="en-IN" altLang="en-US" dirty="0"/>
              <a:t>If ρ</a:t>
            </a:r>
            <a:r>
              <a:rPr lang="en-IN" altLang="en-US" baseline="-25000" dirty="0"/>
              <a:t>12</a:t>
            </a:r>
            <a:r>
              <a:rPr lang="en-IN" altLang="en-US" dirty="0"/>
              <a:t> = +1, the risk–return opportunity set is a straight line connecting asset A &amp; B.</a:t>
            </a:r>
          </a:p>
          <a:p>
            <a:pPr marL="285750" indent="-285750">
              <a:spcBef>
                <a:spcPts val="300"/>
              </a:spcBef>
              <a:defRPr/>
            </a:pPr>
            <a:endParaRPr lang="en-IN" altLang="en-US" dirty="0"/>
          </a:p>
          <a:p>
            <a:pPr marL="285750" indent="-285750">
              <a:spcBef>
                <a:spcPts val="300"/>
              </a:spcBef>
              <a:defRPr/>
            </a:pPr>
            <a:r>
              <a:rPr lang="en-IN" altLang="en-US" dirty="0"/>
              <a:t>The line contains portfolios formed by changing the weight of each asset invested.</a:t>
            </a:r>
          </a:p>
          <a:p>
            <a:pPr marL="285750" indent="-285750">
              <a:spcBef>
                <a:spcPts val="300"/>
              </a:spcBef>
              <a:defRPr/>
            </a:pPr>
            <a:endParaRPr lang="en-IN" altLang="en-US" dirty="0"/>
          </a:p>
          <a:p>
            <a:pPr marL="285750" indent="-285750">
              <a:spcBef>
                <a:spcPts val="300"/>
              </a:spcBef>
              <a:defRPr/>
            </a:pPr>
            <a:r>
              <a:rPr lang="en-IN" altLang="en-US" dirty="0"/>
              <a:t>If ρ</a:t>
            </a:r>
            <a:r>
              <a:rPr lang="en-IN" altLang="en-US" baseline="-25000" dirty="0"/>
              <a:t>12</a:t>
            </a:r>
            <a:r>
              <a:rPr lang="en-IN" altLang="en-US" dirty="0"/>
              <a:t> &lt; +1, the </a:t>
            </a:r>
            <a:r>
              <a:rPr lang="en-IN" altLang="en-US" dirty="0" err="1"/>
              <a:t>σ</a:t>
            </a:r>
            <a:r>
              <a:rPr lang="en-IN" altLang="en-US" baseline="-25000" dirty="0" err="1"/>
              <a:t>p</a:t>
            </a:r>
            <a:r>
              <a:rPr lang="en-IN" altLang="en-US" dirty="0"/>
              <a:t> &lt; the weighted average risk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738313" y="3505200"/>
            <a:ext cx="0" cy="28543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22413" y="6096000"/>
            <a:ext cx="65516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4184650" y="3724275"/>
            <a:ext cx="2449513" cy="2263775"/>
          </a:xfrm>
          <a:custGeom>
            <a:avLst/>
            <a:gdLst>
              <a:gd name="connsiteX0" fmla="*/ 2210200 w 2210200"/>
              <a:gd name="connsiteY0" fmla="*/ 191816 h 2584377"/>
              <a:gd name="connsiteX1" fmla="*/ 155932 w 2210200"/>
              <a:gd name="connsiteY1" fmla="*/ 216868 h 2584377"/>
              <a:gd name="connsiteX2" fmla="*/ 143406 w 2210200"/>
              <a:gd name="connsiteY2" fmla="*/ 2383871 h 2584377"/>
              <a:gd name="connsiteX3" fmla="*/ 143406 w 2210200"/>
              <a:gd name="connsiteY3" fmla="*/ 2358819 h 2584377"/>
              <a:gd name="connsiteX0" fmla="*/ 2856259 w 2856259"/>
              <a:gd name="connsiteY0" fmla="*/ 50946 h 2411609"/>
              <a:gd name="connsiteX1" fmla="*/ 75481 w 2856259"/>
              <a:gd name="connsiteY1" fmla="*/ 526935 h 2411609"/>
              <a:gd name="connsiteX2" fmla="*/ 789465 w 2856259"/>
              <a:gd name="connsiteY2" fmla="*/ 2243001 h 2411609"/>
              <a:gd name="connsiteX3" fmla="*/ 789465 w 2856259"/>
              <a:gd name="connsiteY3" fmla="*/ 2217949 h 2411609"/>
              <a:gd name="connsiteX0" fmla="*/ 2856259 w 2856259"/>
              <a:gd name="connsiteY0" fmla="*/ 50946 h 2243001"/>
              <a:gd name="connsiteX1" fmla="*/ 75481 w 2856259"/>
              <a:gd name="connsiteY1" fmla="*/ 526935 h 2243001"/>
              <a:gd name="connsiteX2" fmla="*/ 789465 w 2856259"/>
              <a:gd name="connsiteY2" fmla="*/ 2243001 h 2243001"/>
              <a:gd name="connsiteX0" fmla="*/ 2321639 w 2321639"/>
              <a:gd name="connsiteY0" fmla="*/ 18017 h 2210072"/>
              <a:gd name="connsiteX1" fmla="*/ 153264 w 2321639"/>
              <a:gd name="connsiteY1" fmla="*/ 1295009 h 2210072"/>
              <a:gd name="connsiteX2" fmla="*/ 254845 w 2321639"/>
              <a:gd name="connsiteY2" fmla="*/ 2210072 h 2210072"/>
              <a:gd name="connsiteX0" fmla="*/ 2170719 w 2170719"/>
              <a:gd name="connsiteY0" fmla="*/ 23365 h 2215420"/>
              <a:gd name="connsiteX1" fmla="*/ 244995 w 2170719"/>
              <a:gd name="connsiteY1" fmla="*/ 1021220 h 2215420"/>
              <a:gd name="connsiteX2" fmla="*/ 103925 w 2170719"/>
              <a:gd name="connsiteY2" fmla="*/ 2215420 h 2215420"/>
              <a:gd name="connsiteX0" fmla="*/ 2170719 w 2170719"/>
              <a:gd name="connsiteY0" fmla="*/ 0 h 2192055"/>
              <a:gd name="connsiteX1" fmla="*/ 1252451 w 2170719"/>
              <a:gd name="connsiteY1" fmla="*/ 144553 h 2192055"/>
              <a:gd name="connsiteX2" fmla="*/ 244995 w 2170719"/>
              <a:gd name="connsiteY2" fmla="*/ 997855 h 2192055"/>
              <a:gd name="connsiteX3" fmla="*/ 103925 w 2170719"/>
              <a:gd name="connsiteY3" fmla="*/ 2192055 h 2192055"/>
              <a:gd name="connsiteX0" fmla="*/ 2125219 w 2125219"/>
              <a:gd name="connsiteY0" fmla="*/ 0 h 2192055"/>
              <a:gd name="connsiteX1" fmla="*/ 1195397 w 2125219"/>
              <a:gd name="connsiteY1" fmla="*/ 326599 h 2192055"/>
              <a:gd name="connsiteX2" fmla="*/ 199495 w 2125219"/>
              <a:gd name="connsiteY2" fmla="*/ 997855 h 2192055"/>
              <a:gd name="connsiteX3" fmla="*/ 58425 w 2125219"/>
              <a:gd name="connsiteY3" fmla="*/ 2192055 h 2192055"/>
              <a:gd name="connsiteX0" fmla="*/ 2122319 w 2122319"/>
              <a:gd name="connsiteY0" fmla="*/ 0 h 2192055"/>
              <a:gd name="connsiteX1" fmla="*/ 1192497 w 2122319"/>
              <a:gd name="connsiteY1" fmla="*/ 326599 h 2192055"/>
              <a:gd name="connsiteX2" fmla="*/ 208150 w 2122319"/>
              <a:gd name="connsiteY2" fmla="*/ 1094946 h 2192055"/>
              <a:gd name="connsiteX3" fmla="*/ 55525 w 2122319"/>
              <a:gd name="connsiteY3" fmla="*/ 2192055 h 2192055"/>
              <a:gd name="connsiteX0" fmla="*/ 2130603 w 2130603"/>
              <a:gd name="connsiteY0" fmla="*/ 0 h 2192055"/>
              <a:gd name="connsiteX1" fmla="*/ 1420323 w 2130603"/>
              <a:gd name="connsiteY1" fmla="*/ 265917 h 2192055"/>
              <a:gd name="connsiteX2" fmla="*/ 216434 w 2130603"/>
              <a:gd name="connsiteY2" fmla="*/ 1094946 h 2192055"/>
              <a:gd name="connsiteX3" fmla="*/ 63809 w 2130603"/>
              <a:gd name="connsiteY3" fmla="*/ 2192055 h 2192055"/>
              <a:gd name="connsiteX0" fmla="*/ 2184275 w 2184275"/>
              <a:gd name="connsiteY0" fmla="*/ 0 h 2192055"/>
              <a:gd name="connsiteX1" fmla="*/ 1473995 w 2184275"/>
              <a:gd name="connsiteY1" fmla="*/ 265917 h 2192055"/>
              <a:gd name="connsiteX2" fmla="*/ 143003 w 2184275"/>
              <a:gd name="connsiteY2" fmla="*/ 1337675 h 2192055"/>
              <a:gd name="connsiteX3" fmla="*/ 117481 w 2184275"/>
              <a:gd name="connsiteY3" fmla="*/ 2192055 h 2192055"/>
              <a:gd name="connsiteX0" fmla="*/ 2163946 w 2163946"/>
              <a:gd name="connsiteY0" fmla="*/ 0 h 2192055"/>
              <a:gd name="connsiteX1" fmla="*/ 1141687 w 2163946"/>
              <a:gd name="connsiteY1" fmla="*/ 363008 h 2192055"/>
              <a:gd name="connsiteX2" fmla="*/ 122674 w 2163946"/>
              <a:gd name="connsiteY2" fmla="*/ 1337675 h 2192055"/>
              <a:gd name="connsiteX3" fmla="*/ 97152 w 2163946"/>
              <a:gd name="connsiteY3" fmla="*/ 2192055 h 2192055"/>
              <a:gd name="connsiteX0" fmla="*/ 2228824 w 2228824"/>
              <a:gd name="connsiteY0" fmla="*/ 0 h 2192055"/>
              <a:gd name="connsiteX1" fmla="*/ 1206565 w 2228824"/>
              <a:gd name="connsiteY1" fmla="*/ 363008 h 2192055"/>
              <a:gd name="connsiteX2" fmla="*/ 83558 w 2228824"/>
              <a:gd name="connsiteY2" fmla="*/ 1179901 h 2192055"/>
              <a:gd name="connsiteX3" fmla="*/ 162030 w 2228824"/>
              <a:gd name="connsiteY3" fmla="*/ 2192055 h 2192055"/>
              <a:gd name="connsiteX0" fmla="*/ 2147980 w 2147980"/>
              <a:gd name="connsiteY0" fmla="*/ 0 h 2192055"/>
              <a:gd name="connsiteX1" fmla="*/ 1125721 w 2147980"/>
              <a:gd name="connsiteY1" fmla="*/ 363008 h 2192055"/>
              <a:gd name="connsiteX2" fmla="*/ 141372 w 2147980"/>
              <a:gd name="connsiteY2" fmla="*/ 1143492 h 2192055"/>
              <a:gd name="connsiteX3" fmla="*/ 81186 w 2147980"/>
              <a:gd name="connsiteY3" fmla="*/ 2192055 h 2192055"/>
              <a:gd name="connsiteX0" fmla="*/ 2130716 w 2130716"/>
              <a:gd name="connsiteY0" fmla="*/ 0 h 2192055"/>
              <a:gd name="connsiteX1" fmla="*/ 761813 w 2130716"/>
              <a:gd name="connsiteY1" fmla="*/ 460100 h 2192055"/>
              <a:gd name="connsiteX2" fmla="*/ 124108 w 2130716"/>
              <a:gd name="connsiteY2" fmla="*/ 1143492 h 2192055"/>
              <a:gd name="connsiteX3" fmla="*/ 63922 w 2130716"/>
              <a:gd name="connsiteY3" fmla="*/ 2192055 h 2192055"/>
              <a:gd name="connsiteX0" fmla="*/ 2276899 w 2276899"/>
              <a:gd name="connsiteY0" fmla="*/ 0 h 2192055"/>
              <a:gd name="connsiteX1" fmla="*/ 907996 w 2276899"/>
              <a:gd name="connsiteY1" fmla="*/ 460100 h 2192055"/>
              <a:gd name="connsiteX2" fmla="*/ 39195 w 2276899"/>
              <a:gd name="connsiteY2" fmla="*/ 1301266 h 2192055"/>
              <a:gd name="connsiteX3" fmla="*/ 210105 w 2276899"/>
              <a:gd name="connsiteY3" fmla="*/ 2192055 h 2192055"/>
              <a:gd name="connsiteX0" fmla="*/ 2272139 w 2272139"/>
              <a:gd name="connsiteY0" fmla="*/ 0 h 2192055"/>
              <a:gd name="connsiteX1" fmla="*/ 903236 w 2272139"/>
              <a:gd name="connsiteY1" fmla="*/ 460100 h 2192055"/>
              <a:gd name="connsiteX2" fmla="*/ 34435 w 2272139"/>
              <a:gd name="connsiteY2" fmla="*/ 1301266 h 2192055"/>
              <a:gd name="connsiteX3" fmla="*/ 205345 w 2272139"/>
              <a:gd name="connsiteY3" fmla="*/ 2192055 h 2192055"/>
              <a:gd name="connsiteX0" fmla="*/ 2259775 w 2259775"/>
              <a:gd name="connsiteY0" fmla="*/ 0 h 2192055"/>
              <a:gd name="connsiteX1" fmla="*/ 636667 w 2259775"/>
              <a:gd name="connsiteY1" fmla="*/ 702828 h 2192055"/>
              <a:gd name="connsiteX2" fmla="*/ 22071 w 2259775"/>
              <a:gd name="connsiteY2" fmla="*/ 1301266 h 2192055"/>
              <a:gd name="connsiteX3" fmla="*/ 192981 w 2259775"/>
              <a:gd name="connsiteY3" fmla="*/ 2192055 h 219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9775" h="2192055">
                <a:moveTo>
                  <a:pt x="2259775" y="0"/>
                </a:moveTo>
                <a:cubicBezTo>
                  <a:pt x="2106730" y="24092"/>
                  <a:pt x="957621" y="536519"/>
                  <a:pt x="636667" y="702828"/>
                </a:cubicBezTo>
                <a:cubicBezTo>
                  <a:pt x="315713" y="869137"/>
                  <a:pt x="96019" y="1053062"/>
                  <a:pt x="22071" y="1301266"/>
                </a:cubicBezTo>
                <a:cubicBezTo>
                  <a:pt x="-51877" y="1549471"/>
                  <a:pt x="73984" y="1910219"/>
                  <a:pt x="192981" y="2192055"/>
                </a:cubicBezTo>
              </a:path>
            </a:pathLst>
          </a:custGeom>
          <a:noFill/>
          <a:ln w="28575">
            <a:solidFill>
              <a:srgbClr val="0070C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15" name="Freeform 14"/>
          <p:cNvSpPr/>
          <p:nvPr/>
        </p:nvSpPr>
        <p:spPr>
          <a:xfrm>
            <a:off x="1755775" y="3724275"/>
            <a:ext cx="4868863" cy="2263775"/>
          </a:xfrm>
          <a:custGeom>
            <a:avLst/>
            <a:gdLst>
              <a:gd name="connsiteX0" fmla="*/ 2210200 w 2210200"/>
              <a:gd name="connsiteY0" fmla="*/ 191816 h 2584377"/>
              <a:gd name="connsiteX1" fmla="*/ 155932 w 2210200"/>
              <a:gd name="connsiteY1" fmla="*/ 216868 h 2584377"/>
              <a:gd name="connsiteX2" fmla="*/ 143406 w 2210200"/>
              <a:gd name="connsiteY2" fmla="*/ 2383871 h 2584377"/>
              <a:gd name="connsiteX3" fmla="*/ 143406 w 2210200"/>
              <a:gd name="connsiteY3" fmla="*/ 2358819 h 2584377"/>
              <a:gd name="connsiteX0" fmla="*/ 2856259 w 2856259"/>
              <a:gd name="connsiteY0" fmla="*/ 50946 h 2411609"/>
              <a:gd name="connsiteX1" fmla="*/ 75481 w 2856259"/>
              <a:gd name="connsiteY1" fmla="*/ 526935 h 2411609"/>
              <a:gd name="connsiteX2" fmla="*/ 789465 w 2856259"/>
              <a:gd name="connsiteY2" fmla="*/ 2243001 h 2411609"/>
              <a:gd name="connsiteX3" fmla="*/ 789465 w 2856259"/>
              <a:gd name="connsiteY3" fmla="*/ 2217949 h 2411609"/>
              <a:gd name="connsiteX0" fmla="*/ 2856259 w 2856259"/>
              <a:gd name="connsiteY0" fmla="*/ 50946 h 2243001"/>
              <a:gd name="connsiteX1" fmla="*/ 75481 w 2856259"/>
              <a:gd name="connsiteY1" fmla="*/ 526935 h 2243001"/>
              <a:gd name="connsiteX2" fmla="*/ 789465 w 2856259"/>
              <a:gd name="connsiteY2" fmla="*/ 2243001 h 2243001"/>
              <a:gd name="connsiteX0" fmla="*/ 2321639 w 2321639"/>
              <a:gd name="connsiteY0" fmla="*/ 18017 h 2210072"/>
              <a:gd name="connsiteX1" fmla="*/ 153264 w 2321639"/>
              <a:gd name="connsiteY1" fmla="*/ 1295009 h 2210072"/>
              <a:gd name="connsiteX2" fmla="*/ 254845 w 2321639"/>
              <a:gd name="connsiteY2" fmla="*/ 2210072 h 2210072"/>
              <a:gd name="connsiteX0" fmla="*/ 2170719 w 2170719"/>
              <a:gd name="connsiteY0" fmla="*/ 23365 h 2215420"/>
              <a:gd name="connsiteX1" fmla="*/ 244995 w 2170719"/>
              <a:gd name="connsiteY1" fmla="*/ 1021220 h 2215420"/>
              <a:gd name="connsiteX2" fmla="*/ 103925 w 2170719"/>
              <a:gd name="connsiteY2" fmla="*/ 2215420 h 2215420"/>
              <a:gd name="connsiteX0" fmla="*/ 2170719 w 2170719"/>
              <a:gd name="connsiteY0" fmla="*/ 0 h 2192055"/>
              <a:gd name="connsiteX1" fmla="*/ 1252451 w 2170719"/>
              <a:gd name="connsiteY1" fmla="*/ 144553 h 2192055"/>
              <a:gd name="connsiteX2" fmla="*/ 244995 w 2170719"/>
              <a:gd name="connsiteY2" fmla="*/ 997855 h 2192055"/>
              <a:gd name="connsiteX3" fmla="*/ 103925 w 2170719"/>
              <a:gd name="connsiteY3" fmla="*/ 2192055 h 2192055"/>
              <a:gd name="connsiteX0" fmla="*/ 2125219 w 2125219"/>
              <a:gd name="connsiteY0" fmla="*/ 0 h 2192055"/>
              <a:gd name="connsiteX1" fmla="*/ 1195397 w 2125219"/>
              <a:gd name="connsiteY1" fmla="*/ 326599 h 2192055"/>
              <a:gd name="connsiteX2" fmla="*/ 199495 w 2125219"/>
              <a:gd name="connsiteY2" fmla="*/ 997855 h 2192055"/>
              <a:gd name="connsiteX3" fmla="*/ 58425 w 2125219"/>
              <a:gd name="connsiteY3" fmla="*/ 2192055 h 2192055"/>
              <a:gd name="connsiteX0" fmla="*/ 2122319 w 2122319"/>
              <a:gd name="connsiteY0" fmla="*/ 0 h 2192055"/>
              <a:gd name="connsiteX1" fmla="*/ 1192497 w 2122319"/>
              <a:gd name="connsiteY1" fmla="*/ 326599 h 2192055"/>
              <a:gd name="connsiteX2" fmla="*/ 208150 w 2122319"/>
              <a:gd name="connsiteY2" fmla="*/ 1094946 h 2192055"/>
              <a:gd name="connsiteX3" fmla="*/ 55525 w 2122319"/>
              <a:gd name="connsiteY3" fmla="*/ 2192055 h 2192055"/>
              <a:gd name="connsiteX0" fmla="*/ 2130603 w 2130603"/>
              <a:gd name="connsiteY0" fmla="*/ 0 h 2192055"/>
              <a:gd name="connsiteX1" fmla="*/ 1420323 w 2130603"/>
              <a:gd name="connsiteY1" fmla="*/ 265917 h 2192055"/>
              <a:gd name="connsiteX2" fmla="*/ 216434 w 2130603"/>
              <a:gd name="connsiteY2" fmla="*/ 1094946 h 2192055"/>
              <a:gd name="connsiteX3" fmla="*/ 63809 w 2130603"/>
              <a:gd name="connsiteY3" fmla="*/ 2192055 h 2192055"/>
              <a:gd name="connsiteX0" fmla="*/ 2184275 w 2184275"/>
              <a:gd name="connsiteY0" fmla="*/ 0 h 2192055"/>
              <a:gd name="connsiteX1" fmla="*/ 1473995 w 2184275"/>
              <a:gd name="connsiteY1" fmla="*/ 265917 h 2192055"/>
              <a:gd name="connsiteX2" fmla="*/ 143003 w 2184275"/>
              <a:gd name="connsiteY2" fmla="*/ 1337675 h 2192055"/>
              <a:gd name="connsiteX3" fmla="*/ 117481 w 2184275"/>
              <a:gd name="connsiteY3" fmla="*/ 2192055 h 2192055"/>
              <a:gd name="connsiteX0" fmla="*/ 2163946 w 2163946"/>
              <a:gd name="connsiteY0" fmla="*/ 0 h 2192055"/>
              <a:gd name="connsiteX1" fmla="*/ 1141687 w 2163946"/>
              <a:gd name="connsiteY1" fmla="*/ 363008 h 2192055"/>
              <a:gd name="connsiteX2" fmla="*/ 122674 w 2163946"/>
              <a:gd name="connsiteY2" fmla="*/ 1337675 h 2192055"/>
              <a:gd name="connsiteX3" fmla="*/ 97152 w 2163946"/>
              <a:gd name="connsiteY3" fmla="*/ 2192055 h 2192055"/>
              <a:gd name="connsiteX0" fmla="*/ 2228824 w 2228824"/>
              <a:gd name="connsiteY0" fmla="*/ 0 h 2192055"/>
              <a:gd name="connsiteX1" fmla="*/ 1206565 w 2228824"/>
              <a:gd name="connsiteY1" fmla="*/ 363008 h 2192055"/>
              <a:gd name="connsiteX2" fmla="*/ 83558 w 2228824"/>
              <a:gd name="connsiteY2" fmla="*/ 1179901 h 2192055"/>
              <a:gd name="connsiteX3" fmla="*/ 162030 w 2228824"/>
              <a:gd name="connsiteY3" fmla="*/ 2192055 h 2192055"/>
              <a:gd name="connsiteX0" fmla="*/ 2147980 w 2147980"/>
              <a:gd name="connsiteY0" fmla="*/ 0 h 2192055"/>
              <a:gd name="connsiteX1" fmla="*/ 1125721 w 2147980"/>
              <a:gd name="connsiteY1" fmla="*/ 363008 h 2192055"/>
              <a:gd name="connsiteX2" fmla="*/ 141372 w 2147980"/>
              <a:gd name="connsiteY2" fmla="*/ 1143492 h 2192055"/>
              <a:gd name="connsiteX3" fmla="*/ 81186 w 2147980"/>
              <a:gd name="connsiteY3" fmla="*/ 2192055 h 2192055"/>
              <a:gd name="connsiteX0" fmla="*/ 2130716 w 2130716"/>
              <a:gd name="connsiteY0" fmla="*/ 0 h 2192055"/>
              <a:gd name="connsiteX1" fmla="*/ 761813 w 2130716"/>
              <a:gd name="connsiteY1" fmla="*/ 460100 h 2192055"/>
              <a:gd name="connsiteX2" fmla="*/ 124108 w 2130716"/>
              <a:gd name="connsiteY2" fmla="*/ 1143492 h 2192055"/>
              <a:gd name="connsiteX3" fmla="*/ 63922 w 2130716"/>
              <a:gd name="connsiteY3" fmla="*/ 2192055 h 2192055"/>
              <a:gd name="connsiteX0" fmla="*/ 2276899 w 2276899"/>
              <a:gd name="connsiteY0" fmla="*/ 0 h 2192055"/>
              <a:gd name="connsiteX1" fmla="*/ 907996 w 2276899"/>
              <a:gd name="connsiteY1" fmla="*/ 460100 h 2192055"/>
              <a:gd name="connsiteX2" fmla="*/ 39195 w 2276899"/>
              <a:gd name="connsiteY2" fmla="*/ 1301266 h 2192055"/>
              <a:gd name="connsiteX3" fmla="*/ 210105 w 2276899"/>
              <a:gd name="connsiteY3" fmla="*/ 2192055 h 2192055"/>
              <a:gd name="connsiteX0" fmla="*/ 2272139 w 2272139"/>
              <a:gd name="connsiteY0" fmla="*/ 0 h 2192055"/>
              <a:gd name="connsiteX1" fmla="*/ 903236 w 2272139"/>
              <a:gd name="connsiteY1" fmla="*/ 460100 h 2192055"/>
              <a:gd name="connsiteX2" fmla="*/ 34435 w 2272139"/>
              <a:gd name="connsiteY2" fmla="*/ 1301266 h 2192055"/>
              <a:gd name="connsiteX3" fmla="*/ 205345 w 2272139"/>
              <a:gd name="connsiteY3" fmla="*/ 2192055 h 2192055"/>
              <a:gd name="connsiteX0" fmla="*/ 2709498 w 2709498"/>
              <a:gd name="connsiteY0" fmla="*/ 0 h 2192055"/>
              <a:gd name="connsiteX1" fmla="*/ 92677 w 2709498"/>
              <a:gd name="connsiteY1" fmla="*/ 569328 h 2192055"/>
              <a:gd name="connsiteX2" fmla="*/ 471794 w 2709498"/>
              <a:gd name="connsiteY2" fmla="*/ 1301266 h 2192055"/>
              <a:gd name="connsiteX3" fmla="*/ 642704 w 2709498"/>
              <a:gd name="connsiteY3" fmla="*/ 2192055 h 2192055"/>
              <a:gd name="connsiteX0" fmla="*/ 4483046 w 4483046"/>
              <a:gd name="connsiteY0" fmla="*/ 0 h 2192055"/>
              <a:gd name="connsiteX1" fmla="*/ 1866225 w 4483046"/>
              <a:gd name="connsiteY1" fmla="*/ 569328 h 2192055"/>
              <a:gd name="connsiteX2" fmla="*/ 3713 w 4483046"/>
              <a:gd name="connsiteY2" fmla="*/ 1434766 h 2192055"/>
              <a:gd name="connsiteX3" fmla="*/ 2416252 w 4483046"/>
              <a:gd name="connsiteY3" fmla="*/ 2192055 h 2192055"/>
              <a:gd name="connsiteX0" fmla="*/ 4479334 w 4479334"/>
              <a:gd name="connsiteY0" fmla="*/ 0 h 2192055"/>
              <a:gd name="connsiteX1" fmla="*/ 1862513 w 4479334"/>
              <a:gd name="connsiteY1" fmla="*/ 569328 h 2192055"/>
              <a:gd name="connsiteX2" fmla="*/ 1 w 4479334"/>
              <a:gd name="connsiteY2" fmla="*/ 1434766 h 2192055"/>
              <a:gd name="connsiteX3" fmla="*/ 2412540 w 4479334"/>
              <a:gd name="connsiteY3" fmla="*/ 2192055 h 2192055"/>
              <a:gd name="connsiteX0" fmla="*/ 4479334 w 4479334"/>
              <a:gd name="connsiteY0" fmla="*/ 0 h 2192055"/>
              <a:gd name="connsiteX1" fmla="*/ 1862513 w 4479334"/>
              <a:gd name="connsiteY1" fmla="*/ 569328 h 2192055"/>
              <a:gd name="connsiteX2" fmla="*/ 1 w 4479334"/>
              <a:gd name="connsiteY2" fmla="*/ 1434766 h 2192055"/>
              <a:gd name="connsiteX3" fmla="*/ 2412540 w 4479334"/>
              <a:gd name="connsiteY3" fmla="*/ 2192055 h 2192055"/>
              <a:gd name="connsiteX0" fmla="*/ 4490888 w 4490888"/>
              <a:gd name="connsiteY0" fmla="*/ 0 h 2192055"/>
              <a:gd name="connsiteX1" fmla="*/ 1874067 w 4490888"/>
              <a:gd name="connsiteY1" fmla="*/ 569328 h 2192055"/>
              <a:gd name="connsiteX2" fmla="*/ 0 w 4490888"/>
              <a:gd name="connsiteY2" fmla="*/ 1192037 h 2192055"/>
              <a:gd name="connsiteX3" fmla="*/ 2424094 w 4490888"/>
              <a:gd name="connsiteY3" fmla="*/ 2192055 h 2192055"/>
              <a:gd name="connsiteX0" fmla="*/ 4494285 w 4494285"/>
              <a:gd name="connsiteY0" fmla="*/ 0 h 2192055"/>
              <a:gd name="connsiteX1" fmla="*/ 1877464 w 4494285"/>
              <a:gd name="connsiteY1" fmla="*/ 569328 h 2192055"/>
              <a:gd name="connsiteX2" fmla="*/ 3397 w 4494285"/>
              <a:gd name="connsiteY2" fmla="*/ 1192037 h 2192055"/>
              <a:gd name="connsiteX3" fmla="*/ 2404381 w 4494285"/>
              <a:gd name="connsiteY3" fmla="*/ 2192055 h 2192055"/>
              <a:gd name="connsiteX0" fmla="*/ 4494285 w 4494285"/>
              <a:gd name="connsiteY0" fmla="*/ 0 h 2192055"/>
              <a:gd name="connsiteX1" fmla="*/ 1877464 w 4494285"/>
              <a:gd name="connsiteY1" fmla="*/ 569328 h 2192055"/>
              <a:gd name="connsiteX2" fmla="*/ 3397 w 4494285"/>
              <a:gd name="connsiteY2" fmla="*/ 1192037 h 2192055"/>
              <a:gd name="connsiteX3" fmla="*/ 2404381 w 4494285"/>
              <a:gd name="connsiteY3" fmla="*/ 2192055 h 2192055"/>
              <a:gd name="connsiteX0" fmla="*/ 4490897 w 4490897"/>
              <a:gd name="connsiteY0" fmla="*/ 0 h 2192055"/>
              <a:gd name="connsiteX1" fmla="*/ 1874076 w 4490897"/>
              <a:gd name="connsiteY1" fmla="*/ 569328 h 2192055"/>
              <a:gd name="connsiteX2" fmla="*/ 9 w 4490897"/>
              <a:gd name="connsiteY2" fmla="*/ 1192037 h 2192055"/>
              <a:gd name="connsiteX3" fmla="*/ 2400993 w 4490897"/>
              <a:gd name="connsiteY3" fmla="*/ 2192055 h 2192055"/>
              <a:gd name="connsiteX0" fmla="*/ 4490897 w 4490897"/>
              <a:gd name="connsiteY0" fmla="*/ 0 h 2192055"/>
              <a:gd name="connsiteX1" fmla="*/ 9 w 4490897"/>
              <a:gd name="connsiteY1" fmla="*/ 1192037 h 2192055"/>
              <a:gd name="connsiteX2" fmla="*/ 2400993 w 4490897"/>
              <a:gd name="connsiteY2" fmla="*/ 2192055 h 2192055"/>
              <a:gd name="connsiteX0" fmla="*/ 4490897 w 4490897"/>
              <a:gd name="connsiteY0" fmla="*/ 0 h 2192055"/>
              <a:gd name="connsiteX1" fmla="*/ 9 w 4490897"/>
              <a:gd name="connsiteY1" fmla="*/ 1192037 h 2192055"/>
              <a:gd name="connsiteX2" fmla="*/ 2400993 w 4490897"/>
              <a:gd name="connsiteY2" fmla="*/ 2192055 h 2192055"/>
              <a:gd name="connsiteX0" fmla="*/ 4579612 w 4579612"/>
              <a:gd name="connsiteY0" fmla="*/ 0 h 2192055"/>
              <a:gd name="connsiteX1" fmla="*/ 88724 w 4579612"/>
              <a:gd name="connsiteY1" fmla="*/ 1192037 h 2192055"/>
              <a:gd name="connsiteX2" fmla="*/ 2489708 w 4579612"/>
              <a:gd name="connsiteY2" fmla="*/ 2192055 h 2192055"/>
              <a:gd name="connsiteX0" fmla="*/ 4490955 w 4490955"/>
              <a:gd name="connsiteY0" fmla="*/ 0 h 2192055"/>
              <a:gd name="connsiteX1" fmla="*/ 67 w 4490955"/>
              <a:gd name="connsiteY1" fmla="*/ 1192037 h 2192055"/>
              <a:gd name="connsiteX2" fmla="*/ 2401051 w 4490955"/>
              <a:gd name="connsiteY2" fmla="*/ 2192055 h 2192055"/>
              <a:gd name="connsiteX0" fmla="*/ 4490955 w 4490955"/>
              <a:gd name="connsiteY0" fmla="*/ 0 h 2192055"/>
              <a:gd name="connsiteX1" fmla="*/ 67 w 4490955"/>
              <a:gd name="connsiteY1" fmla="*/ 1519720 h 2192055"/>
              <a:gd name="connsiteX2" fmla="*/ 2401051 w 4490955"/>
              <a:gd name="connsiteY2" fmla="*/ 2192055 h 219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0955" h="2192055">
                <a:moveTo>
                  <a:pt x="4490955" y="0"/>
                </a:moveTo>
                <a:cubicBezTo>
                  <a:pt x="3416696" y="236205"/>
                  <a:pt x="13294" y="1506334"/>
                  <a:pt x="67" y="1519720"/>
                </a:cubicBezTo>
                <a:cubicBezTo>
                  <a:pt x="-13160" y="1533106"/>
                  <a:pt x="1946964" y="1946628"/>
                  <a:pt x="2401051" y="2192055"/>
                </a:cubicBezTo>
              </a:path>
            </a:pathLst>
          </a:cu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16" name="Rounded Rectangle 15"/>
          <p:cNvSpPr/>
          <p:nvPr/>
        </p:nvSpPr>
        <p:spPr>
          <a:xfrm>
            <a:off x="3038475" y="6203950"/>
            <a:ext cx="2520950" cy="2159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Portfolio standard deviation </a:t>
            </a:r>
            <a:r>
              <a:rPr lang="el-GR" sz="1200" b="1" dirty="0">
                <a:solidFill>
                  <a:schemeClr val="tx1"/>
                </a:solidFill>
              </a:rPr>
              <a:t>σ </a:t>
            </a:r>
            <a:endParaRPr lang="en-IN" sz="1200" b="1" baseline="300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16200000">
            <a:off x="-44450" y="4779963"/>
            <a:ext cx="2700337" cy="3063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Portfolio expected return  E(R</a:t>
            </a:r>
            <a:r>
              <a:rPr lang="en-US" sz="1200" b="1" baseline="-25000" dirty="0">
                <a:solidFill>
                  <a:schemeClr val="tx1"/>
                </a:solidFill>
              </a:rPr>
              <a:t>p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  <a:endParaRPr lang="en-IN" sz="1200" b="1" baseline="300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07150" y="4113213"/>
            <a:ext cx="792163" cy="28733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ρ</a:t>
            </a:r>
            <a:r>
              <a:rPr lang="pt-BR" sz="1400" baseline="-25000" dirty="0">
                <a:solidFill>
                  <a:schemeClr val="tx1"/>
                </a:solidFill>
              </a:rPr>
              <a:t>12</a:t>
            </a:r>
            <a:r>
              <a:rPr lang="en-IN" sz="1400" dirty="0">
                <a:solidFill>
                  <a:schemeClr val="tx1"/>
                </a:solidFill>
              </a:rPr>
              <a:t> = 0.2</a:t>
            </a:r>
            <a:endParaRPr lang="en-IN" sz="1400" baseline="300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246688" y="4259263"/>
            <a:ext cx="1163637" cy="23812"/>
          </a:xfrm>
          <a:prstGeom prst="straightConnector1">
            <a:avLst/>
          </a:prstGeom>
          <a:ln w="12700">
            <a:solidFill>
              <a:srgbClr val="E4831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410325" y="4583113"/>
            <a:ext cx="792163" cy="2889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ρ</a:t>
            </a:r>
            <a:r>
              <a:rPr lang="pt-BR" sz="1400" baseline="-25000" dirty="0">
                <a:solidFill>
                  <a:schemeClr val="tx1"/>
                </a:solidFill>
              </a:rPr>
              <a:t>12</a:t>
            </a:r>
            <a:r>
              <a:rPr lang="en-IN" sz="1400" dirty="0">
                <a:solidFill>
                  <a:schemeClr val="tx1"/>
                </a:solidFill>
              </a:rPr>
              <a:t> = 0.5</a:t>
            </a:r>
            <a:endParaRPr lang="en-IN" sz="1400" baseline="30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5121275" y="4700588"/>
            <a:ext cx="1289050" cy="0"/>
          </a:xfrm>
          <a:prstGeom prst="straightConnector1">
            <a:avLst/>
          </a:prstGeom>
          <a:ln w="12700">
            <a:solidFill>
              <a:srgbClr val="E4831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6410325" y="5122863"/>
            <a:ext cx="792163" cy="2889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ρ</a:t>
            </a:r>
            <a:r>
              <a:rPr lang="pt-BR" sz="1400" baseline="-25000" dirty="0">
                <a:solidFill>
                  <a:schemeClr val="tx1"/>
                </a:solidFill>
              </a:rPr>
              <a:t>12</a:t>
            </a:r>
            <a:r>
              <a:rPr lang="en-IN" sz="1400" dirty="0">
                <a:solidFill>
                  <a:schemeClr val="tx1"/>
                </a:solidFill>
              </a:rPr>
              <a:t> = +1</a:t>
            </a:r>
            <a:endParaRPr lang="en-IN" sz="1400" baseline="30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5121275" y="5267325"/>
            <a:ext cx="1289050" cy="30163"/>
          </a:xfrm>
          <a:prstGeom prst="straightConnector1">
            <a:avLst/>
          </a:prstGeom>
          <a:ln w="12700">
            <a:solidFill>
              <a:srgbClr val="E4831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817688" y="4400550"/>
            <a:ext cx="792162" cy="2889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ρ</a:t>
            </a:r>
            <a:r>
              <a:rPr lang="pt-BR" sz="1400" baseline="-25000" dirty="0">
                <a:solidFill>
                  <a:schemeClr val="tx1"/>
                </a:solidFill>
              </a:rPr>
              <a:t>12</a:t>
            </a:r>
            <a:r>
              <a:rPr lang="en-IN" sz="1400" dirty="0">
                <a:solidFill>
                  <a:schemeClr val="tx1"/>
                </a:solidFill>
              </a:rPr>
              <a:t> = -1</a:t>
            </a:r>
            <a:endParaRPr lang="en-IN" sz="1400" baseline="300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601913" y="4540250"/>
            <a:ext cx="1079500" cy="42863"/>
          </a:xfrm>
          <a:prstGeom prst="straightConnector1">
            <a:avLst/>
          </a:prstGeom>
          <a:ln w="12700">
            <a:solidFill>
              <a:srgbClr val="E4831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122988" y="5699125"/>
            <a:ext cx="792162" cy="288925"/>
          </a:xfrm>
          <a:prstGeom prst="roundRect">
            <a:avLst/>
          </a:prstGeom>
          <a:noFill/>
          <a:ln w="28575">
            <a:solidFill>
              <a:srgbClr val="E48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Asset A</a:t>
            </a:r>
            <a:endParaRPr lang="en-IN" sz="1200" baseline="300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1"/>
          </p:cNvCxnSpPr>
          <p:nvPr/>
        </p:nvCxnSpPr>
        <p:spPr>
          <a:xfrm flipH="1">
            <a:off x="4438650" y="5843588"/>
            <a:ext cx="1684338" cy="107950"/>
          </a:xfrm>
          <a:prstGeom prst="straightConnector1">
            <a:avLst/>
          </a:prstGeom>
          <a:ln w="12700">
            <a:solidFill>
              <a:srgbClr val="E4831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589838" y="3646488"/>
            <a:ext cx="792162" cy="288925"/>
          </a:xfrm>
          <a:prstGeom prst="roundRect">
            <a:avLst/>
          </a:prstGeom>
          <a:noFill/>
          <a:ln w="28575">
            <a:solidFill>
              <a:srgbClr val="E48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Asset B</a:t>
            </a:r>
            <a:endParaRPr lang="en-IN" sz="1200" baseline="300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705600" y="3754438"/>
            <a:ext cx="884238" cy="36512"/>
          </a:xfrm>
          <a:prstGeom prst="straightConnector1">
            <a:avLst/>
          </a:prstGeom>
          <a:ln w="12700">
            <a:solidFill>
              <a:srgbClr val="E4831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360863" y="3754438"/>
            <a:ext cx="2273300" cy="223361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4360863" y="3724275"/>
            <a:ext cx="2278062" cy="2263775"/>
          </a:xfrm>
          <a:custGeom>
            <a:avLst/>
            <a:gdLst>
              <a:gd name="connsiteX0" fmla="*/ 2210200 w 2210200"/>
              <a:gd name="connsiteY0" fmla="*/ 191816 h 2584377"/>
              <a:gd name="connsiteX1" fmla="*/ 155932 w 2210200"/>
              <a:gd name="connsiteY1" fmla="*/ 216868 h 2584377"/>
              <a:gd name="connsiteX2" fmla="*/ 143406 w 2210200"/>
              <a:gd name="connsiteY2" fmla="*/ 2383871 h 2584377"/>
              <a:gd name="connsiteX3" fmla="*/ 143406 w 2210200"/>
              <a:gd name="connsiteY3" fmla="*/ 2358819 h 2584377"/>
              <a:gd name="connsiteX0" fmla="*/ 2856259 w 2856259"/>
              <a:gd name="connsiteY0" fmla="*/ 50946 h 2411609"/>
              <a:gd name="connsiteX1" fmla="*/ 75481 w 2856259"/>
              <a:gd name="connsiteY1" fmla="*/ 526935 h 2411609"/>
              <a:gd name="connsiteX2" fmla="*/ 789465 w 2856259"/>
              <a:gd name="connsiteY2" fmla="*/ 2243001 h 2411609"/>
              <a:gd name="connsiteX3" fmla="*/ 789465 w 2856259"/>
              <a:gd name="connsiteY3" fmla="*/ 2217949 h 2411609"/>
              <a:gd name="connsiteX0" fmla="*/ 2856259 w 2856259"/>
              <a:gd name="connsiteY0" fmla="*/ 50946 h 2243001"/>
              <a:gd name="connsiteX1" fmla="*/ 75481 w 2856259"/>
              <a:gd name="connsiteY1" fmla="*/ 526935 h 2243001"/>
              <a:gd name="connsiteX2" fmla="*/ 789465 w 2856259"/>
              <a:gd name="connsiteY2" fmla="*/ 2243001 h 2243001"/>
              <a:gd name="connsiteX0" fmla="*/ 2321639 w 2321639"/>
              <a:gd name="connsiteY0" fmla="*/ 18017 h 2210072"/>
              <a:gd name="connsiteX1" fmla="*/ 153264 w 2321639"/>
              <a:gd name="connsiteY1" fmla="*/ 1295009 h 2210072"/>
              <a:gd name="connsiteX2" fmla="*/ 254845 w 2321639"/>
              <a:gd name="connsiteY2" fmla="*/ 2210072 h 2210072"/>
              <a:gd name="connsiteX0" fmla="*/ 2170719 w 2170719"/>
              <a:gd name="connsiteY0" fmla="*/ 23365 h 2215420"/>
              <a:gd name="connsiteX1" fmla="*/ 244995 w 2170719"/>
              <a:gd name="connsiteY1" fmla="*/ 1021220 h 2215420"/>
              <a:gd name="connsiteX2" fmla="*/ 103925 w 2170719"/>
              <a:gd name="connsiteY2" fmla="*/ 2215420 h 2215420"/>
              <a:gd name="connsiteX0" fmla="*/ 2170719 w 2170719"/>
              <a:gd name="connsiteY0" fmla="*/ 0 h 2192055"/>
              <a:gd name="connsiteX1" fmla="*/ 1252451 w 2170719"/>
              <a:gd name="connsiteY1" fmla="*/ 144553 h 2192055"/>
              <a:gd name="connsiteX2" fmla="*/ 244995 w 2170719"/>
              <a:gd name="connsiteY2" fmla="*/ 997855 h 2192055"/>
              <a:gd name="connsiteX3" fmla="*/ 103925 w 2170719"/>
              <a:gd name="connsiteY3" fmla="*/ 2192055 h 2192055"/>
              <a:gd name="connsiteX0" fmla="*/ 2125219 w 2125219"/>
              <a:gd name="connsiteY0" fmla="*/ 0 h 2192055"/>
              <a:gd name="connsiteX1" fmla="*/ 1195397 w 2125219"/>
              <a:gd name="connsiteY1" fmla="*/ 326599 h 2192055"/>
              <a:gd name="connsiteX2" fmla="*/ 199495 w 2125219"/>
              <a:gd name="connsiteY2" fmla="*/ 997855 h 2192055"/>
              <a:gd name="connsiteX3" fmla="*/ 58425 w 2125219"/>
              <a:gd name="connsiteY3" fmla="*/ 2192055 h 2192055"/>
              <a:gd name="connsiteX0" fmla="*/ 2122319 w 2122319"/>
              <a:gd name="connsiteY0" fmla="*/ 0 h 2192055"/>
              <a:gd name="connsiteX1" fmla="*/ 1192497 w 2122319"/>
              <a:gd name="connsiteY1" fmla="*/ 326599 h 2192055"/>
              <a:gd name="connsiteX2" fmla="*/ 208150 w 2122319"/>
              <a:gd name="connsiteY2" fmla="*/ 1094946 h 2192055"/>
              <a:gd name="connsiteX3" fmla="*/ 55525 w 2122319"/>
              <a:gd name="connsiteY3" fmla="*/ 2192055 h 2192055"/>
              <a:gd name="connsiteX0" fmla="*/ 2130603 w 2130603"/>
              <a:gd name="connsiteY0" fmla="*/ 0 h 2192055"/>
              <a:gd name="connsiteX1" fmla="*/ 1420323 w 2130603"/>
              <a:gd name="connsiteY1" fmla="*/ 265917 h 2192055"/>
              <a:gd name="connsiteX2" fmla="*/ 216434 w 2130603"/>
              <a:gd name="connsiteY2" fmla="*/ 1094946 h 2192055"/>
              <a:gd name="connsiteX3" fmla="*/ 63809 w 2130603"/>
              <a:gd name="connsiteY3" fmla="*/ 2192055 h 2192055"/>
              <a:gd name="connsiteX0" fmla="*/ 2184275 w 2184275"/>
              <a:gd name="connsiteY0" fmla="*/ 0 h 2192055"/>
              <a:gd name="connsiteX1" fmla="*/ 1473995 w 2184275"/>
              <a:gd name="connsiteY1" fmla="*/ 265917 h 2192055"/>
              <a:gd name="connsiteX2" fmla="*/ 143003 w 2184275"/>
              <a:gd name="connsiteY2" fmla="*/ 1337675 h 2192055"/>
              <a:gd name="connsiteX3" fmla="*/ 117481 w 2184275"/>
              <a:gd name="connsiteY3" fmla="*/ 2192055 h 2192055"/>
              <a:gd name="connsiteX0" fmla="*/ 2110503 w 2110503"/>
              <a:gd name="connsiteY0" fmla="*/ 0 h 2192055"/>
              <a:gd name="connsiteX1" fmla="*/ 1400223 w 2110503"/>
              <a:gd name="connsiteY1" fmla="*/ 265917 h 2192055"/>
              <a:gd name="connsiteX2" fmla="*/ 288771 w 2110503"/>
              <a:gd name="connsiteY2" fmla="*/ 1325538 h 2192055"/>
              <a:gd name="connsiteX3" fmla="*/ 43709 w 2110503"/>
              <a:gd name="connsiteY3" fmla="*/ 2192055 h 2192055"/>
              <a:gd name="connsiteX0" fmla="*/ 2106411 w 2106411"/>
              <a:gd name="connsiteY0" fmla="*/ 0 h 2192055"/>
              <a:gd name="connsiteX1" fmla="*/ 1211254 w 2106411"/>
              <a:gd name="connsiteY1" fmla="*/ 484373 h 2192055"/>
              <a:gd name="connsiteX2" fmla="*/ 284679 w 2106411"/>
              <a:gd name="connsiteY2" fmla="*/ 1325538 h 2192055"/>
              <a:gd name="connsiteX3" fmla="*/ 39617 w 2106411"/>
              <a:gd name="connsiteY3" fmla="*/ 2192055 h 2192055"/>
              <a:gd name="connsiteX0" fmla="*/ 2123539 w 2123539"/>
              <a:gd name="connsiteY0" fmla="*/ 0 h 2192055"/>
              <a:gd name="connsiteX1" fmla="*/ 1228382 w 2123539"/>
              <a:gd name="connsiteY1" fmla="*/ 484373 h 2192055"/>
              <a:gd name="connsiteX2" fmla="*/ 209369 w 2123539"/>
              <a:gd name="connsiteY2" fmla="*/ 1471175 h 2192055"/>
              <a:gd name="connsiteX3" fmla="*/ 56745 w 2123539"/>
              <a:gd name="connsiteY3" fmla="*/ 2192055 h 2192055"/>
              <a:gd name="connsiteX0" fmla="*/ 2110646 w 2110646"/>
              <a:gd name="connsiteY0" fmla="*/ 0 h 2192055"/>
              <a:gd name="connsiteX1" fmla="*/ 787962 w 2110646"/>
              <a:gd name="connsiteY1" fmla="*/ 884874 h 2192055"/>
              <a:gd name="connsiteX2" fmla="*/ 196476 w 2110646"/>
              <a:gd name="connsiteY2" fmla="*/ 1471175 h 2192055"/>
              <a:gd name="connsiteX3" fmla="*/ 43852 w 2110646"/>
              <a:gd name="connsiteY3" fmla="*/ 2192055 h 2192055"/>
              <a:gd name="connsiteX0" fmla="*/ 2110646 w 2110646"/>
              <a:gd name="connsiteY0" fmla="*/ 0 h 2192055"/>
              <a:gd name="connsiteX1" fmla="*/ 787962 w 2110646"/>
              <a:gd name="connsiteY1" fmla="*/ 884874 h 2192055"/>
              <a:gd name="connsiteX2" fmla="*/ 196476 w 2110646"/>
              <a:gd name="connsiteY2" fmla="*/ 1471175 h 2192055"/>
              <a:gd name="connsiteX3" fmla="*/ 43852 w 2110646"/>
              <a:gd name="connsiteY3" fmla="*/ 2192055 h 2192055"/>
              <a:gd name="connsiteX0" fmla="*/ 2110646 w 2110646"/>
              <a:gd name="connsiteY0" fmla="*/ 0 h 2192055"/>
              <a:gd name="connsiteX1" fmla="*/ 787962 w 2110646"/>
              <a:gd name="connsiteY1" fmla="*/ 884874 h 2192055"/>
              <a:gd name="connsiteX2" fmla="*/ 196476 w 2110646"/>
              <a:gd name="connsiteY2" fmla="*/ 1471175 h 2192055"/>
              <a:gd name="connsiteX3" fmla="*/ 43852 w 2110646"/>
              <a:gd name="connsiteY3" fmla="*/ 2192055 h 2192055"/>
              <a:gd name="connsiteX0" fmla="*/ 2118480 w 2118480"/>
              <a:gd name="connsiteY0" fmla="*/ 0 h 2192055"/>
              <a:gd name="connsiteX1" fmla="*/ 795796 w 2118480"/>
              <a:gd name="connsiteY1" fmla="*/ 884874 h 2192055"/>
              <a:gd name="connsiteX2" fmla="*/ 204310 w 2118480"/>
              <a:gd name="connsiteY2" fmla="*/ 1471175 h 2192055"/>
              <a:gd name="connsiteX3" fmla="*/ 51686 w 2118480"/>
              <a:gd name="connsiteY3" fmla="*/ 2192055 h 2192055"/>
              <a:gd name="connsiteX0" fmla="*/ 2095797 w 2095797"/>
              <a:gd name="connsiteY0" fmla="*/ 0 h 2192055"/>
              <a:gd name="connsiteX1" fmla="*/ 773113 w 2095797"/>
              <a:gd name="connsiteY1" fmla="*/ 884874 h 2192055"/>
              <a:gd name="connsiteX2" fmla="*/ 354948 w 2095797"/>
              <a:gd name="connsiteY2" fmla="*/ 1301266 h 2192055"/>
              <a:gd name="connsiteX3" fmla="*/ 29003 w 2095797"/>
              <a:gd name="connsiteY3" fmla="*/ 2192055 h 2192055"/>
              <a:gd name="connsiteX0" fmla="*/ 2099121 w 2099121"/>
              <a:gd name="connsiteY0" fmla="*/ 0 h 2192055"/>
              <a:gd name="connsiteX1" fmla="*/ 1307959 w 2099121"/>
              <a:gd name="connsiteY1" fmla="*/ 508646 h 2192055"/>
              <a:gd name="connsiteX2" fmla="*/ 358272 w 2099121"/>
              <a:gd name="connsiteY2" fmla="*/ 1301266 h 2192055"/>
              <a:gd name="connsiteX3" fmla="*/ 32327 w 2099121"/>
              <a:gd name="connsiteY3" fmla="*/ 2192055 h 2192055"/>
              <a:gd name="connsiteX0" fmla="*/ 2099121 w 2099121"/>
              <a:gd name="connsiteY0" fmla="*/ 0 h 2192055"/>
              <a:gd name="connsiteX1" fmla="*/ 1307959 w 2099121"/>
              <a:gd name="connsiteY1" fmla="*/ 447964 h 2192055"/>
              <a:gd name="connsiteX2" fmla="*/ 358272 w 2099121"/>
              <a:gd name="connsiteY2" fmla="*/ 1301266 h 2192055"/>
              <a:gd name="connsiteX3" fmla="*/ 32327 w 2099121"/>
              <a:gd name="connsiteY3" fmla="*/ 2192055 h 2192055"/>
              <a:gd name="connsiteX0" fmla="*/ 2099121 w 2099121"/>
              <a:gd name="connsiteY0" fmla="*/ 0 h 2192055"/>
              <a:gd name="connsiteX1" fmla="*/ 1307959 w 2099121"/>
              <a:gd name="connsiteY1" fmla="*/ 447964 h 2192055"/>
              <a:gd name="connsiteX2" fmla="*/ 358272 w 2099121"/>
              <a:gd name="connsiteY2" fmla="*/ 1301266 h 2192055"/>
              <a:gd name="connsiteX3" fmla="*/ 32327 w 2099121"/>
              <a:gd name="connsiteY3" fmla="*/ 2192055 h 2192055"/>
              <a:gd name="connsiteX0" fmla="*/ 2099121 w 2099121"/>
              <a:gd name="connsiteY0" fmla="*/ 0 h 2192055"/>
              <a:gd name="connsiteX1" fmla="*/ 1307959 w 2099121"/>
              <a:gd name="connsiteY1" fmla="*/ 447964 h 2192055"/>
              <a:gd name="connsiteX2" fmla="*/ 358272 w 2099121"/>
              <a:gd name="connsiteY2" fmla="*/ 1301266 h 2192055"/>
              <a:gd name="connsiteX3" fmla="*/ 32327 w 2099121"/>
              <a:gd name="connsiteY3" fmla="*/ 2192055 h 2192055"/>
              <a:gd name="connsiteX0" fmla="*/ 2101219 w 2101219"/>
              <a:gd name="connsiteY0" fmla="*/ 0 h 2192055"/>
              <a:gd name="connsiteX1" fmla="*/ 1448715 w 2101219"/>
              <a:gd name="connsiteY1" fmla="*/ 423691 h 2192055"/>
              <a:gd name="connsiteX2" fmla="*/ 360370 w 2101219"/>
              <a:gd name="connsiteY2" fmla="*/ 1301266 h 2192055"/>
              <a:gd name="connsiteX3" fmla="*/ 34425 w 2101219"/>
              <a:gd name="connsiteY3" fmla="*/ 2192055 h 2192055"/>
              <a:gd name="connsiteX0" fmla="*/ 2101219 w 2101219"/>
              <a:gd name="connsiteY0" fmla="*/ 0 h 2192055"/>
              <a:gd name="connsiteX1" fmla="*/ 1448715 w 2101219"/>
              <a:gd name="connsiteY1" fmla="*/ 423691 h 2192055"/>
              <a:gd name="connsiteX2" fmla="*/ 360370 w 2101219"/>
              <a:gd name="connsiteY2" fmla="*/ 1301266 h 2192055"/>
              <a:gd name="connsiteX3" fmla="*/ 34425 w 2101219"/>
              <a:gd name="connsiteY3" fmla="*/ 2192055 h 219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219" h="2192055">
                <a:moveTo>
                  <a:pt x="2101219" y="0"/>
                </a:moveTo>
                <a:cubicBezTo>
                  <a:pt x="1659304" y="303228"/>
                  <a:pt x="1873662" y="136019"/>
                  <a:pt x="1448715" y="423691"/>
                </a:cubicBezTo>
                <a:cubicBezTo>
                  <a:pt x="1116206" y="687091"/>
                  <a:pt x="596085" y="1006539"/>
                  <a:pt x="360370" y="1301266"/>
                </a:cubicBezTo>
                <a:cubicBezTo>
                  <a:pt x="124655" y="1595993"/>
                  <a:pt x="-84572" y="1910219"/>
                  <a:pt x="34425" y="2192055"/>
                </a:cubicBezTo>
              </a:path>
            </a:pathLst>
          </a:custGeom>
          <a:noFill/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431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56453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GLOBAL MINIMUM-VARIANCE PORTFOLIO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3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863" y="984250"/>
            <a:ext cx="8864600" cy="218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Risk-averse investors seek to minimize risk for a given return.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Minimum-variance portfolio: the portfolio that lies on the curve.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Minimum-variance frontier: the entire collection of minimum-variance portfolios.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Global minimum-variance portfolio: the portfolio with the minimum variance among all portfolios of risky assets.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Markowitz efficient frontier: It is portion of the Minimum-Variance frontier which lies above the global minimum-variance portfolio.</a:t>
            </a:r>
          </a:p>
        </p:txBody>
      </p:sp>
      <p:sp>
        <p:nvSpPr>
          <p:cNvPr id="12" name="Freeform 11"/>
          <p:cNvSpPr/>
          <p:nvPr/>
        </p:nvSpPr>
        <p:spPr>
          <a:xfrm>
            <a:off x="2284413" y="3411538"/>
            <a:ext cx="2733675" cy="2286000"/>
          </a:xfrm>
          <a:custGeom>
            <a:avLst/>
            <a:gdLst>
              <a:gd name="connsiteX0" fmla="*/ 1862009 w 2096830"/>
              <a:gd name="connsiteY0" fmla="*/ 0 h 2619181"/>
              <a:gd name="connsiteX1" fmla="*/ 566609 w 2096830"/>
              <a:gd name="connsiteY1" fmla="*/ 482600 h 2619181"/>
              <a:gd name="connsiteX2" fmla="*/ 7809 w 2096830"/>
              <a:gd name="connsiteY2" fmla="*/ 1308100 h 2619181"/>
              <a:gd name="connsiteX3" fmla="*/ 934909 w 2096830"/>
              <a:gd name="connsiteY3" fmla="*/ 2247900 h 2619181"/>
              <a:gd name="connsiteX4" fmla="*/ 1963609 w 2096830"/>
              <a:gd name="connsiteY4" fmla="*/ 2565400 h 2619181"/>
              <a:gd name="connsiteX5" fmla="*/ 2052509 w 2096830"/>
              <a:gd name="connsiteY5" fmla="*/ 2616200 h 2619181"/>
              <a:gd name="connsiteX0" fmla="*/ 1862009 w 1963609"/>
              <a:gd name="connsiteY0" fmla="*/ 0 h 2565400"/>
              <a:gd name="connsiteX1" fmla="*/ 566609 w 1963609"/>
              <a:gd name="connsiteY1" fmla="*/ 482600 h 2565400"/>
              <a:gd name="connsiteX2" fmla="*/ 7809 w 1963609"/>
              <a:gd name="connsiteY2" fmla="*/ 1308100 h 2565400"/>
              <a:gd name="connsiteX3" fmla="*/ 934909 w 1963609"/>
              <a:gd name="connsiteY3" fmla="*/ 2247900 h 2565400"/>
              <a:gd name="connsiteX4" fmla="*/ 1963609 w 1963609"/>
              <a:gd name="connsiteY4" fmla="*/ 2565400 h 2565400"/>
              <a:gd name="connsiteX0" fmla="*/ 1862009 w 1862009"/>
              <a:gd name="connsiteY0" fmla="*/ 0 h 2565400"/>
              <a:gd name="connsiteX1" fmla="*/ 566609 w 1862009"/>
              <a:gd name="connsiteY1" fmla="*/ 482600 h 2565400"/>
              <a:gd name="connsiteX2" fmla="*/ 7809 w 1862009"/>
              <a:gd name="connsiteY2" fmla="*/ 1308100 h 2565400"/>
              <a:gd name="connsiteX3" fmla="*/ 934909 w 1862009"/>
              <a:gd name="connsiteY3" fmla="*/ 2247900 h 2565400"/>
              <a:gd name="connsiteX4" fmla="*/ 1684727 w 1862009"/>
              <a:gd name="connsiteY4" fmla="*/ 2565400 h 2565400"/>
              <a:gd name="connsiteX0" fmla="*/ 1856644 w 1856644"/>
              <a:gd name="connsiteY0" fmla="*/ 0 h 2565400"/>
              <a:gd name="connsiteX1" fmla="*/ 561244 w 1856644"/>
              <a:gd name="connsiteY1" fmla="*/ 482600 h 2565400"/>
              <a:gd name="connsiteX2" fmla="*/ 2444 w 1856644"/>
              <a:gd name="connsiteY2" fmla="*/ 1308100 h 2565400"/>
              <a:gd name="connsiteX3" fmla="*/ 751370 w 1856644"/>
              <a:gd name="connsiteY3" fmla="*/ 2374900 h 2565400"/>
              <a:gd name="connsiteX4" fmla="*/ 1679362 w 1856644"/>
              <a:gd name="connsiteY4" fmla="*/ 2565400 h 2565400"/>
              <a:gd name="connsiteX0" fmla="*/ 1665490 w 1665490"/>
              <a:gd name="connsiteY0" fmla="*/ 0 h 2565400"/>
              <a:gd name="connsiteX1" fmla="*/ 370090 w 1665490"/>
              <a:gd name="connsiteY1" fmla="*/ 482600 h 2565400"/>
              <a:gd name="connsiteX2" fmla="*/ 4958 w 1665490"/>
              <a:gd name="connsiteY2" fmla="*/ 1600200 h 2565400"/>
              <a:gd name="connsiteX3" fmla="*/ 560216 w 1665490"/>
              <a:gd name="connsiteY3" fmla="*/ 2374900 h 2565400"/>
              <a:gd name="connsiteX4" fmla="*/ 1488208 w 1665490"/>
              <a:gd name="connsiteY4" fmla="*/ 2565400 h 2565400"/>
              <a:gd name="connsiteX0" fmla="*/ 1795150 w 1795150"/>
              <a:gd name="connsiteY0" fmla="*/ 0 h 2565400"/>
              <a:gd name="connsiteX1" fmla="*/ 499750 w 1795150"/>
              <a:gd name="connsiteY1" fmla="*/ 482600 h 2565400"/>
              <a:gd name="connsiteX2" fmla="*/ 2924 w 1795150"/>
              <a:gd name="connsiteY2" fmla="*/ 1600200 h 2565400"/>
              <a:gd name="connsiteX3" fmla="*/ 689876 w 1795150"/>
              <a:gd name="connsiteY3" fmla="*/ 2374900 h 2565400"/>
              <a:gd name="connsiteX4" fmla="*/ 1617868 w 1795150"/>
              <a:gd name="connsiteY4" fmla="*/ 2565400 h 2565400"/>
              <a:gd name="connsiteX0" fmla="*/ 1800983 w 1800983"/>
              <a:gd name="connsiteY0" fmla="*/ 0 h 2565400"/>
              <a:gd name="connsiteX1" fmla="*/ 505583 w 1800983"/>
              <a:gd name="connsiteY1" fmla="*/ 482600 h 2565400"/>
              <a:gd name="connsiteX2" fmla="*/ 8757 w 1800983"/>
              <a:gd name="connsiteY2" fmla="*/ 1600200 h 2565400"/>
              <a:gd name="connsiteX3" fmla="*/ 866137 w 1800983"/>
              <a:gd name="connsiteY3" fmla="*/ 2438400 h 2565400"/>
              <a:gd name="connsiteX4" fmla="*/ 1623701 w 1800983"/>
              <a:gd name="connsiteY4" fmla="*/ 2565400 h 2565400"/>
              <a:gd name="connsiteX0" fmla="*/ 1800983 w 1800983"/>
              <a:gd name="connsiteY0" fmla="*/ 0 h 2565400"/>
              <a:gd name="connsiteX1" fmla="*/ 505583 w 1800983"/>
              <a:gd name="connsiteY1" fmla="*/ 482600 h 2565400"/>
              <a:gd name="connsiteX2" fmla="*/ 8757 w 1800983"/>
              <a:gd name="connsiteY2" fmla="*/ 1600200 h 2565400"/>
              <a:gd name="connsiteX3" fmla="*/ 866137 w 1800983"/>
              <a:gd name="connsiteY3" fmla="*/ 2438400 h 2565400"/>
              <a:gd name="connsiteX4" fmla="*/ 1623701 w 1800983"/>
              <a:gd name="connsiteY4" fmla="*/ 2565400 h 2565400"/>
              <a:gd name="connsiteX0" fmla="*/ 1800983 w 1800983"/>
              <a:gd name="connsiteY0" fmla="*/ 0 h 2641600"/>
              <a:gd name="connsiteX1" fmla="*/ 505583 w 1800983"/>
              <a:gd name="connsiteY1" fmla="*/ 482600 h 2641600"/>
              <a:gd name="connsiteX2" fmla="*/ 8757 w 1800983"/>
              <a:gd name="connsiteY2" fmla="*/ 1600200 h 2641600"/>
              <a:gd name="connsiteX3" fmla="*/ 866137 w 1800983"/>
              <a:gd name="connsiteY3" fmla="*/ 2438400 h 2641600"/>
              <a:gd name="connsiteX4" fmla="*/ 1631448 w 1800983"/>
              <a:gd name="connsiteY4" fmla="*/ 2641600 h 2641600"/>
              <a:gd name="connsiteX0" fmla="*/ 1800983 w 1800983"/>
              <a:gd name="connsiteY0" fmla="*/ 0 h 2641600"/>
              <a:gd name="connsiteX1" fmla="*/ 505583 w 1800983"/>
              <a:gd name="connsiteY1" fmla="*/ 482600 h 2641600"/>
              <a:gd name="connsiteX2" fmla="*/ 8757 w 1800983"/>
              <a:gd name="connsiteY2" fmla="*/ 1600200 h 2641600"/>
              <a:gd name="connsiteX3" fmla="*/ 866137 w 1800983"/>
              <a:gd name="connsiteY3" fmla="*/ 2438400 h 2641600"/>
              <a:gd name="connsiteX4" fmla="*/ 1631448 w 1800983"/>
              <a:gd name="connsiteY4" fmla="*/ 2641600 h 2641600"/>
              <a:gd name="connsiteX0" fmla="*/ 1800983 w 1800983"/>
              <a:gd name="connsiteY0" fmla="*/ 0 h 2641600"/>
              <a:gd name="connsiteX1" fmla="*/ 505583 w 1800983"/>
              <a:gd name="connsiteY1" fmla="*/ 482600 h 2641600"/>
              <a:gd name="connsiteX2" fmla="*/ 8757 w 1800983"/>
              <a:gd name="connsiteY2" fmla="*/ 1600200 h 2641600"/>
              <a:gd name="connsiteX3" fmla="*/ 866137 w 1800983"/>
              <a:gd name="connsiteY3" fmla="*/ 2438400 h 2641600"/>
              <a:gd name="connsiteX4" fmla="*/ 1631448 w 1800983"/>
              <a:gd name="connsiteY4" fmla="*/ 2641600 h 2641600"/>
              <a:gd name="connsiteX0" fmla="*/ 1800983 w 1800983"/>
              <a:gd name="connsiteY0" fmla="*/ 0 h 2590800"/>
              <a:gd name="connsiteX1" fmla="*/ 505583 w 1800983"/>
              <a:gd name="connsiteY1" fmla="*/ 482600 h 2590800"/>
              <a:gd name="connsiteX2" fmla="*/ 8757 w 1800983"/>
              <a:gd name="connsiteY2" fmla="*/ 1600200 h 2590800"/>
              <a:gd name="connsiteX3" fmla="*/ 866137 w 1800983"/>
              <a:gd name="connsiteY3" fmla="*/ 2438400 h 2590800"/>
              <a:gd name="connsiteX4" fmla="*/ 1639195 w 1800983"/>
              <a:gd name="connsiteY4" fmla="*/ 2590800 h 2590800"/>
              <a:gd name="connsiteX0" fmla="*/ 1800983 w 1800983"/>
              <a:gd name="connsiteY0" fmla="*/ 0 h 2590800"/>
              <a:gd name="connsiteX1" fmla="*/ 505583 w 1800983"/>
              <a:gd name="connsiteY1" fmla="*/ 482600 h 2590800"/>
              <a:gd name="connsiteX2" fmla="*/ 8757 w 1800983"/>
              <a:gd name="connsiteY2" fmla="*/ 1600200 h 2590800"/>
              <a:gd name="connsiteX3" fmla="*/ 866137 w 1800983"/>
              <a:gd name="connsiteY3" fmla="*/ 2438400 h 2590800"/>
              <a:gd name="connsiteX4" fmla="*/ 1639195 w 1800983"/>
              <a:gd name="connsiteY4" fmla="*/ 2590800 h 2590800"/>
              <a:gd name="connsiteX0" fmla="*/ 1792847 w 1792847"/>
              <a:gd name="connsiteY0" fmla="*/ 0 h 2590800"/>
              <a:gd name="connsiteX1" fmla="*/ 497447 w 1792847"/>
              <a:gd name="connsiteY1" fmla="*/ 482600 h 2590800"/>
              <a:gd name="connsiteX2" fmla="*/ 621 w 1792847"/>
              <a:gd name="connsiteY2" fmla="*/ 1600200 h 2590800"/>
              <a:gd name="connsiteX3" fmla="*/ 579119 w 1792847"/>
              <a:gd name="connsiteY3" fmla="*/ 2324100 h 2590800"/>
              <a:gd name="connsiteX4" fmla="*/ 1631059 w 1792847"/>
              <a:gd name="connsiteY4" fmla="*/ 2590800 h 2590800"/>
              <a:gd name="connsiteX0" fmla="*/ 1793326 w 1793326"/>
              <a:gd name="connsiteY0" fmla="*/ 0 h 2590800"/>
              <a:gd name="connsiteX1" fmla="*/ 474686 w 1793326"/>
              <a:gd name="connsiteY1" fmla="*/ 673100 h 2590800"/>
              <a:gd name="connsiteX2" fmla="*/ 1100 w 1793326"/>
              <a:gd name="connsiteY2" fmla="*/ 1600200 h 2590800"/>
              <a:gd name="connsiteX3" fmla="*/ 579598 w 1793326"/>
              <a:gd name="connsiteY3" fmla="*/ 2324100 h 2590800"/>
              <a:gd name="connsiteX4" fmla="*/ 1631538 w 1793326"/>
              <a:gd name="connsiteY4" fmla="*/ 2590800 h 2590800"/>
              <a:gd name="connsiteX0" fmla="*/ 1793001 w 1793001"/>
              <a:gd name="connsiteY0" fmla="*/ 0 h 2590800"/>
              <a:gd name="connsiteX1" fmla="*/ 1252698 w 1793001"/>
              <a:gd name="connsiteY1" fmla="*/ 203200 h 2590800"/>
              <a:gd name="connsiteX2" fmla="*/ 474361 w 1793001"/>
              <a:gd name="connsiteY2" fmla="*/ 673100 h 2590800"/>
              <a:gd name="connsiteX3" fmla="*/ 775 w 1793001"/>
              <a:gd name="connsiteY3" fmla="*/ 1600200 h 2590800"/>
              <a:gd name="connsiteX4" fmla="*/ 579273 w 1793001"/>
              <a:gd name="connsiteY4" fmla="*/ 2324100 h 2590800"/>
              <a:gd name="connsiteX5" fmla="*/ 1631213 w 1793001"/>
              <a:gd name="connsiteY5" fmla="*/ 2590800 h 2590800"/>
              <a:gd name="connsiteX0" fmla="*/ 1793001 w 1793001"/>
              <a:gd name="connsiteY0" fmla="*/ 0 h 2590800"/>
              <a:gd name="connsiteX1" fmla="*/ 1252698 w 1793001"/>
              <a:gd name="connsiteY1" fmla="*/ 304800 h 2590800"/>
              <a:gd name="connsiteX2" fmla="*/ 474361 w 1793001"/>
              <a:gd name="connsiteY2" fmla="*/ 673100 h 2590800"/>
              <a:gd name="connsiteX3" fmla="*/ 775 w 1793001"/>
              <a:gd name="connsiteY3" fmla="*/ 1600200 h 2590800"/>
              <a:gd name="connsiteX4" fmla="*/ 579273 w 1793001"/>
              <a:gd name="connsiteY4" fmla="*/ 2324100 h 2590800"/>
              <a:gd name="connsiteX5" fmla="*/ 1631213 w 1793001"/>
              <a:gd name="connsiteY5" fmla="*/ 2590800 h 2590800"/>
              <a:gd name="connsiteX0" fmla="*/ 1793001 w 1793001"/>
              <a:gd name="connsiteY0" fmla="*/ 0 h 2362200"/>
              <a:gd name="connsiteX1" fmla="*/ 1252698 w 1793001"/>
              <a:gd name="connsiteY1" fmla="*/ 76200 h 2362200"/>
              <a:gd name="connsiteX2" fmla="*/ 474361 w 1793001"/>
              <a:gd name="connsiteY2" fmla="*/ 444500 h 2362200"/>
              <a:gd name="connsiteX3" fmla="*/ 775 w 1793001"/>
              <a:gd name="connsiteY3" fmla="*/ 1371600 h 2362200"/>
              <a:gd name="connsiteX4" fmla="*/ 579273 w 1793001"/>
              <a:gd name="connsiteY4" fmla="*/ 2095500 h 2362200"/>
              <a:gd name="connsiteX5" fmla="*/ 1631213 w 1793001"/>
              <a:gd name="connsiteY5" fmla="*/ 2362200 h 2362200"/>
              <a:gd name="connsiteX0" fmla="*/ 1792957 w 1792957"/>
              <a:gd name="connsiteY0" fmla="*/ 0 h 2362200"/>
              <a:gd name="connsiteX1" fmla="*/ 1144200 w 1792957"/>
              <a:gd name="connsiteY1" fmla="*/ 63500 h 2362200"/>
              <a:gd name="connsiteX2" fmla="*/ 474317 w 1792957"/>
              <a:gd name="connsiteY2" fmla="*/ 444500 h 2362200"/>
              <a:gd name="connsiteX3" fmla="*/ 731 w 1792957"/>
              <a:gd name="connsiteY3" fmla="*/ 1371600 h 2362200"/>
              <a:gd name="connsiteX4" fmla="*/ 579229 w 1792957"/>
              <a:gd name="connsiteY4" fmla="*/ 2095500 h 2362200"/>
              <a:gd name="connsiteX5" fmla="*/ 1631169 w 1792957"/>
              <a:gd name="connsiteY5" fmla="*/ 2362200 h 2362200"/>
              <a:gd name="connsiteX0" fmla="*/ 1792957 w 1792957"/>
              <a:gd name="connsiteY0" fmla="*/ 0 h 2362200"/>
              <a:gd name="connsiteX1" fmla="*/ 1144200 w 1792957"/>
              <a:gd name="connsiteY1" fmla="*/ 63500 h 2362200"/>
              <a:gd name="connsiteX2" fmla="*/ 474317 w 1792957"/>
              <a:gd name="connsiteY2" fmla="*/ 444500 h 2362200"/>
              <a:gd name="connsiteX3" fmla="*/ 731 w 1792957"/>
              <a:gd name="connsiteY3" fmla="*/ 1371600 h 2362200"/>
              <a:gd name="connsiteX4" fmla="*/ 579229 w 1792957"/>
              <a:gd name="connsiteY4" fmla="*/ 2095500 h 2362200"/>
              <a:gd name="connsiteX5" fmla="*/ 1631169 w 1792957"/>
              <a:gd name="connsiteY5" fmla="*/ 2362200 h 2362200"/>
              <a:gd name="connsiteX0" fmla="*/ 1792739 w 1792739"/>
              <a:gd name="connsiteY0" fmla="*/ 0 h 2362200"/>
              <a:gd name="connsiteX1" fmla="*/ 1143982 w 1792739"/>
              <a:gd name="connsiteY1" fmla="*/ 63500 h 2362200"/>
              <a:gd name="connsiteX2" fmla="*/ 489593 w 1792739"/>
              <a:gd name="connsiteY2" fmla="*/ 317500 h 2362200"/>
              <a:gd name="connsiteX3" fmla="*/ 513 w 1792739"/>
              <a:gd name="connsiteY3" fmla="*/ 1371600 h 2362200"/>
              <a:gd name="connsiteX4" fmla="*/ 579011 w 1792739"/>
              <a:gd name="connsiteY4" fmla="*/ 2095500 h 2362200"/>
              <a:gd name="connsiteX5" fmla="*/ 1630951 w 1792739"/>
              <a:gd name="connsiteY5" fmla="*/ 2362200 h 2362200"/>
              <a:gd name="connsiteX0" fmla="*/ 1792744 w 1792744"/>
              <a:gd name="connsiteY0" fmla="*/ 59356 h 2421556"/>
              <a:gd name="connsiteX1" fmla="*/ 1167227 w 1792744"/>
              <a:gd name="connsiteY1" fmla="*/ 21256 h 2421556"/>
              <a:gd name="connsiteX2" fmla="*/ 489598 w 1792744"/>
              <a:gd name="connsiteY2" fmla="*/ 376856 h 2421556"/>
              <a:gd name="connsiteX3" fmla="*/ 518 w 1792744"/>
              <a:gd name="connsiteY3" fmla="*/ 1430956 h 2421556"/>
              <a:gd name="connsiteX4" fmla="*/ 579016 w 1792744"/>
              <a:gd name="connsiteY4" fmla="*/ 2154856 h 2421556"/>
              <a:gd name="connsiteX5" fmla="*/ 1630956 w 1792744"/>
              <a:gd name="connsiteY5" fmla="*/ 2421556 h 2421556"/>
              <a:gd name="connsiteX0" fmla="*/ 1792744 w 1792744"/>
              <a:gd name="connsiteY0" fmla="*/ 45546 h 2407746"/>
              <a:gd name="connsiteX1" fmla="*/ 1167227 w 1792744"/>
              <a:gd name="connsiteY1" fmla="*/ 7446 h 2407746"/>
              <a:gd name="connsiteX2" fmla="*/ 489598 w 1792744"/>
              <a:gd name="connsiteY2" fmla="*/ 363046 h 2407746"/>
              <a:gd name="connsiteX3" fmla="*/ 518 w 1792744"/>
              <a:gd name="connsiteY3" fmla="*/ 1417146 h 2407746"/>
              <a:gd name="connsiteX4" fmla="*/ 579016 w 1792744"/>
              <a:gd name="connsiteY4" fmla="*/ 2141046 h 2407746"/>
              <a:gd name="connsiteX5" fmla="*/ 1630956 w 1792744"/>
              <a:gd name="connsiteY5" fmla="*/ 2407746 h 2407746"/>
              <a:gd name="connsiteX0" fmla="*/ 1792744 w 1792744"/>
              <a:gd name="connsiteY0" fmla="*/ 45546 h 2407746"/>
              <a:gd name="connsiteX1" fmla="*/ 1167227 w 1792744"/>
              <a:gd name="connsiteY1" fmla="*/ 7446 h 2407746"/>
              <a:gd name="connsiteX2" fmla="*/ 489598 w 1792744"/>
              <a:gd name="connsiteY2" fmla="*/ 363046 h 2407746"/>
              <a:gd name="connsiteX3" fmla="*/ 518 w 1792744"/>
              <a:gd name="connsiteY3" fmla="*/ 1417146 h 2407746"/>
              <a:gd name="connsiteX4" fmla="*/ 579016 w 1792744"/>
              <a:gd name="connsiteY4" fmla="*/ 2141046 h 2407746"/>
              <a:gd name="connsiteX5" fmla="*/ 1630956 w 1792744"/>
              <a:gd name="connsiteY5" fmla="*/ 2407746 h 2407746"/>
              <a:gd name="connsiteX0" fmla="*/ 1808237 w 1808237"/>
              <a:gd name="connsiteY0" fmla="*/ 0 h 2451100"/>
              <a:gd name="connsiteX1" fmla="*/ 1167227 w 1808237"/>
              <a:gd name="connsiteY1" fmla="*/ 50800 h 2451100"/>
              <a:gd name="connsiteX2" fmla="*/ 489598 w 1808237"/>
              <a:gd name="connsiteY2" fmla="*/ 406400 h 2451100"/>
              <a:gd name="connsiteX3" fmla="*/ 518 w 1808237"/>
              <a:gd name="connsiteY3" fmla="*/ 1460500 h 2451100"/>
              <a:gd name="connsiteX4" fmla="*/ 579016 w 1808237"/>
              <a:gd name="connsiteY4" fmla="*/ 2184400 h 2451100"/>
              <a:gd name="connsiteX5" fmla="*/ 1630956 w 1808237"/>
              <a:gd name="connsiteY5" fmla="*/ 2451100 h 2451100"/>
              <a:gd name="connsiteX0" fmla="*/ 1808189 w 1808189"/>
              <a:gd name="connsiteY0" fmla="*/ 0 h 2451100"/>
              <a:gd name="connsiteX1" fmla="*/ 961090 w 1808189"/>
              <a:gd name="connsiteY1" fmla="*/ 205481 h 2451100"/>
              <a:gd name="connsiteX2" fmla="*/ 489550 w 1808189"/>
              <a:gd name="connsiteY2" fmla="*/ 406400 h 2451100"/>
              <a:gd name="connsiteX3" fmla="*/ 470 w 1808189"/>
              <a:gd name="connsiteY3" fmla="*/ 1460500 h 2451100"/>
              <a:gd name="connsiteX4" fmla="*/ 578968 w 1808189"/>
              <a:gd name="connsiteY4" fmla="*/ 2184400 h 2451100"/>
              <a:gd name="connsiteX5" fmla="*/ 1630908 w 1808189"/>
              <a:gd name="connsiteY5" fmla="*/ 2451100 h 2451100"/>
              <a:gd name="connsiteX0" fmla="*/ 1808189 w 1808189"/>
              <a:gd name="connsiteY0" fmla="*/ 0 h 2451100"/>
              <a:gd name="connsiteX1" fmla="*/ 961090 w 1808189"/>
              <a:gd name="connsiteY1" fmla="*/ 205481 h 2451100"/>
              <a:gd name="connsiteX2" fmla="*/ 489550 w 1808189"/>
              <a:gd name="connsiteY2" fmla="*/ 406400 h 2451100"/>
              <a:gd name="connsiteX3" fmla="*/ 470 w 1808189"/>
              <a:gd name="connsiteY3" fmla="*/ 1460500 h 2451100"/>
              <a:gd name="connsiteX4" fmla="*/ 578968 w 1808189"/>
              <a:gd name="connsiteY4" fmla="*/ 2184400 h 2451100"/>
              <a:gd name="connsiteX5" fmla="*/ 1630908 w 1808189"/>
              <a:gd name="connsiteY5" fmla="*/ 2451100 h 2451100"/>
              <a:gd name="connsiteX0" fmla="*/ 1808189 w 1808189"/>
              <a:gd name="connsiteY0" fmla="*/ 0 h 2451100"/>
              <a:gd name="connsiteX1" fmla="*/ 961090 w 1808189"/>
              <a:gd name="connsiteY1" fmla="*/ 205481 h 2451100"/>
              <a:gd name="connsiteX2" fmla="*/ 489550 w 1808189"/>
              <a:gd name="connsiteY2" fmla="*/ 406400 h 2451100"/>
              <a:gd name="connsiteX3" fmla="*/ 470 w 1808189"/>
              <a:gd name="connsiteY3" fmla="*/ 1460500 h 2451100"/>
              <a:gd name="connsiteX4" fmla="*/ 578968 w 1808189"/>
              <a:gd name="connsiteY4" fmla="*/ 2184400 h 2451100"/>
              <a:gd name="connsiteX5" fmla="*/ 1630908 w 1808189"/>
              <a:gd name="connsiteY5" fmla="*/ 2451100 h 2451100"/>
              <a:gd name="connsiteX0" fmla="*/ 1808236 w 1808236"/>
              <a:gd name="connsiteY0" fmla="*/ 0 h 2451100"/>
              <a:gd name="connsiteX1" fmla="*/ 1161338 w 1808236"/>
              <a:gd name="connsiteY1" fmla="*/ 86496 h 2451100"/>
              <a:gd name="connsiteX2" fmla="*/ 489597 w 1808236"/>
              <a:gd name="connsiteY2" fmla="*/ 406400 h 2451100"/>
              <a:gd name="connsiteX3" fmla="*/ 517 w 1808236"/>
              <a:gd name="connsiteY3" fmla="*/ 1460500 h 2451100"/>
              <a:gd name="connsiteX4" fmla="*/ 579015 w 1808236"/>
              <a:gd name="connsiteY4" fmla="*/ 2184400 h 2451100"/>
              <a:gd name="connsiteX5" fmla="*/ 1630955 w 1808236"/>
              <a:gd name="connsiteY5" fmla="*/ 2451100 h 2451100"/>
              <a:gd name="connsiteX0" fmla="*/ 1808236 w 1808236"/>
              <a:gd name="connsiteY0" fmla="*/ 0 h 2451100"/>
              <a:gd name="connsiteX1" fmla="*/ 1161338 w 1808236"/>
              <a:gd name="connsiteY1" fmla="*/ 86496 h 2451100"/>
              <a:gd name="connsiteX2" fmla="*/ 489597 w 1808236"/>
              <a:gd name="connsiteY2" fmla="*/ 406400 h 2451100"/>
              <a:gd name="connsiteX3" fmla="*/ 517 w 1808236"/>
              <a:gd name="connsiteY3" fmla="*/ 1460500 h 2451100"/>
              <a:gd name="connsiteX4" fmla="*/ 579015 w 1808236"/>
              <a:gd name="connsiteY4" fmla="*/ 2184400 h 2451100"/>
              <a:gd name="connsiteX5" fmla="*/ 1630955 w 1808236"/>
              <a:gd name="connsiteY5" fmla="*/ 2451100 h 2451100"/>
              <a:gd name="connsiteX0" fmla="*/ 1808236 w 1808236"/>
              <a:gd name="connsiteY0" fmla="*/ 0 h 2451100"/>
              <a:gd name="connsiteX1" fmla="*/ 1161338 w 1808236"/>
              <a:gd name="connsiteY1" fmla="*/ 86496 h 2451100"/>
              <a:gd name="connsiteX2" fmla="*/ 489597 w 1808236"/>
              <a:gd name="connsiteY2" fmla="*/ 406400 h 2451100"/>
              <a:gd name="connsiteX3" fmla="*/ 517 w 1808236"/>
              <a:gd name="connsiteY3" fmla="*/ 1460500 h 2451100"/>
              <a:gd name="connsiteX4" fmla="*/ 579015 w 1808236"/>
              <a:gd name="connsiteY4" fmla="*/ 2184400 h 2451100"/>
              <a:gd name="connsiteX5" fmla="*/ 1630955 w 1808236"/>
              <a:gd name="connsiteY5" fmla="*/ 2451100 h 2451100"/>
              <a:gd name="connsiteX0" fmla="*/ 1661345 w 1661345"/>
              <a:gd name="connsiteY0" fmla="*/ 0 h 2451100"/>
              <a:gd name="connsiteX1" fmla="*/ 1014447 w 1661345"/>
              <a:gd name="connsiteY1" fmla="*/ 86496 h 2451100"/>
              <a:gd name="connsiteX2" fmla="*/ 342706 w 1661345"/>
              <a:gd name="connsiteY2" fmla="*/ 406400 h 2451100"/>
              <a:gd name="connsiteX3" fmla="*/ 833 w 1661345"/>
              <a:gd name="connsiteY3" fmla="*/ 1198732 h 2451100"/>
              <a:gd name="connsiteX4" fmla="*/ 432124 w 1661345"/>
              <a:gd name="connsiteY4" fmla="*/ 2184400 h 2451100"/>
              <a:gd name="connsiteX5" fmla="*/ 1484064 w 1661345"/>
              <a:gd name="connsiteY5" fmla="*/ 2451100 h 2451100"/>
              <a:gd name="connsiteX0" fmla="*/ 1591028 w 1591028"/>
              <a:gd name="connsiteY0" fmla="*/ 0 h 2451100"/>
              <a:gd name="connsiteX1" fmla="*/ 944130 w 1591028"/>
              <a:gd name="connsiteY1" fmla="*/ 86496 h 2451100"/>
              <a:gd name="connsiteX2" fmla="*/ 272389 w 1591028"/>
              <a:gd name="connsiteY2" fmla="*/ 406400 h 2451100"/>
              <a:gd name="connsiteX3" fmla="*/ 1175 w 1591028"/>
              <a:gd name="connsiteY3" fmla="*/ 1282022 h 2451100"/>
              <a:gd name="connsiteX4" fmla="*/ 361807 w 1591028"/>
              <a:gd name="connsiteY4" fmla="*/ 2184400 h 2451100"/>
              <a:gd name="connsiteX5" fmla="*/ 1413747 w 1591028"/>
              <a:gd name="connsiteY5" fmla="*/ 2451100 h 2451100"/>
              <a:gd name="connsiteX0" fmla="*/ 1590221 w 1590221"/>
              <a:gd name="connsiteY0" fmla="*/ 0 h 2451100"/>
              <a:gd name="connsiteX1" fmla="*/ 943323 w 1590221"/>
              <a:gd name="connsiteY1" fmla="*/ 86496 h 2451100"/>
              <a:gd name="connsiteX2" fmla="*/ 306911 w 1590221"/>
              <a:gd name="connsiteY2" fmla="*/ 442096 h 2451100"/>
              <a:gd name="connsiteX3" fmla="*/ 368 w 1590221"/>
              <a:gd name="connsiteY3" fmla="*/ 1282022 h 2451100"/>
              <a:gd name="connsiteX4" fmla="*/ 361000 w 1590221"/>
              <a:gd name="connsiteY4" fmla="*/ 2184400 h 2451100"/>
              <a:gd name="connsiteX5" fmla="*/ 1412940 w 1590221"/>
              <a:gd name="connsiteY5" fmla="*/ 2451100 h 2451100"/>
              <a:gd name="connsiteX0" fmla="*/ 1590684 w 1590684"/>
              <a:gd name="connsiteY0" fmla="*/ 0 h 2451100"/>
              <a:gd name="connsiteX1" fmla="*/ 943786 w 1590684"/>
              <a:gd name="connsiteY1" fmla="*/ 86496 h 2451100"/>
              <a:gd name="connsiteX2" fmla="*/ 307374 w 1590684"/>
              <a:gd name="connsiteY2" fmla="*/ 442096 h 2451100"/>
              <a:gd name="connsiteX3" fmla="*/ 831 w 1590684"/>
              <a:gd name="connsiteY3" fmla="*/ 1282022 h 2451100"/>
              <a:gd name="connsiteX4" fmla="*/ 390904 w 1590684"/>
              <a:gd name="connsiteY4" fmla="*/ 2148705 h 2451100"/>
              <a:gd name="connsiteX5" fmla="*/ 1413403 w 1590684"/>
              <a:gd name="connsiteY5" fmla="*/ 2451100 h 2451100"/>
              <a:gd name="connsiteX0" fmla="*/ 1590684 w 1590684"/>
              <a:gd name="connsiteY0" fmla="*/ 0 h 2462999"/>
              <a:gd name="connsiteX1" fmla="*/ 943786 w 1590684"/>
              <a:gd name="connsiteY1" fmla="*/ 86496 h 2462999"/>
              <a:gd name="connsiteX2" fmla="*/ 307374 w 1590684"/>
              <a:gd name="connsiteY2" fmla="*/ 442096 h 2462999"/>
              <a:gd name="connsiteX3" fmla="*/ 831 w 1590684"/>
              <a:gd name="connsiteY3" fmla="*/ 1282022 h 2462999"/>
              <a:gd name="connsiteX4" fmla="*/ 390904 w 1590684"/>
              <a:gd name="connsiteY4" fmla="*/ 2148705 h 2462999"/>
              <a:gd name="connsiteX5" fmla="*/ 1166096 w 1590684"/>
              <a:gd name="connsiteY5" fmla="*/ 2462999 h 2462999"/>
              <a:gd name="connsiteX0" fmla="*/ 1266829 w 1266829"/>
              <a:gd name="connsiteY0" fmla="*/ 0 h 2427303"/>
              <a:gd name="connsiteX1" fmla="*/ 943786 w 1266829"/>
              <a:gd name="connsiteY1" fmla="*/ 50800 h 2427303"/>
              <a:gd name="connsiteX2" fmla="*/ 307374 w 1266829"/>
              <a:gd name="connsiteY2" fmla="*/ 406400 h 2427303"/>
              <a:gd name="connsiteX3" fmla="*/ 831 w 1266829"/>
              <a:gd name="connsiteY3" fmla="*/ 1246326 h 2427303"/>
              <a:gd name="connsiteX4" fmla="*/ 390904 w 1266829"/>
              <a:gd name="connsiteY4" fmla="*/ 2113009 h 2427303"/>
              <a:gd name="connsiteX5" fmla="*/ 1166096 w 1266829"/>
              <a:gd name="connsiteY5" fmla="*/ 2427303 h 2427303"/>
              <a:gd name="connsiteX0" fmla="*/ 1266829 w 1266829"/>
              <a:gd name="connsiteY0" fmla="*/ 0 h 2414078"/>
              <a:gd name="connsiteX1" fmla="*/ 943786 w 1266829"/>
              <a:gd name="connsiteY1" fmla="*/ 50800 h 2414078"/>
              <a:gd name="connsiteX2" fmla="*/ 307374 w 1266829"/>
              <a:gd name="connsiteY2" fmla="*/ 406400 h 2414078"/>
              <a:gd name="connsiteX3" fmla="*/ 831 w 1266829"/>
              <a:gd name="connsiteY3" fmla="*/ 1246326 h 2414078"/>
              <a:gd name="connsiteX4" fmla="*/ 390904 w 1266829"/>
              <a:gd name="connsiteY4" fmla="*/ 2113009 h 2414078"/>
              <a:gd name="connsiteX5" fmla="*/ 951215 w 1266829"/>
              <a:gd name="connsiteY5" fmla="*/ 2414078 h 2414078"/>
              <a:gd name="connsiteX0" fmla="*/ 1266829 w 1266829"/>
              <a:gd name="connsiteY0" fmla="*/ 0 h 2414078"/>
              <a:gd name="connsiteX1" fmla="*/ 943786 w 1266829"/>
              <a:gd name="connsiteY1" fmla="*/ 50800 h 2414078"/>
              <a:gd name="connsiteX2" fmla="*/ 307374 w 1266829"/>
              <a:gd name="connsiteY2" fmla="*/ 406400 h 2414078"/>
              <a:gd name="connsiteX3" fmla="*/ 831 w 1266829"/>
              <a:gd name="connsiteY3" fmla="*/ 1246326 h 2414078"/>
              <a:gd name="connsiteX4" fmla="*/ 390904 w 1266829"/>
              <a:gd name="connsiteY4" fmla="*/ 2113009 h 2414078"/>
              <a:gd name="connsiteX5" fmla="*/ 951215 w 1266829"/>
              <a:gd name="connsiteY5" fmla="*/ 2414078 h 2414078"/>
              <a:gd name="connsiteX0" fmla="*/ 1266829 w 1266829"/>
              <a:gd name="connsiteY0" fmla="*/ 0 h 2414078"/>
              <a:gd name="connsiteX1" fmla="*/ 943786 w 1266829"/>
              <a:gd name="connsiteY1" fmla="*/ 50800 h 2414078"/>
              <a:gd name="connsiteX2" fmla="*/ 307374 w 1266829"/>
              <a:gd name="connsiteY2" fmla="*/ 406400 h 2414078"/>
              <a:gd name="connsiteX3" fmla="*/ 831 w 1266829"/>
              <a:gd name="connsiteY3" fmla="*/ 1246326 h 2414078"/>
              <a:gd name="connsiteX4" fmla="*/ 390904 w 1266829"/>
              <a:gd name="connsiteY4" fmla="*/ 2113009 h 2414078"/>
              <a:gd name="connsiteX5" fmla="*/ 951215 w 1266829"/>
              <a:gd name="connsiteY5" fmla="*/ 2414078 h 2414078"/>
              <a:gd name="connsiteX0" fmla="*/ 1266829 w 1266829"/>
              <a:gd name="connsiteY0" fmla="*/ 0 h 2414078"/>
              <a:gd name="connsiteX1" fmla="*/ 943786 w 1266829"/>
              <a:gd name="connsiteY1" fmla="*/ 50800 h 2414078"/>
              <a:gd name="connsiteX2" fmla="*/ 307374 w 1266829"/>
              <a:gd name="connsiteY2" fmla="*/ 406400 h 2414078"/>
              <a:gd name="connsiteX3" fmla="*/ 831 w 1266829"/>
              <a:gd name="connsiteY3" fmla="*/ 1246326 h 2414078"/>
              <a:gd name="connsiteX4" fmla="*/ 390904 w 1266829"/>
              <a:gd name="connsiteY4" fmla="*/ 2113009 h 2414078"/>
              <a:gd name="connsiteX5" fmla="*/ 951215 w 1266829"/>
              <a:gd name="connsiteY5" fmla="*/ 2414078 h 2414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6829" h="2414078">
                <a:moveTo>
                  <a:pt x="1266829" y="0"/>
                </a:moveTo>
                <a:cubicBezTo>
                  <a:pt x="1176779" y="33867"/>
                  <a:pt x="1246915" y="-20879"/>
                  <a:pt x="943786" y="50800"/>
                </a:cubicBezTo>
                <a:cubicBezTo>
                  <a:pt x="681250" y="124884"/>
                  <a:pt x="464533" y="207146"/>
                  <a:pt x="307374" y="406400"/>
                </a:cubicBezTo>
                <a:cubicBezTo>
                  <a:pt x="150215" y="605654"/>
                  <a:pt x="-13091" y="961891"/>
                  <a:pt x="831" y="1246326"/>
                </a:cubicBezTo>
                <a:cubicBezTo>
                  <a:pt x="14753" y="1530761"/>
                  <a:pt x="232507" y="1918384"/>
                  <a:pt x="390904" y="2113009"/>
                </a:cubicBezTo>
                <a:cubicBezTo>
                  <a:pt x="549301" y="2307634"/>
                  <a:pt x="821065" y="2377045"/>
                  <a:pt x="951215" y="2414078"/>
                </a:cubicBezTo>
              </a:path>
            </a:pathLst>
          </a:custGeom>
          <a:noFill/>
          <a:ln w="28575">
            <a:solidFill>
              <a:srgbClr val="E48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193800" y="4503738"/>
            <a:ext cx="74168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Connector 13"/>
          <p:cNvSpPr/>
          <p:nvPr/>
        </p:nvSpPr>
        <p:spPr>
          <a:xfrm>
            <a:off x="1692275" y="4148138"/>
            <a:ext cx="107950" cy="107950"/>
          </a:xfrm>
          <a:prstGeom prst="flowChart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15" name="Freeform 14"/>
          <p:cNvSpPr/>
          <p:nvPr/>
        </p:nvSpPr>
        <p:spPr>
          <a:xfrm>
            <a:off x="2303463" y="3424238"/>
            <a:ext cx="2732087" cy="1179512"/>
          </a:xfrm>
          <a:custGeom>
            <a:avLst/>
            <a:gdLst>
              <a:gd name="connsiteX0" fmla="*/ 1862009 w 2096830"/>
              <a:gd name="connsiteY0" fmla="*/ 0 h 2619181"/>
              <a:gd name="connsiteX1" fmla="*/ 566609 w 2096830"/>
              <a:gd name="connsiteY1" fmla="*/ 482600 h 2619181"/>
              <a:gd name="connsiteX2" fmla="*/ 7809 w 2096830"/>
              <a:gd name="connsiteY2" fmla="*/ 1308100 h 2619181"/>
              <a:gd name="connsiteX3" fmla="*/ 934909 w 2096830"/>
              <a:gd name="connsiteY3" fmla="*/ 2247900 h 2619181"/>
              <a:gd name="connsiteX4" fmla="*/ 1963609 w 2096830"/>
              <a:gd name="connsiteY4" fmla="*/ 2565400 h 2619181"/>
              <a:gd name="connsiteX5" fmla="*/ 2052509 w 2096830"/>
              <a:gd name="connsiteY5" fmla="*/ 2616200 h 2619181"/>
              <a:gd name="connsiteX0" fmla="*/ 1862009 w 1963609"/>
              <a:gd name="connsiteY0" fmla="*/ 0 h 2565400"/>
              <a:gd name="connsiteX1" fmla="*/ 566609 w 1963609"/>
              <a:gd name="connsiteY1" fmla="*/ 482600 h 2565400"/>
              <a:gd name="connsiteX2" fmla="*/ 7809 w 1963609"/>
              <a:gd name="connsiteY2" fmla="*/ 1308100 h 2565400"/>
              <a:gd name="connsiteX3" fmla="*/ 934909 w 1963609"/>
              <a:gd name="connsiteY3" fmla="*/ 2247900 h 2565400"/>
              <a:gd name="connsiteX4" fmla="*/ 1963609 w 1963609"/>
              <a:gd name="connsiteY4" fmla="*/ 2565400 h 2565400"/>
              <a:gd name="connsiteX0" fmla="*/ 1862009 w 1862009"/>
              <a:gd name="connsiteY0" fmla="*/ 0 h 2565400"/>
              <a:gd name="connsiteX1" fmla="*/ 566609 w 1862009"/>
              <a:gd name="connsiteY1" fmla="*/ 482600 h 2565400"/>
              <a:gd name="connsiteX2" fmla="*/ 7809 w 1862009"/>
              <a:gd name="connsiteY2" fmla="*/ 1308100 h 2565400"/>
              <a:gd name="connsiteX3" fmla="*/ 934909 w 1862009"/>
              <a:gd name="connsiteY3" fmla="*/ 2247900 h 2565400"/>
              <a:gd name="connsiteX4" fmla="*/ 1684727 w 1862009"/>
              <a:gd name="connsiteY4" fmla="*/ 2565400 h 2565400"/>
              <a:gd name="connsiteX0" fmla="*/ 1856644 w 1856644"/>
              <a:gd name="connsiteY0" fmla="*/ 0 h 2565400"/>
              <a:gd name="connsiteX1" fmla="*/ 561244 w 1856644"/>
              <a:gd name="connsiteY1" fmla="*/ 482600 h 2565400"/>
              <a:gd name="connsiteX2" fmla="*/ 2444 w 1856644"/>
              <a:gd name="connsiteY2" fmla="*/ 1308100 h 2565400"/>
              <a:gd name="connsiteX3" fmla="*/ 751370 w 1856644"/>
              <a:gd name="connsiteY3" fmla="*/ 2374900 h 2565400"/>
              <a:gd name="connsiteX4" fmla="*/ 1679362 w 1856644"/>
              <a:gd name="connsiteY4" fmla="*/ 2565400 h 2565400"/>
              <a:gd name="connsiteX0" fmla="*/ 1665490 w 1665490"/>
              <a:gd name="connsiteY0" fmla="*/ 0 h 2565400"/>
              <a:gd name="connsiteX1" fmla="*/ 370090 w 1665490"/>
              <a:gd name="connsiteY1" fmla="*/ 482600 h 2565400"/>
              <a:gd name="connsiteX2" fmla="*/ 4958 w 1665490"/>
              <a:gd name="connsiteY2" fmla="*/ 1600200 h 2565400"/>
              <a:gd name="connsiteX3" fmla="*/ 560216 w 1665490"/>
              <a:gd name="connsiteY3" fmla="*/ 2374900 h 2565400"/>
              <a:gd name="connsiteX4" fmla="*/ 1488208 w 1665490"/>
              <a:gd name="connsiteY4" fmla="*/ 2565400 h 2565400"/>
              <a:gd name="connsiteX0" fmla="*/ 1795150 w 1795150"/>
              <a:gd name="connsiteY0" fmla="*/ 0 h 2565400"/>
              <a:gd name="connsiteX1" fmla="*/ 499750 w 1795150"/>
              <a:gd name="connsiteY1" fmla="*/ 482600 h 2565400"/>
              <a:gd name="connsiteX2" fmla="*/ 2924 w 1795150"/>
              <a:gd name="connsiteY2" fmla="*/ 1600200 h 2565400"/>
              <a:gd name="connsiteX3" fmla="*/ 689876 w 1795150"/>
              <a:gd name="connsiteY3" fmla="*/ 2374900 h 2565400"/>
              <a:gd name="connsiteX4" fmla="*/ 1617868 w 1795150"/>
              <a:gd name="connsiteY4" fmla="*/ 2565400 h 2565400"/>
              <a:gd name="connsiteX0" fmla="*/ 1800983 w 1800983"/>
              <a:gd name="connsiteY0" fmla="*/ 0 h 2565400"/>
              <a:gd name="connsiteX1" fmla="*/ 505583 w 1800983"/>
              <a:gd name="connsiteY1" fmla="*/ 482600 h 2565400"/>
              <a:gd name="connsiteX2" fmla="*/ 8757 w 1800983"/>
              <a:gd name="connsiteY2" fmla="*/ 1600200 h 2565400"/>
              <a:gd name="connsiteX3" fmla="*/ 866137 w 1800983"/>
              <a:gd name="connsiteY3" fmla="*/ 2438400 h 2565400"/>
              <a:gd name="connsiteX4" fmla="*/ 1623701 w 1800983"/>
              <a:gd name="connsiteY4" fmla="*/ 2565400 h 2565400"/>
              <a:gd name="connsiteX0" fmla="*/ 1800983 w 1800983"/>
              <a:gd name="connsiteY0" fmla="*/ 0 h 2565400"/>
              <a:gd name="connsiteX1" fmla="*/ 505583 w 1800983"/>
              <a:gd name="connsiteY1" fmla="*/ 482600 h 2565400"/>
              <a:gd name="connsiteX2" fmla="*/ 8757 w 1800983"/>
              <a:gd name="connsiteY2" fmla="*/ 1600200 h 2565400"/>
              <a:gd name="connsiteX3" fmla="*/ 866137 w 1800983"/>
              <a:gd name="connsiteY3" fmla="*/ 2438400 h 2565400"/>
              <a:gd name="connsiteX4" fmla="*/ 1623701 w 1800983"/>
              <a:gd name="connsiteY4" fmla="*/ 2565400 h 2565400"/>
              <a:gd name="connsiteX0" fmla="*/ 1800983 w 1800983"/>
              <a:gd name="connsiteY0" fmla="*/ 0 h 2641600"/>
              <a:gd name="connsiteX1" fmla="*/ 505583 w 1800983"/>
              <a:gd name="connsiteY1" fmla="*/ 482600 h 2641600"/>
              <a:gd name="connsiteX2" fmla="*/ 8757 w 1800983"/>
              <a:gd name="connsiteY2" fmla="*/ 1600200 h 2641600"/>
              <a:gd name="connsiteX3" fmla="*/ 866137 w 1800983"/>
              <a:gd name="connsiteY3" fmla="*/ 2438400 h 2641600"/>
              <a:gd name="connsiteX4" fmla="*/ 1631448 w 1800983"/>
              <a:gd name="connsiteY4" fmla="*/ 2641600 h 2641600"/>
              <a:gd name="connsiteX0" fmla="*/ 1800983 w 1800983"/>
              <a:gd name="connsiteY0" fmla="*/ 0 h 2641600"/>
              <a:gd name="connsiteX1" fmla="*/ 505583 w 1800983"/>
              <a:gd name="connsiteY1" fmla="*/ 482600 h 2641600"/>
              <a:gd name="connsiteX2" fmla="*/ 8757 w 1800983"/>
              <a:gd name="connsiteY2" fmla="*/ 1600200 h 2641600"/>
              <a:gd name="connsiteX3" fmla="*/ 866137 w 1800983"/>
              <a:gd name="connsiteY3" fmla="*/ 2438400 h 2641600"/>
              <a:gd name="connsiteX4" fmla="*/ 1631448 w 1800983"/>
              <a:gd name="connsiteY4" fmla="*/ 2641600 h 2641600"/>
              <a:gd name="connsiteX0" fmla="*/ 1800983 w 1800983"/>
              <a:gd name="connsiteY0" fmla="*/ 0 h 2641600"/>
              <a:gd name="connsiteX1" fmla="*/ 505583 w 1800983"/>
              <a:gd name="connsiteY1" fmla="*/ 482600 h 2641600"/>
              <a:gd name="connsiteX2" fmla="*/ 8757 w 1800983"/>
              <a:gd name="connsiteY2" fmla="*/ 1600200 h 2641600"/>
              <a:gd name="connsiteX3" fmla="*/ 866137 w 1800983"/>
              <a:gd name="connsiteY3" fmla="*/ 2438400 h 2641600"/>
              <a:gd name="connsiteX4" fmla="*/ 1631448 w 1800983"/>
              <a:gd name="connsiteY4" fmla="*/ 2641600 h 2641600"/>
              <a:gd name="connsiteX0" fmla="*/ 1800983 w 1800983"/>
              <a:gd name="connsiteY0" fmla="*/ 0 h 2590800"/>
              <a:gd name="connsiteX1" fmla="*/ 505583 w 1800983"/>
              <a:gd name="connsiteY1" fmla="*/ 482600 h 2590800"/>
              <a:gd name="connsiteX2" fmla="*/ 8757 w 1800983"/>
              <a:gd name="connsiteY2" fmla="*/ 1600200 h 2590800"/>
              <a:gd name="connsiteX3" fmla="*/ 866137 w 1800983"/>
              <a:gd name="connsiteY3" fmla="*/ 2438400 h 2590800"/>
              <a:gd name="connsiteX4" fmla="*/ 1639195 w 1800983"/>
              <a:gd name="connsiteY4" fmla="*/ 2590800 h 2590800"/>
              <a:gd name="connsiteX0" fmla="*/ 1800983 w 1800983"/>
              <a:gd name="connsiteY0" fmla="*/ 0 h 2590800"/>
              <a:gd name="connsiteX1" fmla="*/ 505583 w 1800983"/>
              <a:gd name="connsiteY1" fmla="*/ 482600 h 2590800"/>
              <a:gd name="connsiteX2" fmla="*/ 8757 w 1800983"/>
              <a:gd name="connsiteY2" fmla="*/ 1600200 h 2590800"/>
              <a:gd name="connsiteX3" fmla="*/ 866137 w 1800983"/>
              <a:gd name="connsiteY3" fmla="*/ 2438400 h 2590800"/>
              <a:gd name="connsiteX4" fmla="*/ 1639195 w 1800983"/>
              <a:gd name="connsiteY4" fmla="*/ 2590800 h 2590800"/>
              <a:gd name="connsiteX0" fmla="*/ 1792847 w 1792847"/>
              <a:gd name="connsiteY0" fmla="*/ 0 h 2590800"/>
              <a:gd name="connsiteX1" fmla="*/ 497447 w 1792847"/>
              <a:gd name="connsiteY1" fmla="*/ 482600 h 2590800"/>
              <a:gd name="connsiteX2" fmla="*/ 621 w 1792847"/>
              <a:gd name="connsiteY2" fmla="*/ 1600200 h 2590800"/>
              <a:gd name="connsiteX3" fmla="*/ 579119 w 1792847"/>
              <a:gd name="connsiteY3" fmla="*/ 2324100 h 2590800"/>
              <a:gd name="connsiteX4" fmla="*/ 1631059 w 1792847"/>
              <a:gd name="connsiteY4" fmla="*/ 2590800 h 2590800"/>
              <a:gd name="connsiteX0" fmla="*/ 1793326 w 1793326"/>
              <a:gd name="connsiteY0" fmla="*/ 0 h 2590800"/>
              <a:gd name="connsiteX1" fmla="*/ 474686 w 1793326"/>
              <a:gd name="connsiteY1" fmla="*/ 673100 h 2590800"/>
              <a:gd name="connsiteX2" fmla="*/ 1100 w 1793326"/>
              <a:gd name="connsiteY2" fmla="*/ 1600200 h 2590800"/>
              <a:gd name="connsiteX3" fmla="*/ 579598 w 1793326"/>
              <a:gd name="connsiteY3" fmla="*/ 2324100 h 2590800"/>
              <a:gd name="connsiteX4" fmla="*/ 1631538 w 1793326"/>
              <a:gd name="connsiteY4" fmla="*/ 2590800 h 2590800"/>
              <a:gd name="connsiteX0" fmla="*/ 1793001 w 1793001"/>
              <a:gd name="connsiteY0" fmla="*/ 0 h 2590800"/>
              <a:gd name="connsiteX1" fmla="*/ 1252698 w 1793001"/>
              <a:gd name="connsiteY1" fmla="*/ 203200 h 2590800"/>
              <a:gd name="connsiteX2" fmla="*/ 474361 w 1793001"/>
              <a:gd name="connsiteY2" fmla="*/ 673100 h 2590800"/>
              <a:gd name="connsiteX3" fmla="*/ 775 w 1793001"/>
              <a:gd name="connsiteY3" fmla="*/ 1600200 h 2590800"/>
              <a:gd name="connsiteX4" fmla="*/ 579273 w 1793001"/>
              <a:gd name="connsiteY4" fmla="*/ 2324100 h 2590800"/>
              <a:gd name="connsiteX5" fmla="*/ 1631213 w 1793001"/>
              <a:gd name="connsiteY5" fmla="*/ 2590800 h 2590800"/>
              <a:gd name="connsiteX0" fmla="*/ 1793001 w 1793001"/>
              <a:gd name="connsiteY0" fmla="*/ 0 h 2590800"/>
              <a:gd name="connsiteX1" fmla="*/ 1252698 w 1793001"/>
              <a:gd name="connsiteY1" fmla="*/ 304800 h 2590800"/>
              <a:gd name="connsiteX2" fmla="*/ 474361 w 1793001"/>
              <a:gd name="connsiteY2" fmla="*/ 673100 h 2590800"/>
              <a:gd name="connsiteX3" fmla="*/ 775 w 1793001"/>
              <a:gd name="connsiteY3" fmla="*/ 1600200 h 2590800"/>
              <a:gd name="connsiteX4" fmla="*/ 579273 w 1793001"/>
              <a:gd name="connsiteY4" fmla="*/ 2324100 h 2590800"/>
              <a:gd name="connsiteX5" fmla="*/ 1631213 w 1793001"/>
              <a:gd name="connsiteY5" fmla="*/ 2590800 h 2590800"/>
              <a:gd name="connsiteX0" fmla="*/ 1793001 w 1793001"/>
              <a:gd name="connsiteY0" fmla="*/ 0 h 2362200"/>
              <a:gd name="connsiteX1" fmla="*/ 1252698 w 1793001"/>
              <a:gd name="connsiteY1" fmla="*/ 76200 h 2362200"/>
              <a:gd name="connsiteX2" fmla="*/ 474361 w 1793001"/>
              <a:gd name="connsiteY2" fmla="*/ 444500 h 2362200"/>
              <a:gd name="connsiteX3" fmla="*/ 775 w 1793001"/>
              <a:gd name="connsiteY3" fmla="*/ 1371600 h 2362200"/>
              <a:gd name="connsiteX4" fmla="*/ 579273 w 1793001"/>
              <a:gd name="connsiteY4" fmla="*/ 2095500 h 2362200"/>
              <a:gd name="connsiteX5" fmla="*/ 1631213 w 1793001"/>
              <a:gd name="connsiteY5" fmla="*/ 2362200 h 2362200"/>
              <a:gd name="connsiteX0" fmla="*/ 1792957 w 1792957"/>
              <a:gd name="connsiteY0" fmla="*/ 0 h 2362200"/>
              <a:gd name="connsiteX1" fmla="*/ 1144200 w 1792957"/>
              <a:gd name="connsiteY1" fmla="*/ 63500 h 2362200"/>
              <a:gd name="connsiteX2" fmla="*/ 474317 w 1792957"/>
              <a:gd name="connsiteY2" fmla="*/ 444500 h 2362200"/>
              <a:gd name="connsiteX3" fmla="*/ 731 w 1792957"/>
              <a:gd name="connsiteY3" fmla="*/ 1371600 h 2362200"/>
              <a:gd name="connsiteX4" fmla="*/ 579229 w 1792957"/>
              <a:gd name="connsiteY4" fmla="*/ 2095500 h 2362200"/>
              <a:gd name="connsiteX5" fmla="*/ 1631169 w 1792957"/>
              <a:gd name="connsiteY5" fmla="*/ 2362200 h 2362200"/>
              <a:gd name="connsiteX0" fmla="*/ 1792957 w 1792957"/>
              <a:gd name="connsiteY0" fmla="*/ 0 h 2362200"/>
              <a:gd name="connsiteX1" fmla="*/ 1144200 w 1792957"/>
              <a:gd name="connsiteY1" fmla="*/ 63500 h 2362200"/>
              <a:gd name="connsiteX2" fmla="*/ 474317 w 1792957"/>
              <a:gd name="connsiteY2" fmla="*/ 444500 h 2362200"/>
              <a:gd name="connsiteX3" fmla="*/ 731 w 1792957"/>
              <a:gd name="connsiteY3" fmla="*/ 1371600 h 2362200"/>
              <a:gd name="connsiteX4" fmla="*/ 579229 w 1792957"/>
              <a:gd name="connsiteY4" fmla="*/ 2095500 h 2362200"/>
              <a:gd name="connsiteX5" fmla="*/ 1631169 w 1792957"/>
              <a:gd name="connsiteY5" fmla="*/ 2362200 h 2362200"/>
              <a:gd name="connsiteX0" fmla="*/ 1792739 w 1792739"/>
              <a:gd name="connsiteY0" fmla="*/ 0 h 2362200"/>
              <a:gd name="connsiteX1" fmla="*/ 1143982 w 1792739"/>
              <a:gd name="connsiteY1" fmla="*/ 63500 h 2362200"/>
              <a:gd name="connsiteX2" fmla="*/ 489593 w 1792739"/>
              <a:gd name="connsiteY2" fmla="*/ 317500 h 2362200"/>
              <a:gd name="connsiteX3" fmla="*/ 513 w 1792739"/>
              <a:gd name="connsiteY3" fmla="*/ 1371600 h 2362200"/>
              <a:gd name="connsiteX4" fmla="*/ 579011 w 1792739"/>
              <a:gd name="connsiteY4" fmla="*/ 2095500 h 2362200"/>
              <a:gd name="connsiteX5" fmla="*/ 1630951 w 1792739"/>
              <a:gd name="connsiteY5" fmla="*/ 2362200 h 2362200"/>
              <a:gd name="connsiteX0" fmla="*/ 1792744 w 1792744"/>
              <a:gd name="connsiteY0" fmla="*/ 59356 h 2421556"/>
              <a:gd name="connsiteX1" fmla="*/ 1167227 w 1792744"/>
              <a:gd name="connsiteY1" fmla="*/ 21256 h 2421556"/>
              <a:gd name="connsiteX2" fmla="*/ 489598 w 1792744"/>
              <a:gd name="connsiteY2" fmla="*/ 376856 h 2421556"/>
              <a:gd name="connsiteX3" fmla="*/ 518 w 1792744"/>
              <a:gd name="connsiteY3" fmla="*/ 1430956 h 2421556"/>
              <a:gd name="connsiteX4" fmla="*/ 579016 w 1792744"/>
              <a:gd name="connsiteY4" fmla="*/ 2154856 h 2421556"/>
              <a:gd name="connsiteX5" fmla="*/ 1630956 w 1792744"/>
              <a:gd name="connsiteY5" fmla="*/ 2421556 h 2421556"/>
              <a:gd name="connsiteX0" fmla="*/ 1792744 w 1792744"/>
              <a:gd name="connsiteY0" fmla="*/ 45546 h 2407746"/>
              <a:gd name="connsiteX1" fmla="*/ 1167227 w 1792744"/>
              <a:gd name="connsiteY1" fmla="*/ 7446 h 2407746"/>
              <a:gd name="connsiteX2" fmla="*/ 489598 w 1792744"/>
              <a:gd name="connsiteY2" fmla="*/ 363046 h 2407746"/>
              <a:gd name="connsiteX3" fmla="*/ 518 w 1792744"/>
              <a:gd name="connsiteY3" fmla="*/ 1417146 h 2407746"/>
              <a:gd name="connsiteX4" fmla="*/ 579016 w 1792744"/>
              <a:gd name="connsiteY4" fmla="*/ 2141046 h 2407746"/>
              <a:gd name="connsiteX5" fmla="*/ 1630956 w 1792744"/>
              <a:gd name="connsiteY5" fmla="*/ 2407746 h 2407746"/>
              <a:gd name="connsiteX0" fmla="*/ 1792744 w 1792744"/>
              <a:gd name="connsiteY0" fmla="*/ 45546 h 2407746"/>
              <a:gd name="connsiteX1" fmla="*/ 1167227 w 1792744"/>
              <a:gd name="connsiteY1" fmla="*/ 7446 h 2407746"/>
              <a:gd name="connsiteX2" fmla="*/ 489598 w 1792744"/>
              <a:gd name="connsiteY2" fmla="*/ 363046 h 2407746"/>
              <a:gd name="connsiteX3" fmla="*/ 518 w 1792744"/>
              <a:gd name="connsiteY3" fmla="*/ 1417146 h 2407746"/>
              <a:gd name="connsiteX4" fmla="*/ 579016 w 1792744"/>
              <a:gd name="connsiteY4" fmla="*/ 2141046 h 2407746"/>
              <a:gd name="connsiteX5" fmla="*/ 1630956 w 1792744"/>
              <a:gd name="connsiteY5" fmla="*/ 2407746 h 2407746"/>
              <a:gd name="connsiteX0" fmla="*/ 1808237 w 1808237"/>
              <a:gd name="connsiteY0" fmla="*/ 0 h 2451100"/>
              <a:gd name="connsiteX1" fmla="*/ 1167227 w 1808237"/>
              <a:gd name="connsiteY1" fmla="*/ 50800 h 2451100"/>
              <a:gd name="connsiteX2" fmla="*/ 489598 w 1808237"/>
              <a:gd name="connsiteY2" fmla="*/ 406400 h 2451100"/>
              <a:gd name="connsiteX3" fmla="*/ 518 w 1808237"/>
              <a:gd name="connsiteY3" fmla="*/ 1460500 h 2451100"/>
              <a:gd name="connsiteX4" fmla="*/ 579016 w 1808237"/>
              <a:gd name="connsiteY4" fmla="*/ 2184400 h 2451100"/>
              <a:gd name="connsiteX5" fmla="*/ 1630956 w 1808237"/>
              <a:gd name="connsiteY5" fmla="*/ 2451100 h 2451100"/>
              <a:gd name="connsiteX0" fmla="*/ 1808189 w 1808189"/>
              <a:gd name="connsiteY0" fmla="*/ 0 h 2451100"/>
              <a:gd name="connsiteX1" fmla="*/ 961090 w 1808189"/>
              <a:gd name="connsiteY1" fmla="*/ 205481 h 2451100"/>
              <a:gd name="connsiteX2" fmla="*/ 489550 w 1808189"/>
              <a:gd name="connsiteY2" fmla="*/ 406400 h 2451100"/>
              <a:gd name="connsiteX3" fmla="*/ 470 w 1808189"/>
              <a:gd name="connsiteY3" fmla="*/ 1460500 h 2451100"/>
              <a:gd name="connsiteX4" fmla="*/ 578968 w 1808189"/>
              <a:gd name="connsiteY4" fmla="*/ 2184400 h 2451100"/>
              <a:gd name="connsiteX5" fmla="*/ 1630908 w 1808189"/>
              <a:gd name="connsiteY5" fmla="*/ 2451100 h 2451100"/>
              <a:gd name="connsiteX0" fmla="*/ 1808189 w 1808189"/>
              <a:gd name="connsiteY0" fmla="*/ 0 h 2451100"/>
              <a:gd name="connsiteX1" fmla="*/ 961090 w 1808189"/>
              <a:gd name="connsiteY1" fmla="*/ 205481 h 2451100"/>
              <a:gd name="connsiteX2" fmla="*/ 489550 w 1808189"/>
              <a:gd name="connsiteY2" fmla="*/ 406400 h 2451100"/>
              <a:gd name="connsiteX3" fmla="*/ 470 w 1808189"/>
              <a:gd name="connsiteY3" fmla="*/ 1460500 h 2451100"/>
              <a:gd name="connsiteX4" fmla="*/ 578968 w 1808189"/>
              <a:gd name="connsiteY4" fmla="*/ 2184400 h 2451100"/>
              <a:gd name="connsiteX5" fmla="*/ 1630908 w 1808189"/>
              <a:gd name="connsiteY5" fmla="*/ 2451100 h 2451100"/>
              <a:gd name="connsiteX0" fmla="*/ 1808189 w 1808189"/>
              <a:gd name="connsiteY0" fmla="*/ 0 h 2451100"/>
              <a:gd name="connsiteX1" fmla="*/ 961090 w 1808189"/>
              <a:gd name="connsiteY1" fmla="*/ 205481 h 2451100"/>
              <a:gd name="connsiteX2" fmla="*/ 489550 w 1808189"/>
              <a:gd name="connsiteY2" fmla="*/ 406400 h 2451100"/>
              <a:gd name="connsiteX3" fmla="*/ 470 w 1808189"/>
              <a:gd name="connsiteY3" fmla="*/ 1460500 h 2451100"/>
              <a:gd name="connsiteX4" fmla="*/ 578968 w 1808189"/>
              <a:gd name="connsiteY4" fmla="*/ 2184400 h 2451100"/>
              <a:gd name="connsiteX5" fmla="*/ 1630908 w 1808189"/>
              <a:gd name="connsiteY5" fmla="*/ 2451100 h 2451100"/>
              <a:gd name="connsiteX0" fmla="*/ 1808236 w 1808236"/>
              <a:gd name="connsiteY0" fmla="*/ 0 h 2451100"/>
              <a:gd name="connsiteX1" fmla="*/ 1161338 w 1808236"/>
              <a:gd name="connsiteY1" fmla="*/ 86496 h 2451100"/>
              <a:gd name="connsiteX2" fmla="*/ 489597 w 1808236"/>
              <a:gd name="connsiteY2" fmla="*/ 406400 h 2451100"/>
              <a:gd name="connsiteX3" fmla="*/ 517 w 1808236"/>
              <a:gd name="connsiteY3" fmla="*/ 1460500 h 2451100"/>
              <a:gd name="connsiteX4" fmla="*/ 579015 w 1808236"/>
              <a:gd name="connsiteY4" fmla="*/ 2184400 h 2451100"/>
              <a:gd name="connsiteX5" fmla="*/ 1630955 w 1808236"/>
              <a:gd name="connsiteY5" fmla="*/ 2451100 h 2451100"/>
              <a:gd name="connsiteX0" fmla="*/ 1808236 w 1808236"/>
              <a:gd name="connsiteY0" fmla="*/ 0 h 2451100"/>
              <a:gd name="connsiteX1" fmla="*/ 1161338 w 1808236"/>
              <a:gd name="connsiteY1" fmla="*/ 86496 h 2451100"/>
              <a:gd name="connsiteX2" fmla="*/ 489597 w 1808236"/>
              <a:gd name="connsiteY2" fmla="*/ 406400 h 2451100"/>
              <a:gd name="connsiteX3" fmla="*/ 517 w 1808236"/>
              <a:gd name="connsiteY3" fmla="*/ 1460500 h 2451100"/>
              <a:gd name="connsiteX4" fmla="*/ 579015 w 1808236"/>
              <a:gd name="connsiteY4" fmla="*/ 2184400 h 2451100"/>
              <a:gd name="connsiteX5" fmla="*/ 1630955 w 1808236"/>
              <a:gd name="connsiteY5" fmla="*/ 2451100 h 2451100"/>
              <a:gd name="connsiteX0" fmla="*/ 1808236 w 1808236"/>
              <a:gd name="connsiteY0" fmla="*/ 0 h 2451100"/>
              <a:gd name="connsiteX1" fmla="*/ 1161338 w 1808236"/>
              <a:gd name="connsiteY1" fmla="*/ 86496 h 2451100"/>
              <a:gd name="connsiteX2" fmla="*/ 489597 w 1808236"/>
              <a:gd name="connsiteY2" fmla="*/ 406400 h 2451100"/>
              <a:gd name="connsiteX3" fmla="*/ 517 w 1808236"/>
              <a:gd name="connsiteY3" fmla="*/ 1460500 h 2451100"/>
              <a:gd name="connsiteX4" fmla="*/ 579015 w 1808236"/>
              <a:gd name="connsiteY4" fmla="*/ 2184400 h 2451100"/>
              <a:gd name="connsiteX5" fmla="*/ 1630955 w 1808236"/>
              <a:gd name="connsiteY5" fmla="*/ 2451100 h 2451100"/>
              <a:gd name="connsiteX0" fmla="*/ 1661345 w 1661345"/>
              <a:gd name="connsiteY0" fmla="*/ 0 h 2451100"/>
              <a:gd name="connsiteX1" fmla="*/ 1014447 w 1661345"/>
              <a:gd name="connsiteY1" fmla="*/ 86496 h 2451100"/>
              <a:gd name="connsiteX2" fmla="*/ 342706 w 1661345"/>
              <a:gd name="connsiteY2" fmla="*/ 406400 h 2451100"/>
              <a:gd name="connsiteX3" fmla="*/ 833 w 1661345"/>
              <a:gd name="connsiteY3" fmla="*/ 1198732 h 2451100"/>
              <a:gd name="connsiteX4" fmla="*/ 432124 w 1661345"/>
              <a:gd name="connsiteY4" fmla="*/ 2184400 h 2451100"/>
              <a:gd name="connsiteX5" fmla="*/ 1484064 w 1661345"/>
              <a:gd name="connsiteY5" fmla="*/ 2451100 h 2451100"/>
              <a:gd name="connsiteX0" fmla="*/ 1591028 w 1591028"/>
              <a:gd name="connsiteY0" fmla="*/ 0 h 2451100"/>
              <a:gd name="connsiteX1" fmla="*/ 944130 w 1591028"/>
              <a:gd name="connsiteY1" fmla="*/ 86496 h 2451100"/>
              <a:gd name="connsiteX2" fmla="*/ 272389 w 1591028"/>
              <a:gd name="connsiteY2" fmla="*/ 406400 h 2451100"/>
              <a:gd name="connsiteX3" fmla="*/ 1175 w 1591028"/>
              <a:gd name="connsiteY3" fmla="*/ 1282022 h 2451100"/>
              <a:gd name="connsiteX4" fmla="*/ 361807 w 1591028"/>
              <a:gd name="connsiteY4" fmla="*/ 2184400 h 2451100"/>
              <a:gd name="connsiteX5" fmla="*/ 1413747 w 1591028"/>
              <a:gd name="connsiteY5" fmla="*/ 2451100 h 2451100"/>
              <a:gd name="connsiteX0" fmla="*/ 1590221 w 1590221"/>
              <a:gd name="connsiteY0" fmla="*/ 0 h 2451100"/>
              <a:gd name="connsiteX1" fmla="*/ 943323 w 1590221"/>
              <a:gd name="connsiteY1" fmla="*/ 86496 h 2451100"/>
              <a:gd name="connsiteX2" fmla="*/ 306911 w 1590221"/>
              <a:gd name="connsiteY2" fmla="*/ 442096 h 2451100"/>
              <a:gd name="connsiteX3" fmla="*/ 368 w 1590221"/>
              <a:gd name="connsiteY3" fmla="*/ 1282022 h 2451100"/>
              <a:gd name="connsiteX4" fmla="*/ 361000 w 1590221"/>
              <a:gd name="connsiteY4" fmla="*/ 2184400 h 2451100"/>
              <a:gd name="connsiteX5" fmla="*/ 1412940 w 1590221"/>
              <a:gd name="connsiteY5" fmla="*/ 2451100 h 2451100"/>
              <a:gd name="connsiteX0" fmla="*/ 1590684 w 1590684"/>
              <a:gd name="connsiteY0" fmla="*/ 0 h 2451100"/>
              <a:gd name="connsiteX1" fmla="*/ 943786 w 1590684"/>
              <a:gd name="connsiteY1" fmla="*/ 86496 h 2451100"/>
              <a:gd name="connsiteX2" fmla="*/ 307374 w 1590684"/>
              <a:gd name="connsiteY2" fmla="*/ 442096 h 2451100"/>
              <a:gd name="connsiteX3" fmla="*/ 831 w 1590684"/>
              <a:gd name="connsiteY3" fmla="*/ 1282022 h 2451100"/>
              <a:gd name="connsiteX4" fmla="*/ 390904 w 1590684"/>
              <a:gd name="connsiteY4" fmla="*/ 2148705 h 2451100"/>
              <a:gd name="connsiteX5" fmla="*/ 1413403 w 1590684"/>
              <a:gd name="connsiteY5" fmla="*/ 2451100 h 2451100"/>
              <a:gd name="connsiteX0" fmla="*/ 1590684 w 1590684"/>
              <a:gd name="connsiteY0" fmla="*/ 0 h 2462999"/>
              <a:gd name="connsiteX1" fmla="*/ 943786 w 1590684"/>
              <a:gd name="connsiteY1" fmla="*/ 86496 h 2462999"/>
              <a:gd name="connsiteX2" fmla="*/ 307374 w 1590684"/>
              <a:gd name="connsiteY2" fmla="*/ 442096 h 2462999"/>
              <a:gd name="connsiteX3" fmla="*/ 831 w 1590684"/>
              <a:gd name="connsiteY3" fmla="*/ 1282022 h 2462999"/>
              <a:gd name="connsiteX4" fmla="*/ 390904 w 1590684"/>
              <a:gd name="connsiteY4" fmla="*/ 2148705 h 2462999"/>
              <a:gd name="connsiteX5" fmla="*/ 1166096 w 1590684"/>
              <a:gd name="connsiteY5" fmla="*/ 2462999 h 2462999"/>
              <a:gd name="connsiteX0" fmla="*/ 1266829 w 1266829"/>
              <a:gd name="connsiteY0" fmla="*/ 0 h 2427303"/>
              <a:gd name="connsiteX1" fmla="*/ 943786 w 1266829"/>
              <a:gd name="connsiteY1" fmla="*/ 50800 h 2427303"/>
              <a:gd name="connsiteX2" fmla="*/ 307374 w 1266829"/>
              <a:gd name="connsiteY2" fmla="*/ 406400 h 2427303"/>
              <a:gd name="connsiteX3" fmla="*/ 831 w 1266829"/>
              <a:gd name="connsiteY3" fmla="*/ 1246326 h 2427303"/>
              <a:gd name="connsiteX4" fmla="*/ 390904 w 1266829"/>
              <a:gd name="connsiteY4" fmla="*/ 2113009 h 2427303"/>
              <a:gd name="connsiteX5" fmla="*/ 1166096 w 1266829"/>
              <a:gd name="connsiteY5" fmla="*/ 2427303 h 2427303"/>
              <a:gd name="connsiteX0" fmla="*/ 1266829 w 1266829"/>
              <a:gd name="connsiteY0" fmla="*/ 0 h 2113009"/>
              <a:gd name="connsiteX1" fmla="*/ 943786 w 1266829"/>
              <a:gd name="connsiteY1" fmla="*/ 50800 h 2113009"/>
              <a:gd name="connsiteX2" fmla="*/ 307374 w 1266829"/>
              <a:gd name="connsiteY2" fmla="*/ 406400 h 2113009"/>
              <a:gd name="connsiteX3" fmla="*/ 831 w 1266829"/>
              <a:gd name="connsiteY3" fmla="*/ 1246326 h 2113009"/>
              <a:gd name="connsiteX4" fmla="*/ 390904 w 1266829"/>
              <a:gd name="connsiteY4" fmla="*/ 2113009 h 2113009"/>
              <a:gd name="connsiteX0" fmla="*/ 1266829 w 1266829"/>
              <a:gd name="connsiteY0" fmla="*/ 0 h 1246326"/>
              <a:gd name="connsiteX1" fmla="*/ 943786 w 1266829"/>
              <a:gd name="connsiteY1" fmla="*/ 50800 h 1246326"/>
              <a:gd name="connsiteX2" fmla="*/ 307374 w 1266829"/>
              <a:gd name="connsiteY2" fmla="*/ 406400 h 1246326"/>
              <a:gd name="connsiteX3" fmla="*/ 831 w 1266829"/>
              <a:gd name="connsiteY3" fmla="*/ 1246326 h 1246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6829" h="1246326">
                <a:moveTo>
                  <a:pt x="1266829" y="0"/>
                </a:moveTo>
                <a:cubicBezTo>
                  <a:pt x="1176779" y="33867"/>
                  <a:pt x="1246915" y="-20879"/>
                  <a:pt x="943786" y="50800"/>
                </a:cubicBezTo>
                <a:cubicBezTo>
                  <a:pt x="681250" y="124884"/>
                  <a:pt x="464533" y="207146"/>
                  <a:pt x="307374" y="406400"/>
                </a:cubicBezTo>
                <a:cubicBezTo>
                  <a:pt x="150215" y="605654"/>
                  <a:pt x="-13091" y="961891"/>
                  <a:pt x="831" y="1246326"/>
                </a:cubicBezTo>
              </a:path>
            </a:pathLst>
          </a:cu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5694363" y="3352800"/>
            <a:ext cx="2411412" cy="252413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Markowitz efficient frontier</a:t>
            </a:r>
            <a:endParaRPr lang="en-IN" sz="1200" baseline="30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154613" y="3443288"/>
            <a:ext cx="539750" cy="158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946775" y="4754563"/>
            <a:ext cx="2374900" cy="252412"/>
          </a:xfrm>
          <a:prstGeom prst="roundRect">
            <a:avLst/>
          </a:prstGeom>
          <a:noFill/>
          <a:ln w="28575">
            <a:solidFill>
              <a:srgbClr val="E483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Minimum-Variance frontier</a:t>
            </a:r>
            <a:endParaRPr lang="en-IN" sz="12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16200000">
            <a:off x="-264319" y="4528345"/>
            <a:ext cx="2447925" cy="2524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Portfolio expected return  E(R</a:t>
            </a:r>
            <a:r>
              <a:rPr lang="en-US" sz="1200" b="1" baseline="-25000" dirty="0">
                <a:solidFill>
                  <a:schemeClr val="tx1"/>
                </a:solidFill>
              </a:rPr>
              <a:t>p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  <a:endParaRPr lang="en-IN" sz="1200" b="1" baseline="300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782888" y="5830888"/>
            <a:ext cx="2520950" cy="2159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Portfolio standard deviation </a:t>
            </a:r>
            <a:r>
              <a:rPr lang="el-GR" sz="1200" b="1" dirty="0">
                <a:solidFill>
                  <a:schemeClr val="tx1"/>
                </a:solidFill>
              </a:rPr>
              <a:t>σ </a:t>
            </a:r>
            <a:endParaRPr lang="en-IN" sz="1200" b="1" baseline="300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425825" y="3724275"/>
            <a:ext cx="868363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294188" y="3608388"/>
            <a:ext cx="360362" cy="23177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D</a:t>
            </a:r>
            <a:endParaRPr lang="en-IN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355975" y="4064000"/>
            <a:ext cx="868363" cy="115888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4241800" y="3970338"/>
            <a:ext cx="360363" cy="23177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B</a:t>
            </a:r>
            <a:endParaRPr lang="en-IN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562225" y="4932363"/>
            <a:ext cx="868363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430588" y="4816475"/>
            <a:ext cx="358775" cy="23177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C</a:t>
            </a:r>
            <a:endParaRPr lang="en-IN" sz="14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8" idx="0"/>
          </p:cNvCxnSpPr>
          <p:nvPr/>
        </p:nvCxnSpPr>
        <p:spPr>
          <a:xfrm flipV="1">
            <a:off x="2036763" y="4560888"/>
            <a:ext cx="212725" cy="592137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290638" y="5153025"/>
            <a:ext cx="1492250" cy="54292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Global Minimum-Variance Portfolio</a:t>
            </a:r>
            <a:endParaRPr lang="en-IN" sz="12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517650" y="3700463"/>
            <a:ext cx="223838" cy="420687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1338263" y="3422650"/>
            <a:ext cx="360362" cy="23177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X</a:t>
            </a:r>
            <a:endParaRPr lang="en-IN" sz="14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219200" y="3454400"/>
            <a:ext cx="0" cy="23399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16025" y="5807075"/>
            <a:ext cx="732313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Connector 34"/>
          <p:cNvSpPr/>
          <p:nvPr/>
        </p:nvSpPr>
        <p:spPr>
          <a:xfrm>
            <a:off x="3209925" y="3644900"/>
            <a:ext cx="107950" cy="107950"/>
          </a:xfrm>
          <a:prstGeom prst="flowChart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36" name="Flowchart: Connector 35"/>
          <p:cNvSpPr/>
          <p:nvPr/>
        </p:nvSpPr>
        <p:spPr>
          <a:xfrm>
            <a:off x="3255963" y="4148138"/>
            <a:ext cx="107950" cy="107950"/>
          </a:xfrm>
          <a:prstGeom prst="flowChart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37" name="Flowchart: Connector 36"/>
          <p:cNvSpPr/>
          <p:nvPr/>
        </p:nvSpPr>
        <p:spPr>
          <a:xfrm>
            <a:off x="2430463" y="4879975"/>
            <a:ext cx="107950" cy="109538"/>
          </a:xfrm>
          <a:prstGeom prst="flowChart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38" name="Flowchart: Connector 37"/>
          <p:cNvSpPr/>
          <p:nvPr/>
        </p:nvSpPr>
        <p:spPr>
          <a:xfrm>
            <a:off x="2249488" y="4437063"/>
            <a:ext cx="107950" cy="107950"/>
          </a:xfrm>
          <a:prstGeom prst="flowChart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2495550" y="4191000"/>
            <a:ext cx="971550" cy="22542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3467100" y="4300538"/>
            <a:ext cx="358775" cy="231775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A</a:t>
            </a:r>
            <a:endParaRPr lang="en-IN" sz="1400" dirty="0">
              <a:solidFill>
                <a:schemeClr val="tx1"/>
              </a:solidFill>
            </a:endParaRPr>
          </a:p>
        </p:txBody>
      </p:sp>
      <p:sp>
        <p:nvSpPr>
          <p:cNvPr id="41" name="Flowchart: Connector 40"/>
          <p:cNvSpPr/>
          <p:nvPr/>
        </p:nvSpPr>
        <p:spPr>
          <a:xfrm>
            <a:off x="2413794" y="4159110"/>
            <a:ext cx="107950" cy="107950"/>
          </a:xfrm>
          <a:prstGeom prst="flowChart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4508500" y="4862513"/>
            <a:ext cx="1438275" cy="744537"/>
          </a:xfrm>
          <a:prstGeom prst="straightConnector1">
            <a:avLst/>
          </a:prstGeom>
          <a:ln w="12700">
            <a:solidFill>
              <a:srgbClr val="E4831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4660900" y="3444875"/>
            <a:ext cx="1285875" cy="1412875"/>
          </a:xfrm>
          <a:prstGeom prst="straightConnector1">
            <a:avLst/>
          </a:prstGeom>
          <a:ln w="12700">
            <a:solidFill>
              <a:srgbClr val="E4831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81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56453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CAPITAL ASSET PRICING MODEL (CAPM)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4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Capital Asset Pricing Model</a:t>
            </a:r>
            <a:endParaRPr lang="en-IN" altLang="en-US" sz="1800" b="1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75" y="1363663"/>
            <a:ext cx="8864600" cy="4986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The capital asset pricing model (CAPM) is a pivotal innovation in portfolio theory.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Very simple and uses only one factor, yet it is broadly applicable.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Builds on Harry Markowitz’s theory of diversification and modern portfolio.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Introduced by: William Sharpe, John </a:t>
            </a:r>
            <a:r>
              <a:rPr lang="en-IN" altLang="en-US" dirty="0" err="1"/>
              <a:t>Lintner</a:t>
            </a:r>
            <a:r>
              <a:rPr lang="en-IN" altLang="en-US" dirty="0"/>
              <a:t>, Jack </a:t>
            </a:r>
            <a:r>
              <a:rPr lang="en-IN" altLang="en-US" dirty="0" err="1"/>
              <a:t>Treynor</a:t>
            </a:r>
            <a:r>
              <a:rPr lang="en-IN" altLang="en-US" dirty="0"/>
              <a:t> and Jan </a:t>
            </a:r>
            <a:r>
              <a:rPr lang="en-IN" altLang="en-US" dirty="0" err="1"/>
              <a:t>Mossin</a:t>
            </a:r>
            <a:r>
              <a:rPr lang="en-IN" altLang="en-US" dirty="0"/>
              <a:t>.</a:t>
            </a:r>
          </a:p>
          <a:p>
            <a:pPr>
              <a:spcBef>
                <a:spcPts val="300"/>
              </a:spcBef>
              <a:defRPr/>
            </a:pPr>
            <a:r>
              <a:rPr lang="en-IN" altLang="en-US" b="1" dirty="0"/>
              <a:t>The CAPM</a:t>
            </a:r>
            <a:r>
              <a:rPr lang="en-IN" altLang="en-US" dirty="0"/>
              <a:t>: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Describes the relationship we should expect to see between risk and return for individual assets.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Provides a linear expected return–beta relationship.</a:t>
            </a:r>
          </a:p>
          <a:p>
            <a:pPr>
              <a:spcBef>
                <a:spcPts val="300"/>
              </a:spcBef>
              <a:defRPr/>
            </a:pPr>
            <a:endParaRPr lang="en-US" altLang="en-US" dirty="0"/>
          </a:p>
          <a:p>
            <a:pPr>
              <a:spcBef>
                <a:spcPts val="300"/>
              </a:spcBef>
              <a:defRPr/>
            </a:pPr>
            <a:r>
              <a:rPr lang="en-US" altLang="en-US" b="1" dirty="0"/>
              <a:t>Equation of CAPM: E(</a:t>
            </a:r>
            <a:r>
              <a:rPr lang="en-US" altLang="en-US" b="1" dirty="0" err="1"/>
              <a:t>R</a:t>
            </a:r>
            <a:r>
              <a:rPr lang="en-US" altLang="en-US" b="1" baseline="-25000" dirty="0" err="1"/>
              <a:t>i</a:t>
            </a:r>
            <a:r>
              <a:rPr lang="en-US" altLang="en-US" b="1" dirty="0"/>
              <a:t>) = </a:t>
            </a:r>
            <a:r>
              <a:rPr lang="en-US" altLang="en-US" b="1" dirty="0" err="1"/>
              <a:t>R</a:t>
            </a:r>
            <a:r>
              <a:rPr lang="en-US" altLang="en-US" b="1" baseline="-25000" dirty="0" err="1"/>
              <a:t>f</a:t>
            </a:r>
            <a:r>
              <a:rPr lang="en-US" altLang="en-US" b="1" dirty="0"/>
              <a:t> + </a:t>
            </a:r>
            <a:r>
              <a:rPr lang="el-GR" altLang="en-US" b="1" dirty="0"/>
              <a:t>β</a:t>
            </a:r>
            <a:r>
              <a:rPr lang="en-US" altLang="en-US" b="1" baseline="-25000" dirty="0" err="1"/>
              <a:t>i</a:t>
            </a:r>
            <a:r>
              <a:rPr lang="en-US" altLang="en-US" b="1" dirty="0"/>
              <a:t> </a:t>
            </a:r>
            <a:r>
              <a:rPr lang="pt-BR" altLang="en-US" b="1" dirty="0"/>
              <a:t>[</a:t>
            </a:r>
            <a:r>
              <a:rPr lang="en-US" altLang="en-US" b="1" dirty="0"/>
              <a:t>E(</a:t>
            </a:r>
            <a:r>
              <a:rPr lang="en-US" altLang="en-US" b="1" dirty="0" err="1"/>
              <a:t>R</a:t>
            </a:r>
            <a:r>
              <a:rPr lang="en-US" altLang="en-US" b="1" baseline="-25000" dirty="0" err="1"/>
              <a:t>m</a:t>
            </a:r>
            <a:r>
              <a:rPr lang="en-US" altLang="en-US" b="1" dirty="0"/>
              <a:t>) − </a:t>
            </a:r>
            <a:r>
              <a:rPr lang="en-US" altLang="en-US" b="1" dirty="0" err="1"/>
              <a:t>R</a:t>
            </a:r>
            <a:r>
              <a:rPr lang="en-US" altLang="en-US" b="1" baseline="-25000" dirty="0" err="1"/>
              <a:t>f</a:t>
            </a:r>
            <a:r>
              <a:rPr lang="en-IN" altLang="en-US" b="1" dirty="0"/>
              <a:t>]</a:t>
            </a:r>
            <a:endParaRPr lang="en-US" altLang="en-US" b="1" dirty="0"/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Determines the expected return given the beta of an asset (</a:t>
            </a:r>
            <a:r>
              <a:rPr lang="en-US" altLang="en-US" dirty="0"/>
              <a:t>level of systematic risk)</a:t>
            </a:r>
            <a:endParaRPr lang="en-IN" altLang="en-US" dirty="0"/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The primary component of expected return: the systematic risk (not the total risk)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Systematic risk is the risk that affects the entire market or economy and is not diversifiable.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IN" altLang="en-US" dirty="0"/>
              <a:t>Non-systematic risk is local and diversifiable by combining assets with low correlations.</a:t>
            </a:r>
          </a:p>
        </p:txBody>
      </p:sp>
    </p:spTree>
    <p:extLst>
      <p:ext uri="{BB962C8B-B14F-4D97-AF65-F5344CB8AC3E}">
        <p14:creationId xmlns:p14="http://schemas.microsoft.com/office/powerpoint/2010/main" val="383559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56453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CAPITAL ASSET PRICING MODEL (CAPM) ASSUMPTIONS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5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CAPM - Assumptions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355236"/>
              </p:ext>
            </p:extLst>
          </p:nvPr>
        </p:nvGraphicFramePr>
        <p:xfrm>
          <a:off x="142875" y="1429355"/>
          <a:ext cx="8839200" cy="5128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4083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56453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CAPITAL ASSET PRICING MODEL (CAPM) ASSUMPTIONS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6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CAPM - Assumptions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52400" y="990600"/>
          <a:ext cx="8839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428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56453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CAPITAL ASSET PRICING MODEL (CAPM) ASSUMPTIONS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7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CAPM - Assumptions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66550970"/>
              </p:ext>
            </p:extLst>
          </p:nvPr>
        </p:nvGraphicFramePr>
        <p:xfrm>
          <a:off x="142875" y="1429354"/>
          <a:ext cx="8839200" cy="5128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405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56453"/>
            <a:ext cx="7094022" cy="990600"/>
          </a:xfrm>
          <a:effectLst/>
        </p:spPr>
        <p:txBody>
          <a:bodyPr>
            <a:normAutofit/>
          </a:bodyPr>
          <a:lstStyle/>
          <a:p>
            <a:r>
              <a:rPr lang="en-IN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CAPITAL ASSET PRICING MODEL (CAPM) ASSUMPTIONS</a:t>
            </a:r>
            <a:endParaRPr lang="en-IN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9520" y="6557986"/>
            <a:ext cx="588336" cy="228600"/>
          </a:xfrm>
        </p:spPr>
        <p:txBody>
          <a:bodyPr>
            <a:noAutofit/>
          </a:bodyPr>
          <a:lstStyle/>
          <a:p>
            <a:fld id="{39A8EE05-A541-4149-AD7D-54F594853856}" type="slidenum">
              <a:rPr lang="en-IN" sz="1400" smtClean="0"/>
              <a:pPr/>
              <a:t>8</a:t>
            </a:fld>
            <a:endParaRPr lang="en-IN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591" y="56453"/>
            <a:ext cx="1779580" cy="871630"/>
          </a:xfrm>
          <a:prstGeom prst="rect">
            <a:avLst/>
          </a:prstGeom>
        </p:spPr>
      </p:pic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42875" y="993775"/>
            <a:ext cx="8864600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640E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4670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C21A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CAPM - Assumptions</a:t>
            </a:r>
            <a:endParaRPr lang="en-IN" altLang="en-US" sz="1800" b="1" dirty="0">
              <a:latin typeface="Calibri" panose="020F0502020204030204" pitchFamily="34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52400" y="990600"/>
          <a:ext cx="8839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8936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774062eeb73c13bb60291d26b8fbff2c7d7251"/>
</p:tagLst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26437</TotalTime>
  <Words>924</Words>
  <Application>Microsoft Office PowerPoint</Application>
  <PresentationFormat>On-screen Show (4:3)</PresentationFormat>
  <Paragraphs>103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Office Theme</vt:lpstr>
      <vt:lpstr>PowerPoint Presentation</vt:lpstr>
      <vt:lpstr>RISK-RETURN OPPORTUNITY SET</vt:lpstr>
      <vt:lpstr>GLOBAL MINIMUM-VARIANCE PORTFOLIO</vt:lpstr>
      <vt:lpstr>CAPITAL ASSET PRICING MODEL (CAPM)</vt:lpstr>
      <vt:lpstr>CAPITAL ASSET PRICING MODEL (CAPM) ASSUMPTIONS</vt:lpstr>
      <vt:lpstr>CAPITAL ASSET PRICING MODEL (CAPM) ASSUMPTIONS</vt:lpstr>
      <vt:lpstr>CAPITAL ASSET PRICING MODEL (CAPM) ASSUMPTIONS</vt:lpstr>
      <vt:lpstr>CAPITAL ASSET PRICING MODEL (CAPM) ASSUMPTIONS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ALTERNATIVE INVESTMENTS</dc:title>
  <dc:creator>Archit Lohia</dc:creator>
  <cp:lastModifiedBy>Archit Lohia</cp:lastModifiedBy>
  <cp:revision>613</cp:revision>
  <dcterms:created xsi:type="dcterms:W3CDTF">2015-01-30T07:36:11Z</dcterms:created>
  <dcterms:modified xsi:type="dcterms:W3CDTF">2018-07-13T11:51:06Z</dcterms:modified>
</cp:coreProperties>
</file>