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69" r:id="rId4"/>
    <p:sldId id="270" r:id="rId5"/>
    <p:sldId id="271" r:id="rId6"/>
    <p:sldId id="274" r:id="rId7"/>
    <p:sldId id="276" r:id="rId8"/>
    <p:sldId id="301" r:id="rId9"/>
    <p:sldId id="277" r:id="rId10"/>
    <p:sldId id="278" r:id="rId11"/>
    <p:sldId id="283" r:id="rId12"/>
    <p:sldId id="284" r:id="rId13"/>
    <p:sldId id="285" r:id="rId14"/>
    <p:sldId id="302" r:id="rId15"/>
    <p:sldId id="280" r:id="rId16"/>
    <p:sldId id="279" r:id="rId17"/>
    <p:sldId id="303" r:id="rId18"/>
    <p:sldId id="28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E6CE"/>
    <a:srgbClr val="E48312"/>
    <a:srgbClr val="F7CE9D"/>
    <a:srgbClr val="F7DD9D"/>
    <a:srgbClr val="F6BE98"/>
    <a:srgbClr val="F6C0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50" autoAdjust="0"/>
    <p:restoredTop sz="94660"/>
  </p:normalViewPr>
  <p:slideViewPr>
    <p:cSldViewPr snapToGrid="0">
      <p:cViewPr varScale="1">
        <p:scale>
          <a:sx n="85" d="100"/>
          <a:sy n="85" d="100"/>
        </p:scale>
        <p:origin x="-1157"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5E2707-812C-4585-8AB3-693B629DCECC}" type="doc">
      <dgm:prSet loTypeId="urn:microsoft.com/office/officeart/2005/8/layout/vList2" loCatId="list" qsTypeId="urn:microsoft.com/office/officeart/2005/8/quickstyle/simple1" qsCatId="simple" csTypeId="urn:microsoft.com/office/officeart/2005/8/colors/accent2_5" csCatId="accent2" phldr="1"/>
      <dgm:spPr/>
      <dgm:t>
        <a:bodyPr/>
        <a:lstStyle/>
        <a:p>
          <a:endParaRPr lang="en-IN"/>
        </a:p>
      </dgm:t>
    </dgm:pt>
    <dgm:pt modelId="{185A8B29-786E-431E-AE5A-1A57EFE13245}">
      <dgm:prSet custT="1"/>
      <dgm:spPr>
        <a:solidFill>
          <a:srgbClr val="F7CE9D">
            <a:alpha val="89804"/>
          </a:srgbClr>
        </a:solidFill>
      </dgm:spPr>
      <dgm:t>
        <a:bodyPr/>
        <a:lstStyle/>
        <a:p>
          <a:pPr algn="ctr"/>
          <a:r>
            <a:rPr lang="en-IN" sz="4800" b="1" dirty="0">
              <a:solidFill>
                <a:schemeClr val="tx1"/>
              </a:solidFill>
              <a:latin typeface="Book Antiqua" panose="02040602050305030304" pitchFamily="18" charset="0"/>
            </a:rPr>
            <a:t>QUANTITATIVE </a:t>
          </a:r>
          <a:r>
            <a:rPr lang="en-IN" sz="4800" b="1" dirty="0" smtClean="0">
              <a:solidFill>
                <a:schemeClr val="tx1"/>
              </a:solidFill>
              <a:latin typeface="Book Antiqua" panose="02040602050305030304" pitchFamily="18" charset="0"/>
            </a:rPr>
            <a:t>FOUNDATIONS</a:t>
          </a:r>
        </a:p>
        <a:p>
          <a:pPr algn="ctr"/>
          <a:r>
            <a:rPr lang="en-IN" sz="4800" b="1" dirty="0" smtClean="0">
              <a:solidFill>
                <a:schemeClr val="tx1"/>
              </a:solidFill>
              <a:latin typeface="Book Antiqua" panose="02040602050305030304" pitchFamily="18" charset="0"/>
            </a:rPr>
            <a:t>(SAMPLE SLIDES)</a:t>
          </a:r>
          <a:endParaRPr lang="en-IN" sz="4800" b="1" dirty="0">
            <a:solidFill>
              <a:schemeClr val="tx1"/>
            </a:solidFill>
            <a:latin typeface="Book Antiqua" panose="02040602050305030304" pitchFamily="18" charset="0"/>
          </a:endParaRPr>
        </a:p>
      </dgm:t>
    </dgm:pt>
    <dgm:pt modelId="{EDA03DF8-9567-46BC-B543-D6EEE4F50E2D}" type="parTrans" cxnId="{71E34D83-0B0B-4942-8270-34756244DAC5}">
      <dgm:prSet/>
      <dgm:spPr/>
      <dgm:t>
        <a:bodyPr/>
        <a:lstStyle/>
        <a:p>
          <a:endParaRPr lang="en-IN"/>
        </a:p>
      </dgm:t>
    </dgm:pt>
    <dgm:pt modelId="{98B2F216-5C8E-4870-8EEB-A76397786C63}" type="sibTrans" cxnId="{71E34D83-0B0B-4942-8270-34756244DAC5}">
      <dgm:prSet/>
      <dgm:spPr/>
      <dgm:t>
        <a:bodyPr/>
        <a:lstStyle/>
        <a:p>
          <a:endParaRPr lang="en-IN"/>
        </a:p>
      </dgm:t>
    </dgm:pt>
    <dgm:pt modelId="{073EC36D-E246-41EA-A26E-4576405191F7}" type="pres">
      <dgm:prSet presAssocID="{515E2707-812C-4585-8AB3-693B629DCECC}" presName="linear" presStyleCnt="0">
        <dgm:presLayoutVars>
          <dgm:animLvl val="lvl"/>
          <dgm:resizeHandles val="exact"/>
        </dgm:presLayoutVars>
      </dgm:prSet>
      <dgm:spPr/>
      <dgm:t>
        <a:bodyPr/>
        <a:lstStyle/>
        <a:p>
          <a:endParaRPr lang="en-US"/>
        </a:p>
      </dgm:t>
    </dgm:pt>
    <dgm:pt modelId="{15E85260-E457-468A-ACF6-D907E2DDD9BA}" type="pres">
      <dgm:prSet presAssocID="{185A8B29-786E-431E-AE5A-1A57EFE13245}" presName="parentText" presStyleLbl="node1" presStyleIdx="0" presStyleCnt="1" custScaleY="908057" custLinFactNeighborX="-21856" custLinFactNeighborY="-53122">
        <dgm:presLayoutVars>
          <dgm:chMax val="0"/>
          <dgm:bulletEnabled val="1"/>
        </dgm:presLayoutVars>
      </dgm:prSet>
      <dgm:spPr>
        <a:prstGeom prst="rect">
          <a:avLst/>
        </a:prstGeom>
      </dgm:spPr>
      <dgm:t>
        <a:bodyPr/>
        <a:lstStyle/>
        <a:p>
          <a:endParaRPr lang="en-US"/>
        </a:p>
      </dgm:t>
    </dgm:pt>
  </dgm:ptLst>
  <dgm:cxnLst>
    <dgm:cxn modelId="{54CB68E0-5F35-44B1-AE36-FDCF746D17D8}" type="presOf" srcId="{515E2707-812C-4585-8AB3-693B629DCECC}" destId="{073EC36D-E246-41EA-A26E-4576405191F7}" srcOrd="0" destOrd="0" presId="urn:microsoft.com/office/officeart/2005/8/layout/vList2"/>
    <dgm:cxn modelId="{71E34D83-0B0B-4942-8270-34756244DAC5}" srcId="{515E2707-812C-4585-8AB3-693B629DCECC}" destId="{185A8B29-786E-431E-AE5A-1A57EFE13245}" srcOrd="0" destOrd="0" parTransId="{EDA03DF8-9567-46BC-B543-D6EEE4F50E2D}" sibTransId="{98B2F216-5C8E-4870-8EEB-A76397786C63}"/>
    <dgm:cxn modelId="{2CA21334-FFA6-4399-B110-669155B0A5E3}" type="presOf" srcId="{185A8B29-786E-431E-AE5A-1A57EFE13245}" destId="{15E85260-E457-468A-ACF6-D907E2DDD9BA}" srcOrd="0" destOrd="0" presId="urn:microsoft.com/office/officeart/2005/8/layout/vList2"/>
    <dgm:cxn modelId="{96FFBB9A-E5B1-4502-B7B6-DA6B0368C1DE}" type="presParOf" srcId="{073EC36D-E246-41EA-A26E-4576405191F7}" destId="{15E85260-E457-468A-ACF6-D907E2DDD9B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72AB2E-0D8D-4426-BA5F-360A2345FCAB}"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IN"/>
        </a:p>
      </dgm:t>
    </dgm:pt>
    <dgm:pt modelId="{8B4B3EC2-98BA-4203-8A05-E7EB9EFEE769}" type="pres">
      <dgm:prSet presAssocID="{CB72AB2E-0D8D-4426-BA5F-360A2345FCAB}" presName="Name0" presStyleCnt="0">
        <dgm:presLayoutVars>
          <dgm:dir/>
          <dgm:animLvl val="lvl"/>
          <dgm:resizeHandles/>
        </dgm:presLayoutVars>
      </dgm:prSet>
      <dgm:spPr/>
      <dgm:t>
        <a:bodyPr/>
        <a:lstStyle/>
        <a:p>
          <a:endParaRPr lang="en-US"/>
        </a:p>
      </dgm:t>
    </dgm:pt>
  </dgm:ptLst>
  <dgm:cxnLst>
    <dgm:cxn modelId="{383E44B2-E297-451F-AD0E-F319BD0C21B5}" type="presOf" srcId="{CB72AB2E-0D8D-4426-BA5F-360A2345FCAB}" destId="{8B4B3EC2-98BA-4203-8A05-E7EB9EFEE769}" srcOrd="0" destOrd="0" presId="urn:microsoft.com/office/officeart/2005/8/layout/vList6"/>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EB7A342-B19D-4C88-BA09-E48F1DDF296F}" type="doc">
      <dgm:prSet loTypeId="urn:microsoft.com/office/officeart/2005/8/layout/vList2" loCatId="list" qsTypeId="urn:microsoft.com/office/officeart/2005/8/quickstyle/simple3" qsCatId="simple" csTypeId="urn:microsoft.com/office/officeart/2005/8/colors/accent2_3" csCatId="accent2" phldr="1"/>
      <dgm:spPr/>
      <dgm:t>
        <a:bodyPr/>
        <a:lstStyle/>
        <a:p>
          <a:endParaRPr lang="en-IN"/>
        </a:p>
      </dgm:t>
    </dgm:pt>
    <dgm:pt modelId="{0CA41974-05B4-4FA5-9877-39B8C45C8F21}">
      <dgm:prSet custT="1"/>
      <dgm:spPr/>
      <dgm:t>
        <a:bodyPr/>
        <a:lstStyle/>
        <a:p>
          <a:r>
            <a:rPr lang="en-IN" sz="1800">
              <a:latin typeface="+mn-lt"/>
            </a:rPr>
            <a:t>A forward contract is a customized contract between two parties to buy or sell an asset at a specified price at a future date.</a:t>
          </a:r>
          <a:endParaRPr lang="en-IN" sz="1800" dirty="0">
            <a:latin typeface="+mn-lt"/>
          </a:endParaRPr>
        </a:p>
      </dgm:t>
    </dgm:pt>
    <dgm:pt modelId="{324C4996-1AFF-401A-BA5A-D357735B2BFA}" type="parTrans" cxnId="{3A0A9836-2A00-4F1C-BABF-5F384B33A703}">
      <dgm:prSet/>
      <dgm:spPr/>
      <dgm:t>
        <a:bodyPr/>
        <a:lstStyle/>
        <a:p>
          <a:endParaRPr lang="en-IN"/>
        </a:p>
      </dgm:t>
    </dgm:pt>
    <dgm:pt modelId="{1669910E-8D92-42C6-AD1D-28E1E34E353A}" type="sibTrans" cxnId="{3A0A9836-2A00-4F1C-BABF-5F384B33A703}">
      <dgm:prSet/>
      <dgm:spPr/>
      <dgm:t>
        <a:bodyPr/>
        <a:lstStyle/>
        <a:p>
          <a:endParaRPr lang="en-IN"/>
        </a:p>
      </dgm:t>
    </dgm:pt>
    <dgm:pt modelId="{A82B4507-777A-4F24-AB1A-72B52A38D9D1}">
      <dgm:prSet custT="1"/>
      <dgm:spPr/>
      <dgm:t>
        <a:bodyPr/>
        <a:lstStyle/>
        <a:p>
          <a:r>
            <a:rPr lang="en-IN" sz="1800" dirty="0">
              <a:latin typeface="+mn-lt"/>
            </a:rPr>
            <a:t>The initial value of the contract is </a:t>
          </a:r>
          <a:r>
            <a:rPr lang="en-IN" sz="1800" b="1" i="1" dirty="0">
              <a:latin typeface="+mn-lt"/>
            </a:rPr>
            <a:t>zero </a:t>
          </a:r>
          <a:r>
            <a:rPr lang="en-IN" sz="1800" dirty="0">
              <a:latin typeface="+mn-lt"/>
            </a:rPr>
            <a:t>to both the parties during the time of contract initiation.</a:t>
          </a:r>
        </a:p>
      </dgm:t>
    </dgm:pt>
    <dgm:pt modelId="{03850CB4-1C85-4369-A032-93A9E3F6C2CB}" type="parTrans" cxnId="{F63DD491-C213-4C42-8DB2-D5D51CB42D90}">
      <dgm:prSet/>
      <dgm:spPr/>
      <dgm:t>
        <a:bodyPr/>
        <a:lstStyle/>
        <a:p>
          <a:endParaRPr lang="en-IN"/>
        </a:p>
      </dgm:t>
    </dgm:pt>
    <dgm:pt modelId="{D0D1328B-32CC-4248-9E0F-0B1D59E87D59}" type="sibTrans" cxnId="{F63DD491-C213-4C42-8DB2-D5D51CB42D90}">
      <dgm:prSet/>
      <dgm:spPr/>
      <dgm:t>
        <a:bodyPr/>
        <a:lstStyle/>
        <a:p>
          <a:endParaRPr lang="en-IN"/>
        </a:p>
      </dgm:t>
    </dgm:pt>
    <dgm:pt modelId="{A377031E-0691-446B-BD56-67973BA88B7A}">
      <dgm:prSet custT="1"/>
      <dgm:spPr/>
      <dgm:t>
        <a:bodyPr/>
        <a:lstStyle/>
        <a:p>
          <a:r>
            <a:rPr lang="en-IN" sz="1800" dirty="0">
              <a:latin typeface="+mn-lt"/>
            </a:rPr>
            <a:t>Generally, the initial value helps to determine investment returns. Since Forward Contracts have Zero Value at Initiation, calculating returns may be difficult. </a:t>
          </a:r>
        </a:p>
      </dgm:t>
    </dgm:pt>
    <dgm:pt modelId="{017F6C61-D3F6-4963-8420-A1D0C7756447}" type="parTrans" cxnId="{7BA4591F-65BD-4B57-B7B0-B4AFEA22B524}">
      <dgm:prSet/>
      <dgm:spPr/>
      <dgm:t>
        <a:bodyPr/>
        <a:lstStyle/>
        <a:p>
          <a:endParaRPr lang="en-IN"/>
        </a:p>
      </dgm:t>
    </dgm:pt>
    <dgm:pt modelId="{0605E2A3-CFEC-4C7B-8AD7-1E6437987EA5}" type="sibTrans" cxnId="{7BA4591F-65BD-4B57-B7B0-B4AFEA22B524}">
      <dgm:prSet/>
      <dgm:spPr/>
      <dgm:t>
        <a:bodyPr/>
        <a:lstStyle/>
        <a:p>
          <a:endParaRPr lang="en-IN"/>
        </a:p>
      </dgm:t>
    </dgm:pt>
    <dgm:pt modelId="{5FF407FC-E6F6-4B65-A255-4EAFF44CA53D}">
      <dgm:prSet custT="1"/>
      <dgm:spPr/>
      <dgm:t>
        <a:bodyPr/>
        <a:lstStyle/>
        <a:p>
          <a:r>
            <a:rPr lang="en-IN" sz="1800" b="1" i="0" dirty="0">
              <a:latin typeface="+mn-lt"/>
            </a:rPr>
            <a:t>NOTIONAL PRINCIPAL</a:t>
          </a:r>
          <a:r>
            <a:rPr lang="en-IN" sz="1800" i="0" dirty="0">
              <a:latin typeface="+mn-lt"/>
            </a:rPr>
            <a:t> </a:t>
          </a:r>
          <a:r>
            <a:rPr lang="en-IN" sz="1800" dirty="0">
              <a:latin typeface="+mn-lt"/>
            </a:rPr>
            <a:t>can help in solving this issue. Lets see how!</a:t>
          </a:r>
        </a:p>
      </dgm:t>
    </dgm:pt>
    <dgm:pt modelId="{299B40FA-E314-457F-AD06-F1BEC25120C5}" type="parTrans" cxnId="{5AFBD46E-CDF7-4E91-8FBD-E586CCFA44B0}">
      <dgm:prSet/>
      <dgm:spPr/>
      <dgm:t>
        <a:bodyPr/>
        <a:lstStyle/>
        <a:p>
          <a:endParaRPr lang="en-IN"/>
        </a:p>
      </dgm:t>
    </dgm:pt>
    <dgm:pt modelId="{1F460562-A802-47F2-BBC9-39FEA1739C44}" type="sibTrans" cxnId="{5AFBD46E-CDF7-4E91-8FBD-E586CCFA44B0}">
      <dgm:prSet/>
      <dgm:spPr/>
      <dgm:t>
        <a:bodyPr/>
        <a:lstStyle/>
        <a:p>
          <a:endParaRPr lang="en-IN"/>
        </a:p>
      </dgm:t>
    </dgm:pt>
    <dgm:pt modelId="{76F0FEC3-9650-49F7-844B-046D031D321E}">
      <dgm:prSet custT="1"/>
      <dgm:spPr/>
      <dgm:t>
        <a:bodyPr/>
        <a:lstStyle/>
        <a:p>
          <a:r>
            <a:rPr lang="en-IN" sz="1800">
              <a:latin typeface="+mn-lt"/>
            </a:rPr>
            <a:t>Unlike standard futures contracts, a forward contract can be customized to any commodity, amount and delivery date. </a:t>
          </a:r>
          <a:endParaRPr lang="en-US" sz="1800"/>
        </a:p>
      </dgm:t>
    </dgm:pt>
    <dgm:pt modelId="{08A3541B-B54F-41BE-89C1-34B01435F9B7}" type="parTrans" cxnId="{EDA51566-E1A0-4A50-AA22-2228C703EE92}">
      <dgm:prSet/>
      <dgm:spPr/>
      <dgm:t>
        <a:bodyPr/>
        <a:lstStyle/>
        <a:p>
          <a:endParaRPr lang="en-US"/>
        </a:p>
      </dgm:t>
    </dgm:pt>
    <dgm:pt modelId="{DE22FCA9-66CE-4B3A-B10F-FDE72864F14A}" type="sibTrans" cxnId="{EDA51566-E1A0-4A50-AA22-2228C703EE92}">
      <dgm:prSet/>
      <dgm:spPr/>
      <dgm:t>
        <a:bodyPr/>
        <a:lstStyle/>
        <a:p>
          <a:endParaRPr lang="en-US"/>
        </a:p>
      </dgm:t>
    </dgm:pt>
    <dgm:pt modelId="{37075DD9-8376-474E-815E-99AA5C4FB95F}" type="pres">
      <dgm:prSet presAssocID="{8EB7A342-B19D-4C88-BA09-E48F1DDF296F}" presName="linear" presStyleCnt="0">
        <dgm:presLayoutVars>
          <dgm:animLvl val="lvl"/>
          <dgm:resizeHandles val="exact"/>
        </dgm:presLayoutVars>
      </dgm:prSet>
      <dgm:spPr/>
      <dgm:t>
        <a:bodyPr/>
        <a:lstStyle/>
        <a:p>
          <a:endParaRPr lang="en-US"/>
        </a:p>
      </dgm:t>
    </dgm:pt>
    <dgm:pt modelId="{D36A5B5A-9E54-4AFD-9CAF-EF2407FA5971}" type="pres">
      <dgm:prSet presAssocID="{0CA41974-05B4-4FA5-9877-39B8C45C8F21}" presName="parentText" presStyleLbl="node1" presStyleIdx="0" presStyleCnt="5" custLinFactNeighborY="-24054">
        <dgm:presLayoutVars>
          <dgm:chMax val="0"/>
          <dgm:bulletEnabled val="1"/>
        </dgm:presLayoutVars>
      </dgm:prSet>
      <dgm:spPr/>
      <dgm:t>
        <a:bodyPr/>
        <a:lstStyle/>
        <a:p>
          <a:endParaRPr lang="en-US"/>
        </a:p>
      </dgm:t>
    </dgm:pt>
    <dgm:pt modelId="{2F01B52B-1AB2-43D8-9E1D-71989C899C9C}" type="pres">
      <dgm:prSet presAssocID="{1669910E-8D92-42C6-AD1D-28E1E34E353A}" presName="spacer" presStyleCnt="0"/>
      <dgm:spPr/>
    </dgm:pt>
    <dgm:pt modelId="{BC305924-B479-488B-874A-2E76E809E802}" type="pres">
      <dgm:prSet presAssocID="{76F0FEC3-9650-49F7-844B-046D031D321E}" presName="parentText" presStyleLbl="node1" presStyleIdx="1" presStyleCnt="5">
        <dgm:presLayoutVars>
          <dgm:chMax val="0"/>
          <dgm:bulletEnabled val="1"/>
        </dgm:presLayoutVars>
      </dgm:prSet>
      <dgm:spPr/>
      <dgm:t>
        <a:bodyPr/>
        <a:lstStyle/>
        <a:p>
          <a:endParaRPr lang="en-US"/>
        </a:p>
      </dgm:t>
    </dgm:pt>
    <dgm:pt modelId="{469CDCF8-6986-4678-A79A-059180C1851F}" type="pres">
      <dgm:prSet presAssocID="{DE22FCA9-66CE-4B3A-B10F-FDE72864F14A}" presName="spacer" presStyleCnt="0"/>
      <dgm:spPr/>
    </dgm:pt>
    <dgm:pt modelId="{BBA8ACF8-75D2-47D6-9354-DCFCBA92AC66}" type="pres">
      <dgm:prSet presAssocID="{A82B4507-777A-4F24-AB1A-72B52A38D9D1}" presName="parentText" presStyleLbl="node1" presStyleIdx="2" presStyleCnt="5">
        <dgm:presLayoutVars>
          <dgm:chMax val="0"/>
          <dgm:bulletEnabled val="1"/>
        </dgm:presLayoutVars>
      </dgm:prSet>
      <dgm:spPr/>
      <dgm:t>
        <a:bodyPr/>
        <a:lstStyle/>
        <a:p>
          <a:endParaRPr lang="en-US"/>
        </a:p>
      </dgm:t>
    </dgm:pt>
    <dgm:pt modelId="{83DC5B90-DE2A-4E45-878F-C50CE793C29A}" type="pres">
      <dgm:prSet presAssocID="{D0D1328B-32CC-4248-9E0F-0B1D59E87D59}" presName="spacer" presStyleCnt="0"/>
      <dgm:spPr/>
    </dgm:pt>
    <dgm:pt modelId="{6E8901A2-86D4-4E52-A124-EFF2142621A1}" type="pres">
      <dgm:prSet presAssocID="{A377031E-0691-446B-BD56-67973BA88B7A}" presName="parentText" presStyleLbl="node1" presStyleIdx="3" presStyleCnt="5">
        <dgm:presLayoutVars>
          <dgm:chMax val="0"/>
          <dgm:bulletEnabled val="1"/>
        </dgm:presLayoutVars>
      </dgm:prSet>
      <dgm:spPr/>
      <dgm:t>
        <a:bodyPr/>
        <a:lstStyle/>
        <a:p>
          <a:endParaRPr lang="en-US"/>
        </a:p>
      </dgm:t>
    </dgm:pt>
    <dgm:pt modelId="{7C2FFC0F-99FC-4D7C-88D5-AD301A530EA8}" type="pres">
      <dgm:prSet presAssocID="{0605E2A3-CFEC-4C7B-8AD7-1E6437987EA5}" presName="spacer" presStyleCnt="0"/>
      <dgm:spPr/>
    </dgm:pt>
    <dgm:pt modelId="{52D9DFD9-9FA5-4606-BC0D-CEEC57AEB8A3}" type="pres">
      <dgm:prSet presAssocID="{5FF407FC-E6F6-4B65-A255-4EAFF44CA53D}" presName="parentText" presStyleLbl="node1" presStyleIdx="4" presStyleCnt="5">
        <dgm:presLayoutVars>
          <dgm:chMax val="0"/>
          <dgm:bulletEnabled val="1"/>
        </dgm:presLayoutVars>
      </dgm:prSet>
      <dgm:spPr/>
      <dgm:t>
        <a:bodyPr/>
        <a:lstStyle/>
        <a:p>
          <a:endParaRPr lang="en-US"/>
        </a:p>
      </dgm:t>
    </dgm:pt>
  </dgm:ptLst>
  <dgm:cxnLst>
    <dgm:cxn modelId="{8E3F6564-9A04-4F9D-AF88-60FC22585175}" type="presOf" srcId="{76F0FEC3-9650-49F7-844B-046D031D321E}" destId="{BC305924-B479-488B-874A-2E76E809E802}" srcOrd="0" destOrd="0" presId="urn:microsoft.com/office/officeart/2005/8/layout/vList2"/>
    <dgm:cxn modelId="{4F72D90F-D4F6-44C8-91D4-DF5584349949}" type="presOf" srcId="{0CA41974-05B4-4FA5-9877-39B8C45C8F21}" destId="{D36A5B5A-9E54-4AFD-9CAF-EF2407FA5971}" srcOrd="0" destOrd="0" presId="urn:microsoft.com/office/officeart/2005/8/layout/vList2"/>
    <dgm:cxn modelId="{5AFBD46E-CDF7-4E91-8FBD-E586CCFA44B0}" srcId="{8EB7A342-B19D-4C88-BA09-E48F1DDF296F}" destId="{5FF407FC-E6F6-4B65-A255-4EAFF44CA53D}" srcOrd="4" destOrd="0" parTransId="{299B40FA-E314-457F-AD06-F1BEC25120C5}" sibTransId="{1F460562-A802-47F2-BBC9-39FEA1739C44}"/>
    <dgm:cxn modelId="{3A0A9836-2A00-4F1C-BABF-5F384B33A703}" srcId="{8EB7A342-B19D-4C88-BA09-E48F1DDF296F}" destId="{0CA41974-05B4-4FA5-9877-39B8C45C8F21}" srcOrd="0" destOrd="0" parTransId="{324C4996-1AFF-401A-BA5A-D357735B2BFA}" sibTransId="{1669910E-8D92-42C6-AD1D-28E1E34E353A}"/>
    <dgm:cxn modelId="{F63DD491-C213-4C42-8DB2-D5D51CB42D90}" srcId="{8EB7A342-B19D-4C88-BA09-E48F1DDF296F}" destId="{A82B4507-777A-4F24-AB1A-72B52A38D9D1}" srcOrd="2" destOrd="0" parTransId="{03850CB4-1C85-4369-A032-93A9E3F6C2CB}" sibTransId="{D0D1328B-32CC-4248-9E0F-0B1D59E87D59}"/>
    <dgm:cxn modelId="{ED7E8F1C-1315-4D1F-93E5-60BEAAC1D1F1}" type="presOf" srcId="{5FF407FC-E6F6-4B65-A255-4EAFF44CA53D}" destId="{52D9DFD9-9FA5-4606-BC0D-CEEC57AEB8A3}" srcOrd="0" destOrd="0" presId="urn:microsoft.com/office/officeart/2005/8/layout/vList2"/>
    <dgm:cxn modelId="{EDA51566-E1A0-4A50-AA22-2228C703EE92}" srcId="{8EB7A342-B19D-4C88-BA09-E48F1DDF296F}" destId="{76F0FEC3-9650-49F7-844B-046D031D321E}" srcOrd="1" destOrd="0" parTransId="{08A3541B-B54F-41BE-89C1-34B01435F9B7}" sibTransId="{DE22FCA9-66CE-4B3A-B10F-FDE72864F14A}"/>
    <dgm:cxn modelId="{761A158C-DE74-45FF-AEAD-86C84EF5B800}" type="presOf" srcId="{A82B4507-777A-4F24-AB1A-72B52A38D9D1}" destId="{BBA8ACF8-75D2-47D6-9354-DCFCBA92AC66}" srcOrd="0" destOrd="0" presId="urn:microsoft.com/office/officeart/2005/8/layout/vList2"/>
    <dgm:cxn modelId="{7FB01AE5-AA7B-46E9-99B1-098E3F702644}" type="presOf" srcId="{A377031E-0691-446B-BD56-67973BA88B7A}" destId="{6E8901A2-86D4-4E52-A124-EFF2142621A1}" srcOrd="0" destOrd="0" presId="urn:microsoft.com/office/officeart/2005/8/layout/vList2"/>
    <dgm:cxn modelId="{276C2BDD-93A2-4AAB-A499-28D0754088F1}" type="presOf" srcId="{8EB7A342-B19D-4C88-BA09-E48F1DDF296F}" destId="{37075DD9-8376-474E-815E-99AA5C4FB95F}" srcOrd="0" destOrd="0" presId="urn:microsoft.com/office/officeart/2005/8/layout/vList2"/>
    <dgm:cxn modelId="{7BA4591F-65BD-4B57-B7B0-B4AFEA22B524}" srcId="{8EB7A342-B19D-4C88-BA09-E48F1DDF296F}" destId="{A377031E-0691-446B-BD56-67973BA88B7A}" srcOrd="3" destOrd="0" parTransId="{017F6C61-D3F6-4963-8420-A1D0C7756447}" sibTransId="{0605E2A3-CFEC-4C7B-8AD7-1E6437987EA5}"/>
    <dgm:cxn modelId="{2183DA4D-886E-41AA-9AE7-88D0B8C9B5E7}" type="presParOf" srcId="{37075DD9-8376-474E-815E-99AA5C4FB95F}" destId="{D36A5B5A-9E54-4AFD-9CAF-EF2407FA5971}" srcOrd="0" destOrd="0" presId="urn:microsoft.com/office/officeart/2005/8/layout/vList2"/>
    <dgm:cxn modelId="{7DF89622-4D78-4C97-B478-C04241084803}" type="presParOf" srcId="{37075DD9-8376-474E-815E-99AA5C4FB95F}" destId="{2F01B52B-1AB2-43D8-9E1D-71989C899C9C}" srcOrd="1" destOrd="0" presId="urn:microsoft.com/office/officeart/2005/8/layout/vList2"/>
    <dgm:cxn modelId="{FAED19A9-F89F-4B22-A189-335429F01C13}" type="presParOf" srcId="{37075DD9-8376-474E-815E-99AA5C4FB95F}" destId="{BC305924-B479-488B-874A-2E76E809E802}" srcOrd="2" destOrd="0" presId="urn:microsoft.com/office/officeart/2005/8/layout/vList2"/>
    <dgm:cxn modelId="{54EC49D4-1331-465A-A43D-20AA45DF6B08}" type="presParOf" srcId="{37075DD9-8376-474E-815E-99AA5C4FB95F}" destId="{469CDCF8-6986-4678-A79A-059180C1851F}" srcOrd="3" destOrd="0" presId="urn:microsoft.com/office/officeart/2005/8/layout/vList2"/>
    <dgm:cxn modelId="{5DBF9DF0-D56F-4CF9-A03F-D01C30CD8DA3}" type="presParOf" srcId="{37075DD9-8376-474E-815E-99AA5C4FB95F}" destId="{BBA8ACF8-75D2-47D6-9354-DCFCBA92AC66}" srcOrd="4" destOrd="0" presId="urn:microsoft.com/office/officeart/2005/8/layout/vList2"/>
    <dgm:cxn modelId="{FA2A996A-0CA4-45EF-AF69-6FB9357FA5F7}" type="presParOf" srcId="{37075DD9-8376-474E-815E-99AA5C4FB95F}" destId="{83DC5B90-DE2A-4E45-878F-C50CE793C29A}" srcOrd="5" destOrd="0" presId="urn:microsoft.com/office/officeart/2005/8/layout/vList2"/>
    <dgm:cxn modelId="{D7F79D6E-8B61-44B3-B66B-820ECD00BC8C}" type="presParOf" srcId="{37075DD9-8376-474E-815E-99AA5C4FB95F}" destId="{6E8901A2-86D4-4E52-A124-EFF2142621A1}" srcOrd="6" destOrd="0" presId="urn:microsoft.com/office/officeart/2005/8/layout/vList2"/>
    <dgm:cxn modelId="{09EFFFD9-2279-4776-9006-AC753697260F}" type="presParOf" srcId="{37075DD9-8376-474E-815E-99AA5C4FB95F}" destId="{7C2FFC0F-99FC-4D7C-88D5-AD301A530EA8}" srcOrd="7" destOrd="0" presId="urn:microsoft.com/office/officeart/2005/8/layout/vList2"/>
    <dgm:cxn modelId="{F7C7E637-7D55-4BD6-BC10-3C6F5C160190}" type="presParOf" srcId="{37075DD9-8376-474E-815E-99AA5C4FB95F}" destId="{52D9DFD9-9FA5-4606-BC0D-CEEC57AEB8A3}"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3DB094A-3AA2-48DF-9369-36F7BE491533}" type="doc">
      <dgm:prSet loTypeId="urn:microsoft.com/office/officeart/2005/8/layout/vList2" loCatId="list" qsTypeId="urn:microsoft.com/office/officeart/2005/8/quickstyle/simple1" qsCatId="simple" csTypeId="urn:microsoft.com/office/officeart/2005/8/colors/accent2_5" csCatId="accent2" phldr="1"/>
      <dgm:spPr/>
      <dgm:t>
        <a:bodyPr/>
        <a:lstStyle/>
        <a:p>
          <a:endParaRPr lang="en-IN"/>
        </a:p>
      </dgm:t>
    </dgm:pt>
    <dgm:pt modelId="{A659B2EB-04DA-4CB1-A714-EFAE38E26B50}">
      <dgm:prSet custT="1"/>
      <dgm:spPr>
        <a:solidFill>
          <a:srgbClr val="FBE6CE"/>
        </a:solidFill>
      </dgm:spPr>
      <dgm:t>
        <a:bodyPr/>
        <a:lstStyle/>
        <a:p>
          <a:r>
            <a:rPr lang="en-IN" sz="1800" dirty="0">
              <a:solidFill>
                <a:schemeClr val="tx1"/>
              </a:solidFill>
              <a:latin typeface="+mn-lt"/>
            </a:rPr>
            <a:t>Notional principal is the nominal amount of the underlying asset on which the cash flows of the derivative instrument is based.</a:t>
          </a:r>
        </a:p>
      </dgm:t>
    </dgm:pt>
    <dgm:pt modelId="{CD54467D-208D-429B-AD27-87F462D61F90}" type="parTrans" cxnId="{6270E113-99C3-42EF-9E5C-B53ED929E56D}">
      <dgm:prSet/>
      <dgm:spPr/>
      <dgm:t>
        <a:bodyPr/>
        <a:lstStyle/>
        <a:p>
          <a:endParaRPr lang="en-IN"/>
        </a:p>
      </dgm:t>
    </dgm:pt>
    <dgm:pt modelId="{464822D9-D5C7-4667-9F31-A4CD4BC832CC}" type="sibTrans" cxnId="{6270E113-99C3-42EF-9E5C-B53ED929E56D}">
      <dgm:prSet/>
      <dgm:spPr/>
      <dgm:t>
        <a:bodyPr/>
        <a:lstStyle/>
        <a:p>
          <a:endParaRPr lang="en-IN"/>
        </a:p>
      </dgm:t>
    </dgm:pt>
    <dgm:pt modelId="{3C86EE5F-1E2E-4C1C-A6B6-B330CF4F9AB2}">
      <dgm:prSet custT="1"/>
      <dgm:spPr>
        <a:solidFill>
          <a:srgbClr val="FBE6CE"/>
        </a:solidFill>
      </dgm:spPr>
      <dgm:t>
        <a:bodyPr/>
        <a:lstStyle/>
        <a:p>
          <a:r>
            <a:rPr lang="en-IN" sz="1800" dirty="0">
              <a:solidFill>
                <a:schemeClr val="tx1"/>
              </a:solidFill>
              <a:latin typeface="+mn-lt"/>
            </a:rPr>
            <a:t>The notional principal is actually never transacted between the counterparties and hence it is considered notional. Hence Returns calculated based on Notional Principal can be misleading.</a:t>
          </a:r>
        </a:p>
      </dgm:t>
    </dgm:pt>
    <dgm:pt modelId="{EBA6C45E-41BE-4768-8823-07797808967B}" type="parTrans" cxnId="{C05DDF28-74C3-4B6F-896E-40C8B8A11056}">
      <dgm:prSet/>
      <dgm:spPr/>
      <dgm:t>
        <a:bodyPr/>
        <a:lstStyle/>
        <a:p>
          <a:endParaRPr lang="en-IN"/>
        </a:p>
      </dgm:t>
    </dgm:pt>
    <dgm:pt modelId="{990B2A29-3D93-45CF-B223-790F5738D97B}" type="sibTrans" cxnId="{C05DDF28-74C3-4B6F-896E-40C8B8A11056}">
      <dgm:prSet/>
      <dgm:spPr/>
      <dgm:t>
        <a:bodyPr/>
        <a:lstStyle/>
        <a:p>
          <a:endParaRPr lang="en-IN"/>
        </a:p>
      </dgm:t>
    </dgm:pt>
    <dgm:pt modelId="{FF3A0319-124E-4593-8DEB-9367DEB3819F}">
      <dgm:prSet custT="1"/>
      <dgm:spPr>
        <a:solidFill>
          <a:srgbClr val="FBE6CE"/>
        </a:solidFill>
      </dgm:spPr>
      <dgm:t>
        <a:bodyPr/>
        <a:lstStyle/>
        <a:p>
          <a:r>
            <a:rPr lang="en-IN" sz="1800" dirty="0">
              <a:solidFill>
                <a:schemeClr val="tx1"/>
              </a:solidFill>
              <a:latin typeface="+mn-lt"/>
            </a:rPr>
            <a:t>Return on Notional Principal is calculated by taking the gain or loss on the derivative instrument and dividing it by the notional principal of the underlying security.</a:t>
          </a:r>
        </a:p>
      </dgm:t>
    </dgm:pt>
    <dgm:pt modelId="{1B265ED0-AF73-441E-9909-C45855BAB27E}" type="parTrans" cxnId="{03D4E759-2A20-45C6-BFB4-4CA0A9DA316C}">
      <dgm:prSet/>
      <dgm:spPr/>
      <dgm:t>
        <a:bodyPr/>
        <a:lstStyle/>
        <a:p>
          <a:endParaRPr lang="en-IN"/>
        </a:p>
      </dgm:t>
    </dgm:pt>
    <dgm:pt modelId="{134A9879-F8FA-4F09-89B7-78E30FFA814F}" type="sibTrans" cxnId="{03D4E759-2A20-45C6-BFB4-4CA0A9DA316C}">
      <dgm:prSet/>
      <dgm:spPr/>
      <dgm:t>
        <a:bodyPr/>
        <a:lstStyle/>
        <a:p>
          <a:endParaRPr lang="en-IN"/>
        </a:p>
      </dgm:t>
    </dgm:pt>
    <dgm:pt modelId="{3E8C0FEF-DF55-4C7F-9D22-3BA70BCC6038}">
      <dgm:prSet custT="1"/>
      <dgm:spPr>
        <a:solidFill>
          <a:schemeClr val="accent2">
            <a:lumMod val="60000"/>
            <a:lumOff val="40000"/>
          </a:schemeClr>
        </a:solidFill>
      </dgm:spPr>
      <dgm:t>
        <a:bodyPr/>
        <a:lstStyle/>
        <a:p>
          <a:r>
            <a:rPr lang="en-IN" sz="1800" dirty="0">
              <a:solidFill>
                <a:schemeClr val="tx1"/>
              </a:solidFill>
              <a:latin typeface="+mn-lt"/>
            </a:rPr>
            <a:t>For example: The Realized Profit for a 3-month USD-INR contract is </a:t>
          </a:r>
          <a:r>
            <a:rPr lang="en-IN" sz="1800" dirty="0" err="1">
              <a:solidFill>
                <a:schemeClr val="tx1"/>
              </a:solidFill>
              <a:latin typeface="+mn-lt"/>
            </a:rPr>
            <a:t>Rs</a:t>
          </a:r>
          <a:r>
            <a:rPr lang="en-IN" sz="1800" dirty="0">
              <a:solidFill>
                <a:schemeClr val="tx1"/>
              </a:solidFill>
              <a:latin typeface="+mn-lt"/>
            </a:rPr>
            <a:t>. 4 million, for which the Notional Principal (INR equivalent US Dollar Value) was </a:t>
          </a:r>
          <a:r>
            <a:rPr lang="en-IN" sz="1800" dirty="0" err="1">
              <a:solidFill>
                <a:schemeClr val="tx1"/>
              </a:solidFill>
              <a:latin typeface="+mn-lt"/>
            </a:rPr>
            <a:t>Rs</a:t>
          </a:r>
          <a:r>
            <a:rPr lang="en-IN" sz="1800" dirty="0">
              <a:solidFill>
                <a:schemeClr val="tx1"/>
              </a:solidFill>
              <a:latin typeface="+mn-lt"/>
            </a:rPr>
            <a:t>. 40 million, is 10%</a:t>
          </a:r>
        </a:p>
      </dgm:t>
    </dgm:pt>
    <dgm:pt modelId="{9CB67DAE-5A2A-4566-8F6C-E9A7C48110C1}" type="parTrans" cxnId="{CB8649AC-423D-439D-A38C-9F0C347B4230}">
      <dgm:prSet/>
      <dgm:spPr/>
      <dgm:t>
        <a:bodyPr/>
        <a:lstStyle/>
        <a:p>
          <a:endParaRPr lang="en-IN"/>
        </a:p>
      </dgm:t>
    </dgm:pt>
    <dgm:pt modelId="{FA21F496-36DC-478E-BECE-9B81B2859E3B}" type="sibTrans" cxnId="{CB8649AC-423D-439D-A38C-9F0C347B4230}">
      <dgm:prSet/>
      <dgm:spPr/>
      <dgm:t>
        <a:bodyPr/>
        <a:lstStyle/>
        <a:p>
          <a:endParaRPr lang="en-IN"/>
        </a:p>
      </dgm:t>
    </dgm:pt>
    <dgm:pt modelId="{1AC47DDB-C56B-4A32-B0E6-8FBFDCA7934B}" type="pres">
      <dgm:prSet presAssocID="{A3DB094A-3AA2-48DF-9369-36F7BE491533}" presName="linear" presStyleCnt="0">
        <dgm:presLayoutVars>
          <dgm:animLvl val="lvl"/>
          <dgm:resizeHandles val="exact"/>
        </dgm:presLayoutVars>
      </dgm:prSet>
      <dgm:spPr/>
      <dgm:t>
        <a:bodyPr/>
        <a:lstStyle/>
        <a:p>
          <a:endParaRPr lang="en-US"/>
        </a:p>
      </dgm:t>
    </dgm:pt>
    <dgm:pt modelId="{16045B3D-4F7F-430B-AD4B-044F699EBA94}" type="pres">
      <dgm:prSet presAssocID="{A659B2EB-04DA-4CB1-A714-EFAE38E26B50}" presName="parentText" presStyleLbl="node1" presStyleIdx="0" presStyleCnt="4" custLinFactY="-10068" custLinFactNeighborY="-100000">
        <dgm:presLayoutVars>
          <dgm:chMax val="0"/>
          <dgm:bulletEnabled val="1"/>
        </dgm:presLayoutVars>
      </dgm:prSet>
      <dgm:spPr/>
      <dgm:t>
        <a:bodyPr/>
        <a:lstStyle/>
        <a:p>
          <a:endParaRPr lang="en-US"/>
        </a:p>
      </dgm:t>
    </dgm:pt>
    <dgm:pt modelId="{DAF39898-8584-4BD3-AA4D-F34EBBE4BF18}" type="pres">
      <dgm:prSet presAssocID="{464822D9-D5C7-4667-9F31-A4CD4BC832CC}" presName="spacer" presStyleCnt="0"/>
      <dgm:spPr/>
    </dgm:pt>
    <dgm:pt modelId="{0F4C0349-A9A4-455F-84CF-FAB6C8F8A49B}" type="pres">
      <dgm:prSet presAssocID="{3C86EE5F-1E2E-4C1C-A6B6-B330CF4F9AB2}" presName="parentText" presStyleLbl="node1" presStyleIdx="1" presStyleCnt="4">
        <dgm:presLayoutVars>
          <dgm:chMax val="0"/>
          <dgm:bulletEnabled val="1"/>
        </dgm:presLayoutVars>
      </dgm:prSet>
      <dgm:spPr/>
      <dgm:t>
        <a:bodyPr/>
        <a:lstStyle/>
        <a:p>
          <a:endParaRPr lang="en-US"/>
        </a:p>
      </dgm:t>
    </dgm:pt>
    <dgm:pt modelId="{13AB5D10-DA70-424A-A043-D7CE60EBB230}" type="pres">
      <dgm:prSet presAssocID="{990B2A29-3D93-45CF-B223-790F5738D97B}" presName="spacer" presStyleCnt="0"/>
      <dgm:spPr/>
    </dgm:pt>
    <dgm:pt modelId="{B41958BB-3BAB-41B1-836E-9C7D0A0210DA}" type="pres">
      <dgm:prSet presAssocID="{FF3A0319-124E-4593-8DEB-9367DEB3819F}" presName="parentText" presStyleLbl="node1" presStyleIdx="2" presStyleCnt="4">
        <dgm:presLayoutVars>
          <dgm:chMax val="0"/>
          <dgm:bulletEnabled val="1"/>
        </dgm:presLayoutVars>
      </dgm:prSet>
      <dgm:spPr/>
      <dgm:t>
        <a:bodyPr/>
        <a:lstStyle/>
        <a:p>
          <a:endParaRPr lang="en-US"/>
        </a:p>
      </dgm:t>
    </dgm:pt>
    <dgm:pt modelId="{BF1A0635-504C-4C90-96D1-EEBD867B2860}" type="pres">
      <dgm:prSet presAssocID="{134A9879-F8FA-4F09-89B7-78E30FFA814F}" presName="spacer" presStyleCnt="0"/>
      <dgm:spPr/>
    </dgm:pt>
    <dgm:pt modelId="{55768216-9045-4194-84E7-00C1AED16235}" type="pres">
      <dgm:prSet presAssocID="{3E8C0FEF-DF55-4C7F-9D22-3BA70BCC6038}" presName="parentText" presStyleLbl="node1" presStyleIdx="3" presStyleCnt="4">
        <dgm:presLayoutVars>
          <dgm:chMax val="0"/>
          <dgm:bulletEnabled val="1"/>
        </dgm:presLayoutVars>
      </dgm:prSet>
      <dgm:spPr/>
      <dgm:t>
        <a:bodyPr/>
        <a:lstStyle/>
        <a:p>
          <a:endParaRPr lang="en-US"/>
        </a:p>
      </dgm:t>
    </dgm:pt>
  </dgm:ptLst>
  <dgm:cxnLst>
    <dgm:cxn modelId="{6270E113-99C3-42EF-9E5C-B53ED929E56D}" srcId="{A3DB094A-3AA2-48DF-9369-36F7BE491533}" destId="{A659B2EB-04DA-4CB1-A714-EFAE38E26B50}" srcOrd="0" destOrd="0" parTransId="{CD54467D-208D-429B-AD27-87F462D61F90}" sibTransId="{464822D9-D5C7-4667-9F31-A4CD4BC832CC}"/>
    <dgm:cxn modelId="{72EE5B1B-B00F-424A-8A7E-982593B26C4A}" type="presOf" srcId="{A659B2EB-04DA-4CB1-A714-EFAE38E26B50}" destId="{16045B3D-4F7F-430B-AD4B-044F699EBA94}" srcOrd="0" destOrd="0" presId="urn:microsoft.com/office/officeart/2005/8/layout/vList2"/>
    <dgm:cxn modelId="{6319B81B-6ADE-4EAD-8224-146175548E59}" type="presOf" srcId="{3C86EE5F-1E2E-4C1C-A6B6-B330CF4F9AB2}" destId="{0F4C0349-A9A4-455F-84CF-FAB6C8F8A49B}" srcOrd="0" destOrd="0" presId="urn:microsoft.com/office/officeart/2005/8/layout/vList2"/>
    <dgm:cxn modelId="{03D4E759-2A20-45C6-BFB4-4CA0A9DA316C}" srcId="{A3DB094A-3AA2-48DF-9369-36F7BE491533}" destId="{FF3A0319-124E-4593-8DEB-9367DEB3819F}" srcOrd="2" destOrd="0" parTransId="{1B265ED0-AF73-441E-9909-C45855BAB27E}" sibTransId="{134A9879-F8FA-4F09-89B7-78E30FFA814F}"/>
    <dgm:cxn modelId="{0142411A-8CFD-49D5-9B63-7AA66642ECDC}" type="presOf" srcId="{FF3A0319-124E-4593-8DEB-9367DEB3819F}" destId="{B41958BB-3BAB-41B1-836E-9C7D0A0210DA}" srcOrd="0" destOrd="0" presId="urn:microsoft.com/office/officeart/2005/8/layout/vList2"/>
    <dgm:cxn modelId="{C05DDF28-74C3-4B6F-896E-40C8B8A11056}" srcId="{A3DB094A-3AA2-48DF-9369-36F7BE491533}" destId="{3C86EE5F-1E2E-4C1C-A6B6-B330CF4F9AB2}" srcOrd="1" destOrd="0" parTransId="{EBA6C45E-41BE-4768-8823-07797808967B}" sibTransId="{990B2A29-3D93-45CF-B223-790F5738D97B}"/>
    <dgm:cxn modelId="{8D21DD56-13E3-499A-9C44-C91DAAE3341E}" type="presOf" srcId="{A3DB094A-3AA2-48DF-9369-36F7BE491533}" destId="{1AC47DDB-C56B-4A32-B0E6-8FBFDCA7934B}" srcOrd="0" destOrd="0" presId="urn:microsoft.com/office/officeart/2005/8/layout/vList2"/>
    <dgm:cxn modelId="{91C34D6C-05CE-494E-8EC6-8237B2B9F95F}" type="presOf" srcId="{3E8C0FEF-DF55-4C7F-9D22-3BA70BCC6038}" destId="{55768216-9045-4194-84E7-00C1AED16235}" srcOrd="0" destOrd="0" presId="urn:microsoft.com/office/officeart/2005/8/layout/vList2"/>
    <dgm:cxn modelId="{CB8649AC-423D-439D-A38C-9F0C347B4230}" srcId="{A3DB094A-3AA2-48DF-9369-36F7BE491533}" destId="{3E8C0FEF-DF55-4C7F-9D22-3BA70BCC6038}" srcOrd="3" destOrd="0" parTransId="{9CB67DAE-5A2A-4566-8F6C-E9A7C48110C1}" sibTransId="{FA21F496-36DC-478E-BECE-9B81B2859E3B}"/>
    <dgm:cxn modelId="{F8DDDB8A-4433-4067-A174-E8F73FBA26D0}" type="presParOf" srcId="{1AC47DDB-C56B-4A32-B0E6-8FBFDCA7934B}" destId="{16045B3D-4F7F-430B-AD4B-044F699EBA94}" srcOrd="0" destOrd="0" presId="urn:microsoft.com/office/officeart/2005/8/layout/vList2"/>
    <dgm:cxn modelId="{6F81897D-CBAC-44EB-A03E-03DB0A615459}" type="presParOf" srcId="{1AC47DDB-C56B-4A32-B0E6-8FBFDCA7934B}" destId="{DAF39898-8584-4BD3-AA4D-F34EBBE4BF18}" srcOrd="1" destOrd="0" presId="urn:microsoft.com/office/officeart/2005/8/layout/vList2"/>
    <dgm:cxn modelId="{D891623A-34C7-4055-9014-F8A518ACD202}" type="presParOf" srcId="{1AC47DDB-C56B-4A32-B0E6-8FBFDCA7934B}" destId="{0F4C0349-A9A4-455F-84CF-FAB6C8F8A49B}" srcOrd="2" destOrd="0" presId="urn:microsoft.com/office/officeart/2005/8/layout/vList2"/>
    <dgm:cxn modelId="{DE421F2B-01E9-4404-9F03-251CC9F1B0FD}" type="presParOf" srcId="{1AC47DDB-C56B-4A32-B0E6-8FBFDCA7934B}" destId="{13AB5D10-DA70-424A-A043-D7CE60EBB230}" srcOrd="3" destOrd="0" presId="urn:microsoft.com/office/officeart/2005/8/layout/vList2"/>
    <dgm:cxn modelId="{19727D31-5017-4C5A-AB4D-2C0FA365C6AB}" type="presParOf" srcId="{1AC47DDB-C56B-4A32-B0E6-8FBFDCA7934B}" destId="{B41958BB-3BAB-41B1-836E-9C7D0A0210DA}" srcOrd="4" destOrd="0" presId="urn:microsoft.com/office/officeart/2005/8/layout/vList2"/>
    <dgm:cxn modelId="{74A6ADF7-4962-45A2-B404-908F0ECCE700}" type="presParOf" srcId="{1AC47DDB-C56B-4A32-B0E6-8FBFDCA7934B}" destId="{BF1A0635-504C-4C90-96D1-EEBD867B2860}" srcOrd="5" destOrd="0" presId="urn:microsoft.com/office/officeart/2005/8/layout/vList2"/>
    <dgm:cxn modelId="{E7E02A22-1F7F-44F9-9F5D-818709B7F7FE}" type="presParOf" srcId="{1AC47DDB-C56B-4A32-B0E6-8FBFDCA7934B}" destId="{55768216-9045-4194-84E7-00C1AED16235}"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FA824F0-9D49-4793-A861-003B7B13C1DD}" type="doc">
      <dgm:prSet loTypeId="urn:microsoft.com/office/officeart/2005/8/layout/vList5" loCatId="list" qsTypeId="urn:microsoft.com/office/officeart/2005/8/quickstyle/simple1" qsCatId="simple" csTypeId="urn:microsoft.com/office/officeart/2005/8/colors/accent2_2" csCatId="accent2" phldr="1"/>
      <dgm:spPr/>
      <dgm:t>
        <a:bodyPr/>
        <a:lstStyle/>
        <a:p>
          <a:endParaRPr lang="en-US"/>
        </a:p>
      </dgm:t>
    </dgm:pt>
    <dgm:pt modelId="{262008A6-FCE3-4C5C-A511-A1D2EEFD8299}">
      <dgm:prSet phldrT="[Text]"/>
      <dgm:spPr/>
      <dgm:t>
        <a:bodyPr/>
        <a:lstStyle/>
        <a:p>
          <a:r>
            <a:rPr lang="en-IN" b="1" dirty="0" smtClean="0">
              <a:solidFill>
                <a:schemeClr val="bg1"/>
              </a:solidFill>
            </a:rPr>
            <a:t>LIFETIME IRR</a:t>
          </a:r>
          <a:endParaRPr lang="en-US" b="1" dirty="0">
            <a:solidFill>
              <a:schemeClr val="bg1"/>
            </a:solidFill>
          </a:endParaRPr>
        </a:p>
      </dgm:t>
    </dgm:pt>
    <dgm:pt modelId="{E556C885-ADB8-4DA4-A718-E319FB1559F7}" type="parTrans" cxnId="{5A7BF3FC-0000-490A-9179-274D08C94ECF}">
      <dgm:prSet/>
      <dgm:spPr/>
      <dgm:t>
        <a:bodyPr/>
        <a:lstStyle/>
        <a:p>
          <a:endParaRPr lang="en-US"/>
        </a:p>
      </dgm:t>
    </dgm:pt>
    <dgm:pt modelId="{AF3BAEC0-5756-4680-BD5F-3D9E62EB1FA8}" type="sibTrans" cxnId="{5A7BF3FC-0000-490A-9179-274D08C94ECF}">
      <dgm:prSet/>
      <dgm:spPr/>
      <dgm:t>
        <a:bodyPr/>
        <a:lstStyle/>
        <a:p>
          <a:endParaRPr lang="en-US"/>
        </a:p>
      </dgm:t>
    </dgm:pt>
    <dgm:pt modelId="{6176E039-05A6-478A-87A7-B8DB583014A9}">
      <dgm:prSet phldrT="[Text]"/>
      <dgm:spPr/>
      <dgm:t>
        <a:bodyPr/>
        <a:lstStyle/>
        <a:p>
          <a:r>
            <a:rPr lang="en-IN" b="0" dirty="0" smtClean="0">
              <a:solidFill>
                <a:schemeClr val="tx1"/>
              </a:solidFill>
            </a:rPr>
            <a:t>Cash flows of entire investment are available.</a:t>
          </a:r>
          <a:endParaRPr lang="en-US" dirty="0"/>
        </a:p>
      </dgm:t>
    </dgm:pt>
    <dgm:pt modelId="{E68CBF4A-7CD6-4940-BA6C-3C231FD49E5B}" type="parTrans" cxnId="{2265AEBD-F8E6-41E4-A809-E28F18A57040}">
      <dgm:prSet/>
      <dgm:spPr/>
      <dgm:t>
        <a:bodyPr/>
        <a:lstStyle/>
        <a:p>
          <a:endParaRPr lang="en-US"/>
        </a:p>
      </dgm:t>
    </dgm:pt>
    <dgm:pt modelId="{D8A8E964-8DB0-49F2-826E-4D4773F675B1}" type="sibTrans" cxnId="{2265AEBD-F8E6-41E4-A809-E28F18A57040}">
      <dgm:prSet/>
      <dgm:spPr/>
      <dgm:t>
        <a:bodyPr/>
        <a:lstStyle/>
        <a:p>
          <a:endParaRPr lang="en-US"/>
        </a:p>
      </dgm:t>
    </dgm:pt>
    <dgm:pt modelId="{1B51E521-FA76-413F-94BC-11ECF5FBAF00}">
      <dgm:prSet phldrT="[Text]"/>
      <dgm:spPr/>
      <dgm:t>
        <a:bodyPr/>
        <a:lstStyle/>
        <a:p>
          <a:r>
            <a:rPr lang="en-US" b="1" dirty="0" smtClean="0"/>
            <a:t>POINT-TO-POINT IRR</a:t>
          </a:r>
          <a:endParaRPr lang="en-US" b="1" dirty="0"/>
        </a:p>
      </dgm:t>
    </dgm:pt>
    <dgm:pt modelId="{CF04BD6F-52EC-4C49-B856-D2986FD9EA68}" type="parTrans" cxnId="{9D923F7B-9866-4B18-83EA-5F5A6017FC11}">
      <dgm:prSet/>
      <dgm:spPr/>
      <dgm:t>
        <a:bodyPr/>
        <a:lstStyle/>
        <a:p>
          <a:endParaRPr lang="en-US"/>
        </a:p>
      </dgm:t>
    </dgm:pt>
    <dgm:pt modelId="{EE9217A2-6593-4508-854D-A54F6C10C398}" type="sibTrans" cxnId="{9D923F7B-9866-4B18-83EA-5F5A6017FC11}">
      <dgm:prSet/>
      <dgm:spPr/>
      <dgm:t>
        <a:bodyPr/>
        <a:lstStyle/>
        <a:p>
          <a:endParaRPr lang="en-US"/>
        </a:p>
      </dgm:t>
    </dgm:pt>
    <dgm:pt modelId="{B35A48B6-967A-4164-912A-0B90315DF544}">
      <dgm:prSet phldrT="[Text]"/>
      <dgm:spPr/>
      <dgm:t>
        <a:bodyPr/>
        <a:lstStyle/>
        <a:p>
          <a:r>
            <a:rPr lang="en-IN" dirty="0" smtClean="0"/>
            <a:t>Appraised value is used for time T and/or investment outflow. </a:t>
          </a:r>
          <a:r>
            <a:rPr lang="en-IN" b="0" dirty="0" smtClean="0">
              <a:solidFill>
                <a:schemeClr val="tx1"/>
              </a:solidFill>
            </a:rPr>
            <a:t>All investment cash flows are not available.</a:t>
          </a:r>
          <a:endParaRPr lang="en-US" dirty="0"/>
        </a:p>
      </dgm:t>
    </dgm:pt>
    <dgm:pt modelId="{CB6FD84D-6FC8-4A79-B9DB-19F0A2A72E6C}" type="parTrans" cxnId="{980B93C8-1314-4CD0-94FF-789E481CDDDB}">
      <dgm:prSet/>
      <dgm:spPr/>
      <dgm:t>
        <a:bodyPr/>
        <a:lstStyle/>
        <a:p>
          <a:endParaRPr lang="en-US"/>
        </a:p>
      </dgm:t>
    </dgm:pt>
    <dgm:pt modelId="{7292AD26-24B0-49E2-9592-A08CB361ADE6}" type="sibTrans" cxnId="{980B93C8-1314-4CD0-94FF-789E481CDDDB}">
      <dgm:prSet/>
      <dgm:spPr/>
      <dgm:t>
        <a:bodyPr/>
        <a:lstStyle/>
        <a:p>
          <a:endParaRPr lang="en-US"/>
        </a:p>
      </dgm:t>
    </dgm:pt>
    <dgm:pt modelId="{8507E79C-B799-4042-8D59-9D794C0B6A82}">
      <dgm:prSet phldrT="[Text]"/>
      <dgm:spPr/>
      <dgm:t>
        <a:bodyPr/>
        <a:lstStyle/>
        <a:p>
          <a:r>
            <a:rPr lang="en-US" b="1" dirty="0" smtClean="0"/>
            <a:t>SINCE-INCEPTION IRR</a:t>
          </a:r>
          <a:endParaRPr lang="en-US" b="1" dirty="0"/>
        </a:p>
      </dgm:t>
    </dgm:pt>
    <dgm:pt modelId="{C2046B60-25F0-4641-B1E5-C1B9E420A3D6}" type="parTrans" cxnId="{2C9CB0CC-94EE-43CF-BA65-84358E3B5360}">
      <dgm:prSet/>
      <dgm:spPr/>
      <dgm:t>
        <a:bodyPr/>
        <a:lstStyle/>
        <a:p>
          <a:endParaRPr lang="en-US"/>
        </a:p>
      </dgm:t>
    </dgm:pt>
    <dgm:pt modelId="{A6951C71-BF4F-4E27-90F5-D398CE4ADB5E}" type="sibTrans" cxnId="{2C9CB0CC-94EE-43CF-BA65-84358E3B5360}">
      <dgm:prSet/>
      <dgm:spPr/>
      <dgm:t>
        <a:bodyPr/>
        <a:lstStyle/>
        <a:p>
          <a:endParaRPr lang="en-US"/>
        </a:p>
      </dgm:t>
    </dgm:pt>
    <dgm:pt modelId="{AC7266DA-3AEB-4FDF-B50E-598372289239}">
      <dgm:prSet phldrT="[Text]"/>
      <dgm:spPr/>
      <dgm:t>
        <a:bodyPr/>
        <a:lstStyle/>
        <a:p>
          <a:r>
            <a:rPr lang="en-IN" b="0" dirty="0" smtClean="0">
              <a:solidFill>
                <a:schemeClr val="tx1"/>
              </a:solidFill>
            </a:rPr>
            <a:t>Checks performance of the entire fund, since the day it was started.</a:t>
          </a:r>
          <a:endParaRPr lang="en-US" dirty="0"/>
        </a:p>
      </dgm:t>
    </dgm:pt>
    <dgm:pt modelId="{969901F9-B7B8-4010-806C-9904BA81E1C8}" type="parTrans" cxnId="{A9F205DC-5563-4BD0-839F-9F2738239809}">
      <dgm:prSet/>
      <dgm:spPr/>
      <dgm:t>
        <a:bodyPr/>
        <a:lstStyle/>
        <a:p>
          <a:endParaRPr lang="en-US"/>
        </a:p>
      </dgm:t>
    </dgm:pt>
    <dgm:pt modelId="{CCDBB363-E784-4255-8B95-E050A1B17B60}" type="sibTrans" cxnId="{A9F205DC-5563-4BD0-839F-9F2738239809}">
      <dgm:prSet/>
      <dgm:spPr/>
      <dgm:t>
        <a:bodyPr/>
        <a:lstStyle/>
        <a:p>
          <a:endParaRPr lang="en-US"/>
        </a:p>
      </dgm:t>
    </dgm:pt>
    <dgm:pt modelId="{D7A70300-CE6B-45EF-875B-9A2F6CBA26F4}">
      <dgm:prSet phldrT="[Text]"/>
      <dgm:spPr/>
      <dgm:t>
        <a:bodyPr/>
        <a:lstStyle/>
        <a:p>
          <a:r>
            <a:rPr lang="en-IN" b="0" dirty="0" smtClean="0">
              <a:solidFill>
                <a:schemeClr val="tx1"/>
              </a:solidFill>
            </a:rPr>
            <a:t>Cash flows used in each period would be the aggregate cash flows of all portfolio holdings to the fund.</a:t>
          </a:r>
          <a:endParaRPr lang="en-US" b="1" dirty="0"/>
        </a:p>
      </dgm:t>
    </dgm:pt>
    <dgm:pt modelId="{FDA2C898-D9B4-4C49-8151-11095E414895}" type="parTrans" cxnId="{DC8B72B6-9463-4BB8-AA96-38DFBA4CA4C4}">
      <dgm:prSet/>
      <dgm:spPr/>
      <dgm:t>
        <a:bodyPr/>
        <a:lstStyle/>
        <a:p>
          <a:endParaRPr lang="en-US"/>
        </a:p>
      </dgm:t>
    </dgm:pt>
    <dgm:pt modelId="{0BE45F9F-C091-41F0-92FC-447DEBF9589C}" type="sibTrans" cxnId="{DC8B72B6-9463-4BB8-AA96-38DFBA4CA4C4}">
      <dgm:prSet/>
      <dgm:spPr/>
      <dgm:t>
        <a:bodyPr/>
        <a:lstStyle/>
        <a:p>
          <a:endParaRPr lang="en-US"/>
        </a:p>
      </dgm:t>
    </dgm:pt>
    <dgm:pt modelId="{BF2FE8DE-868B-4988-AC2D-A89D5DAB1D6F}">
      <dgm:prSet/>
      <dgm:spPr/>
      <dgm:t>
        <a:bodyPr/>
        <a:lstStyle/>
        <a:p>
          <a:r>
            <a:rPr lang="en-US" b="1" dirty="0" smtClean="0">
              <a:solidFill>
                <a:schemeClr val="bg1"/>
              </a:solidFill>
            </a:rPr>
            <a:t>INTERIM IRR</a:t>
          </a:r>
          <a:endParaRPr lang="en-US" b="1" dirty="0">
            <a:solidFill>
              <a:schemeClr val="bg1"/>
            </a:solidFill>
          </a:endParaRPr>
        </a:p>
      </dgm:t>
    </dgm:pt>
    <dgm:pt modelId="{8909F9C4-261B-4EFC-84C9-0C12C2B86A61}" type="parTrans" cxnId="{12B10879-2BE9-4853-BC2B-4735DFBF35DD}">
      <dgm:prSet/>
      <dgm:spPr/>
      <dgm:t>
        <a:bodyPr/>
        <a:lstStyle/>
        <a:p>
          <a:endParaRPr lang="en-US"/>
        </a:p>
      </dgm:t>
    </dgm:pt>
    <dgm:pt modelId="{A1F9D221-BAAF-4B6E-8EC6-954F644255C0}" type="sibTrans" cxnId="{12B10879-2BE9-4853-BC2B-4735DFBF35DD}">
      <dgm:prSet/>
      <dgm:spPr/>
      <dgm:t>
        <a:bodyPr/>
        <a:lstStyle/>
        <a:p>
          <a:endParaRPr lang="en-US"/>
        </a:p>
      </dgm:t>
    </dgm:pt>
    <dgm:pt modelId="{CB0D71C3-771F-4B23-8742-A3A60C728356}">
      <dgm:prSet/>
      <dgm:spPr/>
      <dgm:t>
        <a:bodyPr/>
        <a:lstStyle/>
        <a:p>
          <a:r>
            <a:rPr lang="en-IN" b="0" dirty="0" smtClean="0">
              <a:solidFill>
                <a:schemeClr val="tx1"/>
              </a:solidFill>
            </a:rPr>
            <a:t>Assumes an appraised  value. </a:t>
          </a:r>
          <a:endParaRPr lang="en-US" dirty="0"/>
        </a:p>
      </dgm:t>
    </dgm:pt>
    <dgm:pt modelId="{27426D42-4C1F-47F5-B344-27535ADDB500}" type="parTrans" cxnId="{245BEBC6-6AF0-4859-A166-8A18E16B553A}">
      <dgm:prSet/>
      <dgm:spPr/>
      <dgm:t>
        <a:bodyPr/>
        <a:lstStyle/>
        <a:p>
          <a:endParaRPr lang="en-US"/>
        </a:p>
      </dgm:t>
    </dgm:pt>
    <dgm:pt modelId="{C994EC95-A8DE-411C-AC71-87ED68E1DC45}" type="sibTrans" cxnId="{245BEBC6-6AF0-4859-A166-8A18E16B553A}">
      <dgm:prSet/>
      <dgm:spPr/>
      <dgm:t>
        <a:bodyPr/>
        <a:lstStyle/>
        <a:p>
          <a:endParaRPr lang="en-US"/>
        </a:p>
      </dgm:t>
    </dgm:pt>
    <dgm:pt modelId="{E8E8C924-D959-4AD8-B264-4AFCF5880239}">
      <dgm:prSet/>
      <dgm:spPr/>
      <dgm:t>
        <a:bodyPr/>
        <a:lstStyle/>
        <a:p>
          <a:r>
            <a:rPr lang="en-IN" b="0" dirty="0" smtClean="0">
              <a:solidFill>
                <a:schemeClr val="tx1"/>
              </a:solidFill>
            </a:rPr>
            <a:t>There is no terminal appraised value. Period T signifies the end of investment. </a:t>
          </a:r>
          <a:endParaRPr lang="en-IN" b="0" dirty="0">
            <a:solidFill>
              <a:schemeClr val="tx1"/>
            </a:solidFill>
          </a:endParaRPr>
        </a:p>
      </dgm:t>
    </dgm:pt>
    <dgm:pt modelId="{B303865D-1555-4183-9537-AE396306DB13}" type="parTrans" cxnId="{420B0F52-85C0-4E85-AEAA-34A890067D74}">
      <dgm:prSet/>
      <dgm:spPr/>
      <dgm:t>
        <a:bodyPr/>
        <a:lstStyle/>
        <a:p>
          <a:endParaRPr lang="en-US"/>
        </a:p>
      </dgm:t>
    </dgm:pt>
    <dgm:pt modelId="{6B617F46-33AA-48AB-B5B5-32A74CEBB7DF}" type="sibTrans" cxnId="{420B0F52-85C0-4E85-AEAA-34A890067D74}">
      <dgm:prSet/>
      <dgm:spPr/>
      <dgm:t>
        <a:bodyPr/>
        <a:lstStyle/>
        <a:p>
          <a:endParaRPr lang="en-US"/>
        </a:p>
      </dgm:t>
    </dgm:pt>
    <dgm:pt modelId="{BC8287B6-37EC-4694-B4D7-EB9B65677ECE}">
      <dgm:prSet/>
      <dgm:spPr/>
      <dgm:t>
        <a:bodyPr/>
        <a:lstStyle/>
        <a:p>
          <a:r>
            <a:rPr lang="en-IN" b="0" dirty="0" smtClean="0">
              <a:solidFill>
                <a:schemeClr val="tx1"/>
              </a:solidFill>
            </a:rPr>
            <a:t>Sometimes it is also called “Overall ” IRR. </a:t>
          </a:r>
          <a:endParaRPr lang="en-IN" b="0" dirty="0">
            <a:solidFill>
              <a:schemeClr val="tx1"/>
            </a:solidFill>
          </a:endParaRPr>
        </a:p>
      </dgm:t>
    </dgm:pt>
    <dgm:pt modelId="{7352C18E-36A8-434E-910D-78853E3B226A}" type="parTrans" cxnId="{719C6FD1-92DB-4925-9C55-54607DBF06DB}">
      <dgm:prSet/>
      <dgm:spPr/>
      <dgm:t>
        <a:bodyPr/>
        <a:lstStyle/>
        <a:p>
          <a:endParaRPr lang="en-US"/>
        </a:p>
      </dgm:t>
    </dgm:pt>
    <dgm:pt modelId="{22B84054-9510-4BA6-848A-B4C21D2DDF6C}" type="sibTrans" cxnId="{719C6FD1-92DB-4925-9C55-54607DBF06DB}">
      <dgm:prSet/>
      <dgm:spPr/>
      <dgm:t>
        <a:bodyPr/>
        <a:lstStyle/>
        <a:p>
          <a:endParaRPr lang="en-US"/>
        </a:p>
      </dgm:t>
    </dgm:pt>
    <dgm:pt modelId="{6B589395-9CED-436D-8364-9868ABFF237E}">
      <dgm:prSet/>
      <dgm:spPr/>
      <dgm:t>
        <a:bodyPr/>
        <a:lstStyle/>
        <a:p>
          <a:r>
            <a:rPr lang="en-IN" b="0" dirty="0" smtClean="0">
              <a:solidFill>
                <a:schemeClr val="tx1"/>
              </a:solidFill>
            </a:rPr>
            <a:t>Period T occurs before the end of the investment.</a:t>
          </a:r>
          <a:endParaRPr lang="en-IN" b="0" dirty="0">
            <a:solidFill>
              <a:schemeClr val="tx1"/>
            </a:solidFill>
          </a:endParaRPr>
        </a:p>
      </dgm:t>
    </dgm:pt>
    <dgm:pt modelId="{C376848A-E535-4163-AEC9-7AE79703A52F}" type="parTrans" cxnId="{F2D12C09-8957-4576-91F7-A096F771BE1E}">
      <dgm:prSet/>
      <dgm:spPr/>
      <dgm:t>
        <a:bodyPr/>
        <a:lstStyle/>
        <a:p>
          <a:endParaRPr lang="en-US"/>
        </a:p>
      </dgm:t>
    </dgm:pt>
    <dgm:pt modelId="{28F71DB6-C3B8-413A-B586-E2FD82A5212A}" type="sibTrans" cxnId="{F2D12C09-8957-4576-91F7-A096F771BE1E}">
      <dgm:prSet/>
      <dgm:spPr/>
      <dgm:t>
        <a:bodyPr/>
        <a:lstStyle/>
        <a:p>
          <a:endParaRPr lang="en-US"/>
        </a:p>
      </dgm:t>
    </dgm:pt>
    <dgm:pt modelId="{90092F4A-41D4-491B-954F-AA1347E502AD}">
      <dgm:prSet/>
      <dgm:spPr/>
      <dgm:t>
        <a:bodyPr/>
        <a:lstStyle/>
        <a:p>
          <a:r>
            <a:rPr lang="en-IN" b="0" dirty="0" smtClean="0">
              <a:solidFill>
                <a:schemeClr val="tx1"/>
              </a:solidFill>
            </a:rPr>
            <a:t>All investment cash flows are not available.</a:t>
          </a:r>
          <a:endParaRPr lang="en-IN" b="0" dirty="0">
            <a:solidFill>
              <a:schemeClr val="tx1"/>
            </a:solidFill>
          </a:endParaRPr>
        </a:p>
      </dgm:t>
    </dgm:pt>
    <dgm:pt modelId="{DEA303BF-031E-478C-8321-E05B318772AC}" type="parTrans" cxnId="{44CCD2B7-D5C2-4E30-A083-83FED1F9451F}">
      <dgm:prSet/>
      <dgm:spPr/>
      <dgm:t>
        <a:bodyPr/>
        <a:lstStyle/>
        <a:p>
          <a:endParaRPr lang="en-US"/>
        </a:p>
      </dgm:t>
    </dgm:pt>
    <dgm:pt modelId="{74B27876-1CAD-479A-8F2E-92F116961ACF}" type="sibTrans" cxnId="{44CCD2B7-D5C2-4E30-A083-83FED1F9451F}">
      <dgm:prSet/>
      <dgm:spPr/>
      <dgm:t>
        <a:bodyPr/>
        <a:lstStyle/>
        <a:p>
          <a:endParaRPr lang="en-US"/>
        </a:p>
      </dgm:t>
    </dgm:pt>
    <dgm:pt modelId="{4770E371-8932-4AE9-A6E3-D1EEF7998106}">
      <dgm:prSet/>
      <dgm:spPr/>
      <dgm:t>
        <a:bodyPr/>
        <a:lstStyle/>
        <a:p>
          <a:r>
            <a:rPr lang="en-IN" dirty="0" smtClean="0"/>
            <a:t>Every Point-To-Point IRR may not be Since Inception IRR but every Since Inception IRR and Interim IRR may be a Point-To-Point IRR.</a:t>
          </a:r>
          <a:endParaRPr lang="en-IN" dirty="0"/>
        </a:p>
      </dgm:t>
    </dgm:pt>
    <dgm:pt modelId="{AB7169B4-BB83-4D74-8A2B-21D6BD46A366}" type="parTrans" cxnId="{825B50C9-8C05-434E-A013-D79BD91798EC}">
      <dgm:prSet/>
      <dgm:spPr/>
      <dgm:t>
        <a:bodyPr/>
        <a:lstStyle/>
        <a:p>
          <a:endParaRPr lang="en-US"/>
        </a:p>
      </dgm:t>
    </dgm:pt>
    <dgm:pt modelId="{8EDC21CD-772D-4F05-8D2D-8C0230DF130F}" type="sibTrans" cxnId="{825B50C9-8C05-434E-A013-D79BD91798EC}">
      <dgm:prSet/>
      <dgm:spPr/>
      <dgm:t>
        <a:bodyPr/>
        <a:lstStyle/>
        <a:p>
          <a:endParaRPr lang="en-US"/>
        </a:p>
      </dgm:t>
    </dgm:pt>
    <dgm:pt modelId="{60D90D8C-0B73-4BAE-8972-55165D9EE956}">
      <dgm:prSet phldrT="[Text]"/>
      <dgm:spPr/>
      <dgm:t>
        <a:bodyPr/>
        <a:lstStyle/>
        <a:p>
          <a:r>
            <a:rPr lang="en-IN" b="0" dirty="0" smtClean="0">
              <a:solidFill>
                <a:schemeClr val="tx1"/>
              </a:solidFill>
            </a:rPr>
            <a:t>Appraised value of portfolio would be used for time T.</a:t>
          </a:r>
          <a:endParaRPr lang="en-US" b="1" dirty="0"/>
        </a:p>
      </dgm:t>
    </dgm:pt>
    <dgm:pt modelId="{FB9C2AF1-0A8D-4517-84BF-20F2E4F46A08}" type="parTrans" cxnId="{DDAF2CFE-AD26-4350-9BF3-2FD53DCBD881}">
      <dgm:prSet/>
      <dgm:spPr/>
    </dgm:pt>
    <dgm:pt modelId="{05B312CB-8EA1-4417-A7C5-9449D18AB544}" type="sibTrans" cxnId="{DDAF2CFE-AD26-4350-9BF3-2FD53DCBD881}">
      <dgm:prSet/>
      <dgm:spPr/>
    </dgm:pt>
    <dgm:pt modelId="{7F2E2895-CAB0-42AF-BB10-CC6D6741A2B1}" type="pres">
      <dgm:prSet presAssocID="{CFA824F0-9D49-4793-A861-003B7B13C1DD}" presName="Name0" presStyleCnt="0">
        <dgm:presLayoutVars>
          <dgm:dir/>
          <dgm:animLvl val="lvl"/>
          <dgm:resizeHandles val="exact"/>
        </dgm:presLayoutVars>
      </dgm:prSet>
      <dgm:spPr/>
      <dgm:t>
        <a:bodyPr/>
        <a:lstStyle/>
        <a:p>
          <a:endParaRPr lang="en-US"/>
        </a:p>
      </dgm:t>
    </dgm:pt>
    <dgm:pt modelId="{5660FE93-FC3C-4034-9543-430173CAF478}" type="pres">
      <dgm:prSet presAssocID="{262008A6-FCE3-4C5C-A511-A1D2EEFD8299}" presName="linNode" presStyleCnt="0"/>
      <dgm:spPr/>
    </dgm:pt>
    <dgm:pt modelId="{5D44BFCB-5B15-41A1-B279-42941993EC46}" type="pres">
      <dgm:prSet presAssocID="{262008A6-FCE3-4C5C-A511-A1D2EEFD8299}" presName="parentText" presStyleLbl="node1" presStyleIdx="0" presStyleCnt="4">
        <dgm:presLayoutVars>
          <dgm:chMax val="1"/>
          <dgm:bulletEnabled val="1"/>
        </dgm:presLayoutVars>
      </dgm:prSet>
      <dgm:spPr/>
      <dgm:t>
        <a:bodyPr/>
        <a:lstStyle/>
        <a:p>
          <a:endParaRPr lang="en-US"/>
        </a:p>
      </dgm:t>
    </dgm:pt>
    <dgm:pt modelId="{BBAE04FA-6540-4F1D-9DC1-E90D6464306E}" type="pres">
      <dgm:prSet presAssocID="{262008A6-FCE3-4C5C-A511-A1D2EEFD8299}" presName="descendantText" presStyleLbl="alignAccFollowNode1" presStyleIdx="0" presStyleCnt="4" custScaleX="250835">
        <dgm:presLayoutVars>
          <dgm:bulletEnabled val="1"/>
        </dgm:presLayoutVars>
      </dgm:prSet>
      <dgm:spPr/>
      <dgm:t>
        <a:bodyPr/>
        <a:lstStyle/>
        <a:p>
          <a:endParaRPr lang="en-US"/>
        </a:p>
      </dgm:t>
    </dgm:pt>
    <dgm:pt modelId="{4239DE1E-03BA-4BB1-BDB4-C080F65DF1C3}" type="pres">
      <dgm:prSet presAssocID="{AF3BAEC0-5756-4680-BD5F-3D9E62EB1FA8}" presName="sp" presStyleCnt="0"/>
      <dgm:spPr/>
    </dgm:pt>
    <dgm:pt modelId="{C40B01C1-A5E5-4547-A770-42D127778D78}" type="pres">
      <dgm:prSet presAssocID="{BF2FE8DE-868B-4988-AC2D-A89D5DAB1D6F}" presName="linNode" presStyleCnt="0"/>
      <dgm:spPr/>
    </dgm:pt>
    <dgm:pt modelId="{21CF0E78-C0DF-4144-AC07-DDAFB1708491}" type="pres">
      <dgm:prSet presAssocID="{BF2FE8DE-868B-4988-AC2D-A89D5DAB1D6F}" presName="parentText" presStyleLbl="node1" presStyleIdx="1" presStyleCnt="4">
        <dgm:presLayoutVars>
          <dgm:chMax val="1"/>
          <dgm:bulletEnabled val="1"/>
        </dgm:presLayoutVars>
      </dgm:prSet>
      <dgm:spPr/>
      <dgm:t>
        <a:bodyPr/>
        <a:lstStyle/>
        <a:p>
          <a:endParaRPr lang="en-US"/>
        </a:p>
      </dgm:t>
    </dgm:pt>
    <dgm:pt modelId="{4EC7585C-4C4E-49D3-99BA-D5AB3FFBD332}" type="pres">
      <dgm:prSet presAssocID="{BF2FE8DE-868B-4988-AC2D-A89D5DAB1D6F}" presName="descendantText" presStyleLbl="alignAccFollowNode1" presStyleIdx="1" presStyleCnt="4" custScaleX="251989">
        <dgm:presLayoutVars>
          <dgm:bulletEnabled val="1"/>
        </dgm:presLayoutVars>
      </dgm:prSet>
      <dgm:spPr/>
      <dgm:t>
        <a:bodyPr/>
        <a:lstStyle/>
        <a:p>
          <a:endParaRPr lang="en-US"/>
        </a:p>
      </dgm:t>
    </dgm:pt>
    <dgm:pt modelId="{9721A556-7E6B-4085-8A3F-E3DF6D90D0BD}" type="pres">
      <dgm:prSet presAssocID="{A1F9D221-BAAF-4B6E-8EC6-954F644255C0}" presName="sp" presStyleCnt="0"/>
      <dgm:spPr/>
    </dgm:pt>
    <dgm:pt modelId="{05AF544F-BE85-47A5-B1EF-EA971872CE01}" type="pres">
      <dgm:prSet presAssocID="{1B51E521-FA76-413F-94BC-11ECF5FBAF00}" presName="linNode" presStyleCnt="0"/>
      <dgm:spPr/>
    </dgm:pt>
    <dgm:pt modelId="{EBB12204-F94C-4349-8770-E649D61CEE53}" type="pres">
      <dgm:prSet presAssocID="{1B51E521-FA76-413F-94BC-11ECF5FBAF00}" presName="parentText" presStyleLbl="node1" presStyleIdx="2" presStyleCnt="4">
        <dgm:presLayoutVars>
          <dgm:chMax val="1"/>
          <dgm:bulletEnabled val="1"/>
        </dgm:presLayoutVars>
      </dgm:prSet>
      <dgm:spPr/>
      <dgm:t>
        <a:bodyPr/>
        <a:lstStyle/>
        <a:p>
          <a:endParaRPr lang="en-US"/>
        </a:p>
      </dgm:t>
    </dgm:pt>
    <dgm:pt modelId="{8F44D239-B148-4822-A59D-92577DA91100}" type="pres">
      <dgm:prSet presAssocID="{1B51E521-FA76-413F-94BC-11ECF5FBAF00}" presName="descendantText" presStyleLbl="alignAccFollowNode1" presStyleIdx="2" presStyleCnt="4" custScaleX="247322">
        <dgm:presLayoutVars>
          <dgm:bulletEnabled val="1"/>
        </dgm:presLayoutVars>
      </dgm:prSet>
      <dgm:spPr/>
      <dgm:t>
        <a:bodyPr/>
        <a:lstStyle/>
        <a:p>
          <a:endParaRPr lang="en-US"/>
        </a:p>
      </dgm:t>
    </dgm:pt>
    <dgm:pt modelId="{0D63B272-8367-45F7-9059-29179EE1621B}" type="pres">
      <dgm:prSet presAssocID="{EE9217A2-6593-4508-854D-A54F6C10C398}" presName="sp" presStyleCnt="0"/>
      <dgm:spPr/>
    </dgm:pt>
    <dgm:pt modelId="{241B5151-3B2F-4AE6-928C-5D6B65084D32}" type="pres">
      <dgm:prSet presAssocID="{8507E79C-B799-4042-8D59-9D794C0B6A82}" presName="linNode" presStyleCnt="0"/>
      <dgm:spPr/>
    </dgm:pt>
    <dgm:pt modelId="{2A8452B1-F038-4C29-A9AE-194A90A7F8E8}" type="pres">
      <dgm:prSet presAssocID="{8507E79C-B799-4042-8D59-9D794C0B6A82}" presName="parentText" presStyleLbl="node1" presStyleIdx="3" presStyleCnt="4">
        <dgm:presLayoutVars>
          <dgm:chMax val="1"/>
          <dgm:bulletEnabled val="1"/>
        </dgm:presLayoutVars>
      </dgm:prSet>
      <dgm:spPr/>
      <dgm:t>
        <a:bodyPr/>
        <a:lstStyle/>
        <a:p>
          <a:endParaRPr lang="en-US"/>
        </a:p>
      </dgm:t>
    </dgm:pt>
    <dgm:pt modelId="{27BBCEDD-EE88-44C0-AF07-D2D041593740}" type="pres">
      <dgm:prSet presAssocID="{8507E79C-B799-4042-8D59-9D794C0B6A82}" presName="descendantText" presStyleLbl="alignAccFollowNode1" presStyleIdx="3" presStyleCnt="4" custScaleX="247863">
        <dgm:presLayoutVars>
          <dgm:bulletEnabled val="1"/>
        </dgm:presLayoutVars>
      </dgm:prSet>
      <dgm:spPr/>
      <dgm:t>
        <a:bodyPr/>
        <a:lstStyle/>
        <a:p>
          <a:endParaRPr lang="en-US"/>
        </a:p>
      </dgm:t>
    </dgm:pt>
  </dgm:ptLst>
  <dgm:cxnLst>
    <dgm:cxn modelId="{2C9CB0CC-94EE-43CF-BA65-84358E3B5360}" srcId="{CFA824F0-9D49-4793-A861-003B7B13C1DD}" destId="{8507E79C-B799-4042-8D59-9D794C0B6A82}" srcOrd="3" destOrd="0" parTransId="{C2046B60-25F0-4641-B1E5-C1B9E420A3D6}" sibTransId="{A6951C71-BF4F-4E27-90F5-D398CE4ADB5E}"/>
    <dgm:cxn modelId="{719C6FD1-92DB-4925-9C55-54607DBF06DB}" srcId="{262008A6-FCE3-4C5C-A511-A1D2EEFD8299}" destId="{BC8287B6-37EC-4694-B4D7-EB9B65677ECE}" srcOrd="2" destOrd="0" parTransId="{7352C18E-36A8-434E-910D-78853E3B226A}" sibTransId="{22B84054-9510-4BA6-848A-B4C21D2DDF6C}"/>
    <dgm:cxn modelId="{2265AEBD-F8E6-41E4-A809-E28F18A57040}" srcId="{262008A6-FCE3-4C5C-A511-A1D2EEFD8299}" destId="{6176E039-05A6-478A-87A7-B8DB583014A9}" srcOrd="0" destOrd="0" parTransId="{E68CBF4A-7CD6-4940-BA6C-3C231FD49E5B}" sibTransId="{D8A8E964-8DB0-49F2-826E-4D4773F675B1}"/>
    <dgm:cxn modelId="{2CD1BCAF-33B3-4BFD-9EED-E909546BC9A5}" type="presOf" srcId="{8507E79C-B799-4042-8D59-9D794C0B6A82}" destId="{2A8452B1-F038-4C29-A9AE-194A90A7F8E8}" srcOrd="0" destOrd="0" presId="urn:microsoft.com/office/officeart/2005/8/layout/vList5"/>
    <dgm:cxn modelId="{C86444EC-290F-48D0-9E0E-A390EE30BC2A}" type="presOf" srcId="{90092F4A-41D4-491B-954F-AA1347E502AD}" destId="{4EC7585C-4C4E-49D3-99BA-D5AB3FFBD332}" srcOrd="0" destOrd="2" presId="urn:microsoft.com/office/officeart/2005/8/layout/vList5"/>
    <dgm:cxn modelId="{61553011-D412-4173-9293-DCDDD18F4E2A}" type="presOf" srcId="{CB0D71C3-771F-4B23-8742-A3A60C728356}" destId="{4EC7585C-4C4E-49D3-99BA-D5AB3FFBD332}" srcOrd="0" destOrd="0" presId="urn:microsoft.com/office/officeart/2005/8/layout/vList5"/>
    <dgm:cxn modelId="{DDAF2CFE-AD26-4350-9BF3-2FD53DCBD881}" srcId="{8507E79C-B799-4042-8D59-9D794C0B6A82}" destId="{60D90D8C-0B73-4BAE-8972-55165D9EE956}" srcOrd="2" destOrd="0" parTransId="{FB9C2AF1-0A8D-4517-84BF-20F2E4F46A08}" sibTransId="{05B312CB-8EA1-4417-A7C5-9449D18AB544}"/>
    <dgm:cxn modelId="{0D7F3095-864F-4C41-996B-3495954C70C0}" type="presOf" srcId="{B35A48B6-967A-4164-912A-0B90315DF544}" destId="{8F44D239-B148-4822-A59D-92577DA91100}" srcOrd="0" destOrd="0" presId="urn:microsoft.com/office/officeart/2005/8/layout/vList5"/>
    <dgm:cxn modelId="{DC8B72B6-9463-4BB8-AA96-38DFBA4CA4C4}" srcId="{8507E79C-B799-4042-8D59-9D794C0B6A82}" destId="{D7A70300-CE6B-45EF-875B-9A2F6CBA26F4}" srcOrd="1" destOrd="0" parTransId="{FDA2C898-D9B4-4C49-8151-11095E414895}" sibTransId="{0BE45F9F-C091-41F0-92FC-447DEBF9589C}"/>
    <dgm:cxn modelId="{F2D12C09-8957-4576-91F7-A096F771BE1E}" srcId="{BF2FE8DE-868B-4988-AC2D-A89D5DAB1D6F}" destId="{6B589395-9CED-436D-8364-9868ABFF237E}" srcOrd="1" destOrd="0" parTransId="{C376848A-E535-4163-AEC9-7AE79703A52F}" sibTransId="{28F71DB6-C3B8-413A-B586-E2FD82A5212A}"/>
    <dgm:cxn modelId="{01BC63B7-B6D9-45E4-B000-3CD92CEB7D21}" type="presOf" srcId="{262008A6-FCE3-4C5C-A511-A1D2EEFD8299}" destId="{5D44BFCB-5B15-41A1-B279-42941993EC46}" srcOrd="0" destOrd="0" presId="urn:microsoft.com/office/officeart/2005/8/layout/vList5"/>
    <dgm:cxn modelId="{9D923F7B-9866-4B18-83EA-5F5A6017FC11}" srcId="{CFA824F0-9D49-4793-A861-003B7B13C1DD}" destId="{1B51E521-FA76-413F-94BC-11ECF5FBAF00}" srcOrd="2" destOrd="0" parTransId="{CF04BD6F-52EC-4C49-B856-D2986FD9EA68}" sibTransId="{EE9217A2-6593-4508-854D-A54F6C10C398}"/>
    <dgm:cxn modelId="{825B50C9-8C05-434E-A013-D79BD91798EC}" srcId="{1B51E521-FA76-413F-94BC-11ECF5FBAF00}" destId="{4770E371-8932-4AE9-A6E3-D1EEF7998106}" srcOrd="1" destOrd="0" parTransId="{AB7169B4-BB83-4D74-8A2B-21D6BD46A366}" sibTransId="{8EDC21CD-772D-4F05-8D2D-8C0230DF130F}"/>
    <dgm:cxn modelId="{245BEBC6-6AF0-4859-A166-8A18E16B553A}" srcId="{BF2FE8DE-868B-4988-AC2D-A89D5DAB1D6F}" destId="{CB0D71C3-771F-4B23-8742-A3A60C728356}" srcOrd="0" destOrd="0" parTransId="{27426D42-4C1F-47F5-B344-27535ADDB500}" sibTransId="{C994EC95-A8DE-411C-AC71-87ED68E1DC45}"/>
    <dgm:cxn modelId="{41F558BD-0FB0-41BF-BF7F-144EDDE62056}" type="presOf" srcId="{BF2FE8DE-868B-4988-AC2D-A89D5DAB1D6F}" destId="{21CF0E78-C0DF-4144-AC07-DDAFB1708491}" srcOrd="0" destOrd="0" presId="urn:microsoft.com/office/officeart/2005/8/layout/vList5"/>
    <dgm:cxn modelId="{A9F205DC-5563-4BD0-839F-9F2738239809}" srcId="{8507E79C-B799-4042-8D59-9D794C0B6A82}" destId="{AC7266DA-3AEB-4FDF-B50E-598372289239}" srcOrd="0" destOrd="0" parTransId="{969901F9-B7B8-4010-806C-9904BA81E1C8}" sibTransId="{CCDBB363-E784-4255-8B95-E050A1B17B60}"/>
    <dgm:cxn modelId="{5A7BF3FC-0000-490A-9179-274D08C94ECF}" srcId="{CFA824F0-9D49-4793-A861-003B7B13C1DD}" destId="{262008A6-FCE3-4C5C-A511-A1D2EEFD8299}" srcOrd="0" destOrd="0" parTransId="{E556C885-ADB8-4DA4-A718-E319FB1559F7}" sibTransId="{AF3BAEC0-5756-4680-BD5F-3D9E62EB1FA8}"/>
    <dgm:cxn modelId="{68B03C34-1F78-4DBF-9F7C-62B857BC38E3}" type="presOf" srcId="{6B589395-9CED-436D-8364-9868ABFF237E}" destId="{4EC7585C-4C4E-49D3-99BA-D5AB3FFBD332}" srcOrd="0" destOrd="1" presId="urn:microsoft.com/office/officeart/2005/8/layout/vList5"/>
    <dgm:cxn modelId="{980B93C8-1314-4CD0-94FF-789E481CDDDB}" srcId="{1B51E521-FA76-413F-94BC-11ECF5FBAF00}" destId="{B35A48B6-967A-4164-912A-0B90315DF544}" srcOrd="0" destOrd="0" parTransId="{CB6FD84D-6FC8-4A79-B9DB-19F0A2A72E6C}" sibTransId="{7292AD26-24B0-49E2-9592-A08CB361ADE6}"/>
    <dgm:cxn modelId="{081086DD-7F28-4C42-98B9-3ADA0B3253FB}" type="presOf" srcId="{CFA824F0-9D49-4793-A861-003B7B13C1DD}" destId="{7F2E2895-CAB0-42AF-BB10-CC6D6741A2B1}" srcOrd="0" destOrd="0" presId="urn:microsoft.com/office/officeart/2005/8/layout/vList5"/>
    <dgm:cxn modelId="{7EA4F0EB-648A-4BEC-B1A6-4A06B0A6DA1F}" type="presOf" srcId="{BC8287B6-37EC-4694-B4D7-EB9B65677ECE}" destId="{BBAE04FA-6540-4F1D-9DC1-E90D6464306E}" srcOrd="0" destOrd="2" presId="urn:microsoft.com/office/officeart/2005/8/layout/vList5"/>
    <dgm:cxn modelId="{18983AA8-F8EA-4887-92E9-7509E2C04D19}" type="presOf" srcId="{1B51E521-FA76-413F-94BC-11ECF5FBAF00}" destId="{EBB12204-F94C-4349-8770-E649D61CEE53}" srcOrd="0" destOrd="0" presId="urn:microsoft.com/office/officeart/2005/8/layout/vList5"/>
    <dgm:cxn modelId="{E8E84C11-04E2-431B-B0D1-3A27E8910F86}" type="presOf" srcId="{E8E8C924-D959-4AD8-B264-4AFCF5880239}" destId="{BBAE04FA-6540-4F1D-9DC1-E90D6464306E}" srcOrd="0" destOrd="1" presId="urn:microsoft.com/office/officeart/2005/8/layout/vList5"/>
    <dgm:cxn modelId="{420B0F52-85C0-4E85-AEAA-34A890067D74}" srcId="{262008A6-FCE3-4C5C-A511-A1D2EEFD8299}" destId="{E8E8C924-D959-4AD8-B264-4AFCF5880239}" srcOrd="1" destOrd="0" parTransId="{B303865D-1555-4183-9537-AE396306DB13}" sibTransId="{6B617F46-33AA-48AB-B5B5-32A74CEBB7DF}"/>
    <dgm:cxn modelId="{12B10879-2BE9-4853-BC2B-4735DFBF35DD}" srcId="{CFA824F0-9D49-4793-A861-003B7B13C1DD}" destId="{BF2FE8DE-868B-4988-AC2D-A89D5DAB1D6F}" srcOrd="1" destOrd="0" parTransId="{8909F9C4-261B-4EFC-84C9-0C12C2B86A61}" sibTransId="{A1F9D221-BAAF-4B6E-8EC6-954F644255C0}"/>
    <dgm:cxn modelId="{FD731C59-02DF-4772-B43F-A5E6C6750D3E}" type="presOf" srcId="{4770E371-8932-4AE9-A6E3-D1EEF7998106}" destId="{8F44D239-B148-4822-A59D-92577DA91100}" srcOrd="0" destOrd="1" presId="urn:microsoft.com/office/officeart/2005/8/layout/vList5"/>
    <dgm:cxn modelId="{245F6DF0-EE51-4F64-8542-01E5C3125B30}" type="presOf" srcId="{6176E039-05A6-478A-87A7-B8DB583014A9}" destId="{BBAE04FA-6540-4F1D-9DC1-E90D6464306E}" srcOrd="0" destOrd="0" presId="urn:microsoft.com/office/officeart/2005/8/layout/vList5"/>
    <dgm:cxn modelId="{44CCD2B7-D5C2-4E30-A083-83FED1F9451F}" srcId="{BF2FE8DE-868B-4988-AC2D-A89D5DAB1D6F}" destId="{90092F4A-41D4-491B-954F-AA1347E502AD}" srcOrd="2" destOrd="0" parTransId="{DEA303BF-031E-478C-8321-E05B318772AC}" sibTransId="{74B27876-1CAD-479A-8F2E-92F116961ACF}"/>
    <dgm:cxn modelId="{92ACBDD2-CB4E-4E93-8747-1AC3C5095B55}" type="presOf" srcId="{AC7266DA-3AEB-4FDF-B50E-598372289239}" destId="{27BBCEDD-EE88-44C0-AF07-D2D041593740}" srcOrd="0" destOrd="0" presId="urn:microsoft.com/office/officeart/2005/8/layout/vList5"/>
    <dgm:cxn modelId="{629DF731-218B-4F66-B4EC-E2C572CF6411}" type="presOf" srcId="{60D90D8C-0B73-4BAE-8972-55165D9EE956}" destId="{27BBCEDD-EE88-44C0-AF07-D2D041593740}" srcOrd="0" destOrd="2" presId="urn:microsoft.com/office/officeart/2005/8/layout/vList5"/>
    <dgm:cxn modelId="{CB85F551-FBF6-4E60-A447-57211D20709F}" type="presOf" srcId="{D7A70300-CE6B-45EF-875B-9A2F6CBA26F4}" destId="{27BBCEDD-EE88-44C0-AF07-D2D041593740}" srcOrd="0" destOrd="1" presId="urn:microsoft.com/office/officeart/2005/8/layout/vList5"/>
    <dgm:cxn modelId="{F3C057F3-2DD6-437A-B90A-B9038C20B82B}" type="presParOf" srcId="{7F2E2895-CAB0-42AF-BB10-CC6D6741A2B1}" destId="{5660FE93-FC3C-4034-9543-430173CAF478}" srcOrd="0" destOrd="0" presId="urn:microsoft.com/office/officeart/2005/8/layout/vList5"/>
    <dgm:cxn modelId="{B6759D68-1D76-47C3-9F51-9434EF7BA4F5}" type="presParOf" srcId="{5660FE93-FC3C-4034-9543-430173CAF478}" destId="{5D44BFCB-5B15-41A1-B279-42941993EC46}" srcOrd="0" destOrd="0" presId="urn:microsoft.com/office/officeart/2005/8/layout/vList5"/>
    <dgm:cxn modelId="{6882A52E-5C71-4511-883F-F80EE4175082}" type="presParOf" srcId="{5660FE93-FC3C-4034-9543-430173CAF478}" destId="{BBAE04FA-6540-4F1D-9DC1-E90D6464306E}" srcOrd="1" destOrd="0" presId="urn:microsoft.com/office/officeart/2005/8/layout/vList5"/>
    <dgm:cxn modelId="{E4D17007-58A5-4817-94F2-1D149367E941}" type="presParOf" srcId="{7F2E2895-CAB0-42AF-BB10-CC6D6741A2B1}" destId="{4239DE1E-03BA-4BB1-BDB4-C080F65DF1C3}" srcOrd="1" destOrd="0" presId="urn:microsoft.com/office/officeart/2005/8/layout/vList5"/>
    <dgm:cxn modelId="{E097072D-5442-46C6-9354-BDDF691CD0CA}" type="presParOf" srcId="{7F2E2895-CAB0-42AF-BB10-CC6D6741A2B1}" destId="{C40B01C1-A5E5-4547-A770-42D127778D78}" srcOrd="2" destOrd="0" presId="urn:microsoft.com/office/officeart/2005/8/layout/vList5"/>
    <dgm:cxn modelId="{79A22AA1-61A0-4D89-BC08-08DDB5BE110D}" type="presParOf" srcId="{C40B01C1-A5E5-4547-A770-42D127778D78}" destId="{21CF0E78-C0DF-4144-AC07-DDAFB1708491}" srcOrd="0" destOrd="0" presId="urn:microsoft.com/office/officeart/2005/8/layout/vList5"/>
    <dgm:cxn modelId="{0A7F8507-CF55-4116-A5AD-C81210181456}" type="presParOf" srcId="{C40B01C1-A5E5-4547-A770-42D127778D78}" destId="{4EC7585C-4C4E-49D3-99BA-D5AB3FFBD332}" srcOrd="1" destOrd="0" presId="urn:microsoft.com/office/officeart/2005/8/layout/vList5"/>
    <dgm:cxn modelId="{E6332DF6-3EEC-4EE6-8794-14C40857DC18}" type="presParOf" srcId="{7F2E2895-CAB0-42AF-BB10-CC6D6741A2B1}" destId="{9721A556-7E6B-4085-8A3F-E3DF6D90D0BD}" srcOrd="3" destOrd="0" presId="urn:microsoft.com/office/officeart/2005/8/layout/vList5"/>
    <dgm:cxn modelId="{441D4744-5F01-4AB0-B374-AE203D32D83F}" type="presParOf" srcId="{7F2E2895-CAB0-42AF-BB10-CC6D6741A2B1}" destId="{05AF544F-BE85-47A5-B1EF-EA971872CE01}" srcOrd="4" destOrd="0" presId="urn:microsoft.com/office/officeart/2005/8/layout/vList5"/>
    <dgm:cxn modelId="{3D335679-B847-4495-8B8F-FBB5A78C9BFE}" type="presParOf" srcId="{05AF544F-BE85-47A5-B1EF-EA971872CE01}" destId="{EBB12204-F94C-4349-8770-E649D61CEE53}" srcOrd="0" destOrd="0" presId="urn:microsoft.com/office/officeart/2005/8/layout/vList5"/>
    <dgm:cxn modelId="{77A7FBA3-8E77-41E3-BF78-3B846763D36B}" type="presParOf" srcId="{05AF544F-BE85-47A5-B1EF-EA971872CE01}" destId="{8F44D239-B148-4822-A59D-92577DA91100}" srcOrd="1" destOrd="0" presId="urn:microsoft.com/office/officeart/2005/8/layout/vList5"/>
    <dgm:cxn modelId="{69371227-AAD6-4879-8769-3134D566B30A}" type="presParOf" srcId="{7F2E2895-CAB0-42AF-BB10-CC6D6741A2B1}" destId="{0D63B272-8367-45F7-9059-29179EE1621B}" srcOrd="5" destOrd="0" presId="urn:microsoft.com/office/officeart/2005/8/layout/vList5"/>
    <dgm:cxn modelId="{EF525701-ACB6-44EF-96DC-FED84AC80921}" type="presParOf" srcId="{7F2E2895-CAB0-42AF-BB10-CC6D6741A2B1}" destId="{241B5151-3B2F-4AE6-928C-5D6B65084D32}" srcOrd="6" destOrd="0" presId="urn:microsoft.com/office/officeart/2005/8/layout/vList5"/>
    <dgm:cxn modelId="{6CFC2EA7-1567-41FC-9EF2-CC8959693B79}" type="presParOf" srcId="{241B5151-3B2F-4AE6-928C-5D6B65084D32}" destId="{2A8452B1-F038-4C29-A9AE-194A90A7F8E8}" srcOrd="0" destOrd="0" presId="urn:microsoft.com/office/officeart/2005/8/layout/vList5"/>
    <dgm:cxn modelId="{E95C284F-C6FD-412C-92A2-351EE6176079}" type="presParOf" srcId="{241B5151-3B2F-4AE6-928C-5D6B65084D32}" destId="{27BBCEDD-EE88-44C0-AF07-D2D04159374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E85260-E457-468A-ACF6-D907E2DDD9BA}">
      <dsp:nvSpPr>
        <dsp:cNvPr id="0" name=""/>
        <dsp:cNvSpPr/>
      </dsp:nvSpPr>
      <dsp:spPr>
        <a:xfrm>
          <a:off x="0" y="0"/>
          <a:ext cx="9144000" cy="4594014"/>
        </a:xfrm>
        <a:prstGeom prst="rect">
          <a:avLst/>
        </a:prstGeom>
        <a:solidFill>
          <a:srgbClr val="F7CE9D">
            <a:alpha val="89804"/>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en-IN" sz="4800" b="1" kern="1200" dirty="0">
              <a:solidFill>
                <a:schemeClr val="tx1"/>
              </a:solidFill>
              <a:latin typeface="Book Antiqua" panose="02040602050305030304" pitchFamily="18" charset="0"/>
            </a:rPr>
            <a:t>QUANTITATIVE </a:t>
          </a:r>
          <a:r>
            <a:rPr lang="en-IN" sz="4800" b="1" kern="1200" dirty="0" smtClean="0">
              <a:solidFill>
                <a:schemeClr val="tx1"/>
              </a:solidFill>
              <a:latin typeface="Book Antiqua" panose="02040602050305030304" pitchFamily="18" charset="0"/>
            </a:rPr>
            <a:t>FOUNDATIONS</a:t>
          </a:r>
        </a:p>
        <a:p>
          <a:pPr lvl="0" algn="ctr" defTabSz="2133600">
            <a:lnSpc>
              <a:spcPct val="90000"/>
            </a:lnSpc>
            <a:spcBef>
              <a:spcPct val="0"/>
            </a:spcBef>
            <a:spcAft>
              <a:spcPct val="35000"/>
            </a:spcAft>
          </a:pPr>
          <a:r>
            <a:rPr lang="en-IN" sz="4800" b="1" kern="1200" dirty="0" smtClean="0">
              <a:solidFill>
                <a:schemeClr val="tx1"/>
              </a:solidFill>
              <a:latin typeface="Book Antiqua" panose="02040602050305030304" pitchFamily="18" charset="0"/>
            </a:rPr>
            <a:t>(SAMPLE SLIDES)</a:t>
          </a:r>
          <a:endParaRPr lang="en-IN" sz="4800" b="1" kern="1200" dirty="0">
            <a:solidFill>
              <a:schemeClr val="tx1"/>
            </a:solidFill>
            <a:latin typeface="Book Antiqua" panose="02040602050305030304" pitchFamily="18" charset="0"/>
          </a:endParaRPr>
        </a:p>
      </dsp:txBody>
      <dsp:txXfrm>
        <a:off x="0" y="0"/>
        <a:ext cx="9144000" cy="45940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6A5B5A-9E54-4AFD-9CAF-EF2407FA5971}">
      <dsp:nvSpPr>
        <dsp:cNvPr id="0" name=""/>
        <dsp:cNvSpPr/>
      </dsp:nvSpPr>
      <dsp:spPr>
        <a:xfrm>
          <a:off x="0" y="13235"/>
          <a:ext cx="7886700" cy="842400"/>
        </a:xfrm>
        <a:prstGeom prst="roundRect">
          <a:avLst/>
        </a:prstGeom>
        <a:gradFill rotWithShape="0">
          <a:gsLst>
            <a:gs pos="0">
              <a:schemeClr val="accent2">
                <a:shade val="80000"/>
                <a:hueOff val="0"/>
                <a:satOff val="0"/>
                <a:lumOff val="0"/>
                <a:alphaOff val="0"/>
                <a:lumMod val="110000"/>
                <a:satMod val="105000"/>
                <a:tint val="67000"/>
              </a:schemeClr>
            </a:gs>
            <a:gs pos="50000">
              <a:schemeClr val="accent2">
                <a:shade val="80000"/>
                <a:hueOff val="0"/>
                <a:satOff val="0"/>
                <a:lumOff val="0"/>
                <a:alphaOff val="0"/>
                <a:lumMod val="105000"/>
                <a:satMod val="103000"/>
                <a:tint val="73000"/>
              </a:schemeClr>
            </a:gs>
            <a:gs pos="100000">
              <a:schemeClr val="accent2">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IN" sz="1800" kern="1200">
              <a:latin typeface="+mn-lt"/>
            </a:rPr>
            <a:t>A forward contract is a customized contract between two parties to buy or sell an asset at a specified price at a future date.</a:t>
          </a:r>
          <a:endParaRPr lang="en-IN" sz="1800" kern="1200" dirty="0">
            <a:latin typeface="+mn-lt"/>
          </a:endParaRPr>
        </a:p>
      </dsp:txBody>
      <dsp:txXfrm>
        <a:off x="41123" y="54358"/>
        <a:ext cx="7804454" cy="760154"/>
      </dsp:txXfrm>
    </dsp:sp>
    <dsp:sp modelId="{BC305924-B479-488B-874A-2E76E809E802}">
      <dsp:nvSpPr>
        <dsp:cNvPr id="0" name=""/>
        <dsp:cNvSpPr/>
      </dsp:nvSpPr>
      <dsp:spPr>
        <a:xfrm>
          <a:off x="0" y="1016409"/>
          <a:ext cx="7886700" cy="842400"/>
        </a:xfrm>
        <a:prstGeom prst="roundRect">
          <a:avLst/>
        </a:prstGeom>
        <a:gradFill rotWithShape="0">
          <a:gsLst>
            <a:gs pos="0">
              <a:schemeClr val="accent2">
                <a:shade val="80000"/>
                <a:hueOff val="-120354"/>
                <a:satOff val="2542"/>
                <a:lumOff val="6770"/>
                <a:alphaOff val="0"/>
                <a:lumMod val="110000"/>
                <a:satMod val="105000"/>
                <a:tint val="67000"/>
              </a:schemeClr>
            </a:gs>
            <a:gs pos="50000">
              <a:schemeClr val="accent2">
                <a:shade val="80000"/>
                <a:hueOff val="-120354"/>
                <a:satOff val="2542"/>
                <a:lumOff val="6770"/>
                <a:alphaOff val="0"/>
                <a:lumMod val="105000"/>
                <a:satMod val="103000"/>
                <a:tint val="73000"/>
              </a:schemeClr>
            </a:gs>
            <a:gs pos="100000">
              <a:schemeClr val="accent2">
                <a:shade val="80000"/>
                <a:hueOff val="-120354"/>
                <a:satOff val="2542"/>
                <a:lumOff val="677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IN" sz="1800" kern="1200">
              <a:latin typeface="+mn-lt"/>
            </a:rPr>
            <a:t>Unlike standard futures contracts, a forward contract can be customized to any commodity, amount and delivery date. </a:t>
          </a:r>
          <a:endParaRPr lang="en-US" sz="1800" kern="1200"/>
        </a:p>
      </dsp:txBody>
      <dsp:txXfrm>
        <a:off x="41123" y="1057532"/>
        <a:ext cx="7804454" cy="760154"/>
      </dsp:txXfrm>
    </dsp:sp>
    <dsp:sp modelId="{BBA8ACF8-75D2-47D6-9354-DCFCBA92AC66}">
      <dsp:nvSpPr>
        <dsp:cNvPr id="0" name=""/>
        <dsp:cNvSpPr/>
      </dsp:nvSpPr>
      <dsp:spPr>
        <a:xfrm>
          <a:off x="0" y="1988409"/>
          <a:ext cx="7886700" cy="842400"/>
        </a:xfrm>
        <a:prstGeom prst="roundRect">
          <a:avLst/>
        </a:prstGeom>
        <a:gradFill rotWithShape="0">
          <a:gsLst>
            <a:gs pos="0">
              <a:schemeClr val="accent2">
                <a:shade val="80000"/>
                <a:hueOff val="-240708"/>
                <a:satOff val="5083"/>
                <a:lumOff val="13541"/>
                <a:alphaOff val="0"/>
                <a:lumMod val="110000"/>
                <a:satMod val="105000"/>
                <a:tint val="67000"/>
              </a:schemeClr>
            </a:gs>
            <a:gs pos="50000">
              <a:schemeClr val="accent2">
                <a:shade val="80000"/>
                <a:hueOff val="-240708"/>
                <a:satOff val="5083"/>
                <a:lumOff val="13541"/>
                <a:alphaOff val="0"/>
                <a:lumMod val="105000"/>
                <a:satMod val="103000"/>
                <a:tint val="73000"/>
              </a:schemeClr>
            </a:gs>
            <a:gs pos="100000">
              <a:schemeClr val="accent2">
                <a:shade val="80000"/>
                <a:hueOff val="-240708"/>
                <a:satOff val="5083"/>
                <a:lumOff val="1354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IN" sz="1800" kern="1200" dirty="0">
              <a:latin typeface="+mn-lt"/>
            </a:rPr>
            <a:t>The initial value of the contract is </a:t>
          </a:r>
          <a:r>
            <a:rPr lang="en-IN" sz="1800" b="1" i="1" kern="1200" dirty="0">
              <a:latin typeface="+mn-lt"/>
            </a:rPr>
            <a:t>zero </a:t>
          </a:r>
          <a:r>
            <a:rPr lang="en-IN" sz="1800" kern="1200" dirty="0">
              <a:latin typeface="+mn-lt"/>
            </a:rPr>
            <a:t>to both the parties during the time of contract initiation.</a:t>
          </a:r>
        </a:p>
      </dsp:txBody>
      <dsp:txXfrm>
        <a:off x="41123" y="2029532"/>
        <a:ext cx="7804454" cy="760154"/>
      </dsp:txXfrm>
    </dsp:sp>
    <dsp:sp modelId="{6E8901A2-86D4-4E52-A124-EFF2142621A1}">
      <dsp:nvSpPr>
        <dsp:cNvPr id="0" name=""/>
        <dsp:cNvSpPr/>
      </dsp:nvSpPr>
      <dsp:spPr>
        <a:xfrm>
          <a:off x="0" y="2960409"/>
          <a:ext cx="7886700" cy="842400"/>
        </a:xfrm>
        <a:prstGeom prst="roundRect">
          <a:avLst/>
        </a:prstGeom>
        <a:gradFill rotWithShape="0">
          <a:gsLst>
            <a:gs pos="0">
              <a:schemeClr val="accent2">
                <a:shade val="80000"/>
                <a:hueOff val="-361061"/>
                <a:satOff val="7625"/>
                <a:lumOff val="20311"/>
                <a:alphaOff val="0"/>
                <a:lumMod val="110000"/>
                <a:satMod val="105000"/>
                <a:tint val="67000"/>
              </a:schemeClr>
            </a:gs>
            <a:gs pos="50000">
              <a:schemeClr val="accent2">
                <a:shade val="80000"/>
                <a:hueOff val="-361061"/>
                <a:satOff val="7625"/>
                <a:lumOff val="20311"/>
                <a:alphaOff val="0"/>
                <a:lumMod val="105000"/>
                <a:satMod val="103000"/>
                <a:tint val="73000"/>
              </a:schemeClr>
            </a:gs>
            <a:gs pos="100000">
              <a:schemeClr val="accent2">
                <a:shade val="80000"/>
                <a:hueOff val="-361061"/>
                <a:satOff val="7625"/>
                <a:lumOff val="2031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IN" sz="1800" kern="1200" dirty="0">
              <a:latin typeface="+mn-lt"/>
            </a:rPr>
            <a:t>Generally, the initial value helps to determine investment returns. Since Forward Contracts have Zero Value at Initiation, calculating returns may be difficult. </a:t>
          </a:r>
        </a:p>
      </dsp:txBody>
      <dsp:txXfrm>
        <a:off x="41123" y="3001532"/>
        <a:ext cx="7804454" cy="760154"/>
      </dsp:txXfrm>
    </dsp:sp>
    <dsp:sp modelId="{52D9DFD9-9FA5-4606-BC0D-CEEC57AEB8A3}">
      <dsp:nvSpPr>
        <dsp:cNvPr id="0" name=""/>
        <dsp:cNvSpPr/>
      </dsp:nvSpPr>
      <dsp:spPr>
        <a:xfrm>
          <a:off x="0" y="3932409"/>
          <a:ext cx="7886700" cy="842400"/>
        </a:xfrm>
        <a:prstGeom prst="roundRect">
          <a:avLst/>
        </a:prstGeom>
        <a:gradFill rotWithShape="0">
          <a:gsLst>
            <a:gs pos="0">
              <a:schemeClr val="accent2">
                <a:shade val="80000"/>
                <a:hueOff val="-481415"/>
                <a:satOff val="10166"/>
                <a:lumOff val="27081"/>
                <a:alphaOff val="0"/>
                <a:lumMod val="110000"/>
                <a:satMod val="105000"/>
                <a:tint val="67000"/>
              </a:schemeClr>
            </a:gs>
            <a:gs pos="50000">
              <a:schemeClr val="accent2">
                <a:shade val="80000"/>
                <a:hueOff val="-481415"/>
                <a:satOff val="10166"/>
                <a:lumOff val="27081"/>
                <a:alphaOff val="0"/>
                <a:lumMod val="105000"/>
                <a:satMod val="103000"/>
                <a:tint val="73000"/>
              </a:schemeClr>
            </a:gs>
            <a:gs pos="100000">
              <a:schemeClr val="accent2">
                <a:shade val="80000"/>
                <a:hueOff val="-481415"/>
                <a:satOff val="10166"/>
                <a:lumOff val="2708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IN" sz="1800" b="1" i="0" kern="1200" dirty="0">
              <a:latin typeface="+mn-lt"/>
            </a:rPr>
            <a:t>NOTIONAL PRINCIPAL</a:t>
          </a:r>
          <a:r>
            <a:rPr lang="en-IN" sz="1800" i="0" kern="1200" dirty="0">
              <a:latin typeface="+mn-lt"/>
            </a:rPr>
            <a:t> </a:t>
          </a:r>
          <a:r>
            <a:rPr lang="en-IN" sz="1800" kern="1200" dirty="0">
              <a:latin typeface="+mn-lt"/>
            </a:rPr>
            <a:t>can help in solving this issue. Lets see how!</a:t>
          </a:r>
        </a:p>
      </dsp:txBody>
      <dsp:txXfrm>
        <a:off x="41123" y="3973532"/>
        <a:ext cx="7804454" cy="7601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045B3D-4F7F-430B-AD4B-044F699EBA94}">
      <dsp:nvSpPr>
        <dsp:cNvPr id="0" name=""/>
        <dsp:cNvSpPr/>
      </dsp:nvSpPr>
      <dsp:spPr>
        <a:xfrm>
          <a:off x="0" y="0"/>
          <a:ext cx="8741614" cy="1104480"/>
        </a:xfrm>
        <a:prstGeom prst="roundRect">
          <a:avLst/>
        </a:prstGeom>
        <a:solidFill>
          <a:srgbClr val="FBE6C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IN" sz="1800" kern="1200" dirty="0">
              <a:solidFill>
                <a:schemeClr val="tx1"/>
              </a:solidFill>
              <a:latin typeface="+mn-lt"/>
            </a:rPr>
            <a:t>Notional principal is the nominal amount of the underlying asset on which the cash flows of the derivative instrument is based.</a:t>
          </a:r>
        </a:p>
      </dsp:txBody>
      <dsp:txXfrm>
        <a:off x="53916" y="53916"/>
        <a:ext cx="8633782" cy="996648"/>
      </dsp:txXfrm>
    </dsp:sp>
    <dsp:sp modelId="{0F4C0349-A9A4-455F-84CF-FAB6C8F8A49B}">
      <dsp:nvSpPr>
        <dsp:cNvPr id="0" name=""/>
        <dsp:cNvSpPr/>
      </dsp:nvSpPr>
      <dsp:spPr>
        <a:xfrm>
          <a:off x="0" y="1289999"/>
          <a:ext cx="8741614" cy="1104480"/>
        </a:xfrm>
        <a:prstGeom prst="roundRect">
          <a:avLst/>
        </a:prstGeom>
        <a:solidFill>
          <a:srgbClr val="FBE6C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IN" sz="1800" kern="1200" dirty="0">
              <a:solidFill>
                <a:schemeClr val="tx1"/>
              </a:solidFill>
              <a:latin typeface="+mn-lt"/>
            </a:rPr>
            <a:t>The notional principal is actually never transacted between the counterparties and hence it is considered notional. Hence Returns calculated based on Notional Principal can be misleading.</a:t>
          </a:r>
        </a:p>
      </dsp:txBody>
      <dsp:txXfrm>
        <a:off x="53916" y="1343915"/>
        <a:ext cx="8633782" cy="996648"/>
      </dsp:txXfrm>
    </dsp:sp>
    <dsp:sp modelId="{B41958BB-3BAB-41B1-836E-9C7D0A0210DA}">
      <dsp:nvSpPr>
        <dsp:cNvPr id="0" name=""/>
        <dsp:cNvSpPr/>
      </dsp:nvSpPr>
      <dsp:spPr>
        <a:xfrm>
          <a:off x="0" y="2564399"/>
          <a:ext cx="8741614" cy="1104480"/>
        </a:xfrm>
        <a:prstGeom prst="roundRect">
          <a:avLst/>
        </a:prstGeom>
        <a:solidFill>
          <a:srgbClr val="FBE6C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IN" sz="1800" kern="1200" dirty="0">
              <a:solidFill>
                <a:schemeClr val="tx1"/>
              </a:solidFill>
              <a:latin typeface="+mn-lt"/>
            </a:rPr>
            <a:t>Return on Notional Principal is calculated by taking the gain or loss on the derivative instrument and dividing it by the notional principal of the underlying security.</a:t>
          </a:r>
        </a:p>
      </dsp:txBody>
      <dsp:txXfrm>
        <a:off x="53916" y="2618315"/>
        <a:ext cx="8633782" cy="996648"/>
      </dsp:txXfrm>
    </dsp:sp>
    <dsp:sp modelId="{55768216-9045-4194-84E7-00C1AED16235}">
      <dsp:nvSpPr>
        <dsp:cNvPr id="0" name=""/>
        <dsp:cNvSpPr/>
      </dsp:nvSpPr>
      <dsp:spPr>
        <a:xfrm>
          <a:off x="0" y="3838799"/>
          <a:ext cx="8741614" cy="1104480"/>
        </a:xfrm>
        <a:prstGeom prst="roundRect">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IN" sz="1800" kern="1200" dirty="0">
              <a:solidFill>
                <a:schemeClr val="tx1"/>
              </a:solidFill>
              <a:latin typeface="+mn-lt"/>
            </a:rPr>
            <a:t>For example: The Realized Profit for a 3-month USD-INR contract is </a:t>
          </a:r>
          <a:r>
            <a:rPr lang="en-IN" sz="1800" kern="1200" dirty="0" err="1">
              <a:solidFill>
                <a:schemeClr val="tx1"/>
              </a:solidFill>
              <a:latin typeface="+mn-lt"/>
            </a:rPr>
            <a:t>Rs</a:t>
          </a:r>
          <a:r>
            <a:rPr lang="en-IN" sz="1800" kern="1200" dirty="0">
              <a:solidFill>
                <a:schemeClr val="tx1"/>
              </a:solidFill>
              <a:latin typeface="+mn-lt"/>
            </a:rPr>
            <a:t>. 4 million, for which the Notional Principal (INR equivalent US Dollar Value) was </a:t>
          </a:r>
          <a:r>
            <a:rPr lang="en-IN" sz="1800" kern="1200" dirty="0" err="1">
              <a:solidFill>
                <a:schemeClr val="tx1"/>
              </a:solidFill>
              <a:latin typeface="+mn-lt"/>
            </a:rPr>
            <a:t>Rs</a:t>
          </a:r>
          <a:r>
            <a:rPr lang="en-IN" sz="1800" kern="1200" dirty="0">
              <a:solidFill>
                <a:schemeClr val="tx1"/>
              </a:solidFill>
              <a:latin typeface="+mn-lt"/>
            </a:rPr>
            <a:t>. 40 million, is 10%</a:t>
          </a:r>
        </a:p>
      </dsp:txBody>
      <dsp:txXfrm>
        <a:off x="53916" y="3892715"/>
        <a:ext cx="8633782" cy="9966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E04FA-6540-4F1D-9DC1-E90D6464306E}">
      <dsp:nvSpPr>
        <dsp:cNvPr id="0" name=""/>
        <dsp:cNvSpPr/>
      </dsp:nvSpPr>
      <dsp:spPr>
        <a:xfrm rot="5400000">
          <a:off x="4607527" y="-2872829"/>
          <a:ext cx="1090233" cy="7114118"/>
        </a:xfrm>
        <a:prstGeom prst="round2Same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IN" sz="1500" b="0" kern="1200" dirty="0" smtClean="0">
              <a:solidFill>
                <a:schemeClr val="tx1"/>
              </a:solidFill>
            </a:rPr>
            <a:t>Cash flows of entire investment are available.</a:t>
          </a:r>
          <a:endParaRPr lang="en-US" sz="1500" kern="1200" dirty="0"/>
        </a:p>
        <a:p>
          <a:pPr marL="114300" lvl="1" indent="-114300" algn="l" defTabSz="666750">
            <a:lnSpc>
              <a:spcPct val="90000"/>
            </a:lnSpc>
            <a:spcBef>
              <a:spcPct val="0"/>
            </a:spcBef>
            <a:spcAft>
              <a:spcPct val="15000"/>
            </a:spcAft>
            <a:buChar char="••"/>
          </a:pPr>
          <a:r>
            <a:rPr lang="en-IN" sz="1500" b="0" kern="1200" dirty="0" smtClean="0">
              <a:solidFill>
                <a:schemeClr val="tx1"/>
              </a:solidFill>
            </a:rPr>
            <a:t>There is no terminal appraised value. Period T signifies the end of investment. </a:t>
          </a:r>
          <a:endParaRPr lang="en-IN" sz="1500" b="0" kern="1200" dirty="0">
            <a:solidFill>
              <a:schemeClr val="tx1"/>
            </a:solidFill>
          </a:endParaRPr>
        </a:p>
        <a:p>
          <a:pPr marL="114300" lvl="1" indent="-114300" algn="l" defTabSz="666750">
            <a:lnSpc>
              <a:spcPct val="90000"/>
            </a:lnSpc>
            <a:spcBef>
              <a:spcPct val="0"/>
            </a:spcBef>
            <a:spcAft>
              <a:spcPct val="15000"/>
            </a:spcAft>
            <a:buChar char="••"/>
          </a:pPr>
          <a:r>
            <a:rPr lang="en-IN" sz="1500" b="0" kern="1200" dirty="0" smtClean="0">
              <a:solidFill>
                <a:schemeClr val="tx1"/>
              </a:solidFill>
            </a:rPr>
            <a:t>Sometimes it is also called “Overall ” IRR. </a:t>
          </a:r>
          <a:endParaRPr lang="en-IN" sz="1500" b="0" kern="1200" dirty="0">
            <a:solidFill>
              <a:schemeClr val="tx1"/>
            </a:solidFill>
          </a:endParaRPr>
        </a:p>
      </dsp:txBody>
      <dsp:txXfrm rot="-5400000">
        <a:off x="1595585" y="192334"/>
        <a:ext cx="7060897" cy="983791"/>
      </dsp:txXfrm>
    </dsp:sp>
    <dsp:sp modelId="{5D44BFCB-5B15-41A1-B279-42941993EC46}">
      <dsp:nvSpPr>
        <dsp:cNvPr id="0" name=""/>
        <dsp:cNvSpPr/>
      </dsp:nvSpPr>
      <dsp:spPr>
        <a:xfrm>
          <a:off x="237" y="2833"/>
          <a:ext cx="1595348" cy="136279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IN" sz="2200" b="1" kern="1200" dirty="0" smtClean="0">
              <a:solidFill>
                <a:schemeClr val="bg1"/>
              </a:solidFill>
            </a:rPr>
            <a:t>LIFETIME IRR</a:t>
          </a:r>
          <a:endParaRPr lang="en-US" sz="2200" b="1" kern="1200" dirty="0">
            <a:solidFill>
              <a:schemeClr val="bg1"/>
            </a:solidFill>
          </a:endParaRPr>
        </a:p>
      </dsp:txBody>
      <dsp:txXfrm>
        <a:off x="66763" y="69359"/>
        <a:ext cx="1462296" cy="1229739"/>
      </dsp:txXfrm>
    </dsp:sp>
    <dsp:sp modelId="{4EC7585C-4C4E-49D3-99BA-D5AB3FFBD332}">
      <dsp:nvSpPr>
        <dsp:cNvPr id="0" name=""/>
        <dsp:cNvSpPr/>
      </dsp:nvSpPr>
      <dsp:spPr>
        <a:xfrm rot="5400000">
          <a:off x="4604050" y="-1444545"/>
          <a:ext cx="1090233" cy="7119412"/>
        </a:xfrm>
        <a:prstGeom prst="round2Same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IN" sz="1500" b="0" kern="1200" dirty="0" smtClean="0">
              <a:solidFill>
                <a:schemeClr val="tx1"/>
              </a:solidFill>
            </a:rPr>
            <a:t>Assumes an appraised  value. </a:t>
          </a:r>
          <a:endParaRPr lang="en-US" sz="1500" kern="1200" dirty="0"/>
        </a:p>
        <a:p>
          <a:pPr marL="114300" lvl="1" indent="-114300" algn="l" defTabSz="666750">
            <a:lnSpc>
              <a:spcPct val="90000"/>
            </a:lnSpc>
            <a:spcBef>
              <a:spcPct val="0"/>
            </a:spcBef>
            <a:spcAft>
              <a:spcPct val="15000"/>
            </a:spcAft>
            <a:buChar char="••"/>
          </a:pPr>
          <a:r>
            <a:rPr lang="en-IN" sz="1500" b="0" kern="1200" dirty="0" smtClean="0">
              <a:solidFill>
                <a:schemeClr val="tx1"/>
              </a:solidFill>
            </a:rPr>
            <a:t>Period T occurs before the end of the investment.</a:t>
          </a:r>
          <a:endParaRPr lang="en-IN" sz="1500" b="0" kern="1200" dirty="0">
            <a:solidFill>
              <a:schemeClr val="tx1"/>
            </a:solidFill>
          </a:endParaRPr>
        </a:p>
        <a:p>
          <a:pPr marL="114300" lvl="1" indent="-114300" algn="l" defTabSz="666750">
            <a:lnSpc>
              <a:spcPct val="90000"/>
            </a:lnSpc>
            <a:spcBef>
              <a:spcPct val="0"/>
            </a:spcBef>
            <a:spcAft>
              <a:spcPct val="15000"/>
            </a:spcAft>
            <a:buChar char="••"/>
          </a:pPr>
          <a:r>
            <a:rPr lang="en-IN" sz="1500" b="0" kern="1200" dirty="0" smtClean="0">
              <a:solidFill>
                <a:schemeClr val="tx1"/>
              </a:solidFill>
            </a:rPr>
            <a:t>All investment cash flows are not available.</a:t>
          </a:r>
          <a:endParaRPr lang="en-IN" sz="1500" b="0" kern="1200" dirty="0">
            <a:solidFill>
              <a:schemeClr val="tx1"/>
            </a:solidFill>
          </a:endParaRPr>
        </a:p>
      </dsp:txBody>
      <dsp:txXfrm rot="-5400000">
        <a:off x="1589461" y="1623265"/>
        <a:ext cx="7066191" cy="983791"/>
      </dsp:txXfrm>
    </dsp:sp>
    <dsp:sp modelId="{21CF0E78-C0DF-4144-AC07-DDAFB1708491}">
      <dsp:nvSpPr>
        <dsp:cNvPr id="0" name=""/>
        <dsp:cNvSpPr/>
      </dsp:nvSpPr>
      <dsp:spPr>
        <a:xfrm>
          <a:off x="237" y="1433764"/>
          <a:ext cx="1589224" cy="136279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b="1" kern="1200" dirty="0" smtClean="0">
              <a:solidFill>
                <a:schemeClr val="bg1"/>
              </a:solidFill>
            </a:rPr>
            <a:t>INTERIM IRR</a:t>
          </a:r>
          <a:endParaRPr lang="en-US" sz="2200" b="1" kern="1200" dirty="0">
            <a:solidFill>
              <a:schemeClr val="bg1"/>
            </a:solidFill>
          </a:endParaRPr>
        </a:p>
      </dsp:txBody>
      <dsp:txXfrm>
        <a:off x="66763" y="1500290"/>
        <a:ext cx="1456172" cy="1229739"/>
      </dsp:txXfrm>
    </dsp:sp>
    <dsp:sp modelId="{8F44D239-B148-4822-A59D-92577DA91100}">
      <dsp:nvSpPr>
        <dsp:cNvPr id="0" name=""/>
        <dsp:cNvSpPr/>
      </dsp:nvSpPr>
      <dsp:spPr>
        <a:xfrm rot="5400000">
          <a:off x="4616473" y="-1540"/>
          <a:ext cx="1090233" cy="7095264"/>
        </a:xfrm>
        <a:prstGeom prst="round2Same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IN" sz="1500" kern="1200" dirty="0" smtClean="0"/>
            <a:t>Appraised value is used for time T and/or investment outflow. </a:t>
          </a:r>
          <a:r>
            <a:rPr lang="en-IN" sz="1500" b="0" kern="1200" dirty="0" smtClean="0">
              <a:solidFill>
                <a:schemeClr val="tx1"/>
              </a:solidFill>
            </a:rPr>
            <a:t>All investment cash flows are not available.</a:t>
          </a:r>
          <a:endParaRPr lang="en-US" sz="1500" kern="1200" dirty="0"/>
        </a:p>
        <a:p>
          <a:pPr marL="114300" lvl="1" indent="-114300" algn="l" defTabSz="666750">
            <a:lnSpc>
              <a:spcPct val="90000"/>
            </a:lnSpc>
            <a:spcBef>
              <a:spcPct val="0"/>
            </a:spcBef>
            <a:spcAft>
              <a:spcPct val="15000"/>
            </a:spcAft>
            <a:buChar char="••"/>
          </a:pPr>
          <a:r>
            <a:rPr lang="en-IN" sz="1500" kern="1200" dirty="0" smtClean="0"/>
            <a:t>Every Point-To-Point IRR may not be Since Inception IRR but every Since Inception IRR and Interim IRR may be a Point-To-Point IRR.</a:t>
          </a:r>
          <a:endParaRPr lang="en-IN" sz="1500" kern="1200" dirty="0"/>
        </a:p>
      </dsp:txBody>
      <dsp:txXfrm rot="-5400000">
        <a:off x="1613958" y="3054197"/>
        <a:ext cx="7042043" cy="983791"/>
      </dsp:txXfrm>
    </dsp:sp>
    <dsp:sp modelId="{EBB12204-F94C-4349-8770-E649D61CEE53}">
      <dsp:nvSpPr>
        <dsp:cNvPr id="0" name=""/>
        <dsp:cNvSpPr/>
      </dsp:nvSpPr>
      <dsp:spPr>
        <a:xfrm>
          <a:off x="237" y="2864696"/>
          <a:ext cx="1613720" cy="136279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b="1" kern="1200" dirty="0" smtClean="0"/>
            <a:t>POINT-TO-POINT IRR</a:t>
          </a:r>
          <a:endParaRPr lang="en-US" sz="2200" b="1" kern="1200" dirty="0"/>
        </a:p>
      </dsp:txBody>
      <dsp:txXfrm>
        <a:off x="66763" y="2931222"/>
        <a:ext cx="1480668" cy="1229739"/>
      </dsp:txXfrm>
    </dsp:sp>
    <dsp:sp modelId="{27BBCEDD-EE88-44C0-AF07-D2D041593740}">
      <dsp:nvSpPr>
        <dsp:cNvPr id="0" name=""/>
        <dsp:cNvSpPr/>
      </dsp:nvSpPr>
      <dsp:spPr>
        <a:xfrm rot="5400000">
          <a:off x="4614425" y="1428377"/>
          <a:ext cx="1090233" cy="7097292"/>
        </a:xfrm>
        <a:prstGeom prst="round2Same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IN" sz="1500" b="0" kern="1200" dirty="0" smtClean="0">
              <a:solidFill>
                <a:schemeClr val="tx1"/>
              </a:solidFill>
            </a:rPr>
            <a:t>Checks performance of the entire fund, since the day it was started.</a:t>
          </a:r>
          <a:endParaRPr lang="en-US" sz="1500" kern="1200" dirty="0"/>
        </a:p>
        <a:p>
          <a:pPr marL="114300" lvl="1" indent="-114300" algn="l" defTabSz="666750">
            <a:lnSpc>
              <a:spcPct val="90000"/>
            </a:lnSpc>
            <a:spcBef>
              <a:spcPct val="0"/>
            </a:spcBef>
            <a:spcAft>
              <a:spcPct val="15000"/>
            </a:spcAft>
            <a:buChar char="••"/>
          </a:pPr>
          <a:r>
            <a:rPr lang="en-IN" sz="1500" b="0" kern="1200" dirty="0" smtClean="0">
              <a:solidFill>
                <a:schemeClr val="tx1"/>
              </a:solidFill>
            </a:rPr>
            <a:t>Cash flows used in each period would be the aggregate cash flows of all portfolio holdings to the fund.</a:t>
          </a:r>
          <a:endParaRPr lang="en-US" sz="1500" b="1" kern="1200" dirty="0"/>
        </a:p>
        <a:p>
          <a:pPr marL="114300" lvl="1" indent="-114300" algn="l" defTabSz="666750">
            <a:lnSpc>
              <a:spcPct val="90000"/>
            </a:lnSpc>
            <a:spcBef>
              <a:spcPct val="0"/>
            </a:spcBef>
            <a:spcAft>
              <a:spcPct val="15000"/>
            </a:spcAft>
            <a:buChar char="••"/>
          </a:pPr>
          <a:r>
            <a:rPr lang="en-IN" sz="1500" b="0" kern="1200" dirty="0" smtClean="0">
              <a:solidFill>
                <a:schemeClr val="tx1"/>
              </a:solidFill>
            </a:rPr>
            <a:t>Appraised value of portfolio would be used for time T.</a:t>
          </a:r>
          <a:endParaRPr lang="en-US" sz="1500" b="1" kern="1200" dirty="0"/>
        </a:p>
      </dsp:txBody>
      <dsp:txXfrm rot="-5400000">
        <a:off x="1610896" y="4485128"/>
        <a:ext cx="7044071" cy="983791"/>
      </dsp:txXfrm>
    </dsp:sp>
    <dsp:sp modelId="{2A8452B1-F038-4C29-A9AE-194A90A7F8E8}">
      <dsp:nvSpPr>
        <dsp:cNvPr id="0" name=""/>
        <dsp:cNvSpPr/>
      </dsp:nvSpPr>
      <dsp:spPr>
        <a:xfrm>
          <a:off x="237" y="4295627"/>
          <a:ext cx="1610658" cy="136279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US" sz="2200" b="1" kern="1200" dirty="0" smtClean="0"/>
            <a:t>SINCE-INCEPTION IRR</a:t>
          </a:r>
          <a:endParaRPr lang="en-US" sz="2200" b="1" kern="1200" dirty="0"/>
        </a:p>
      </dsp:txBody>
      <dsp:txXfrm>
        <a:off x="66763" y="4362153"/>
        <a:ext cx="1477606" cy="122973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F7044A-614C-48A5-B66B-E55F067C209B}" type="datetimeFigureOut">
              <a:rPr lang="en-IN" smtClean="0"/>
              <a:t>25-02-2021</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8F650E-FCDB-430A-A750-91AE4E92EBF6}" type="slidenum">
              <a:rPr lang="en-IN" smtClean="0"/>
              <a:t>‹#›</a:t>
            </a:fld>
            <a:endParaRPr lang="en-IN"/>
          </a:p>
        </p:txBody>
      </p:sp>
    </p:spTree>
    <p:extLst>
      <p:ext uri="{BB962C8B-B14F-4D97-AF65-F5344CB8AC3E}">
        <p14:creationId xmlns:p14="http://schemas.microsoft.com/office/powerpoint/2010/main" val="1309794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947571-06D4-44F6-BFFD-38B20BE410AD}" type="datetimeFigureOut">
              <a:rPr lang="en-IN" smtClean="0"/>
              <a:t>25-02-2021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D534E5-CD85-49B5-953A-C6E84272DEE2}" type="slidenum">
              <a:rPr lang="en-IN" smtClean="0"/>
              <a:t>‹#›</a:t>
            </a:fld>
            <a:endParaRPr lang="en-IN"/>
          </a:p>
        </p:txBody>
      </p:sp>
    </p:spTree>
    <p:extLst>
      <p:ext uri="{BB962C8B-B14F-4D97-AF65-F5344CB8AC3E}">
        <p14:creationId xmlns:p14="http://schemas.microsoft.com/office/powerpoint/2010/main" val="2020471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947571-06D4-44F6-BFFD-38B20BE410AD}" type="datetimeFigureOut">
              <a:rPr lang="en-IN" smtClean="0"/>
              <a:t>25-02-2021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D534E5-CD85-49B5-953A-C6E84272DEE2}" type="slidenum">
              <a:rPr lang="en-IN" smtClean="0"/>
              <a:t>‹#›</a:t>
            </a:fld>
            <a:endParaRPr lang="en-IN"/>
          </a:p>
        </p:txBody>
      </p:sp>
    </p:spTree>
    <p:extLst>
      <p:ext uri="{BB962C8B-B14F-4D97-AF65-F5344CB8AC3E}">
        <p14:creationId xmlns:p14="http://schemas.microsoft.com/office/powerpoint/2010/main" val="3892843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947571-06D4-44F6-BFFD-38B20BE410AD}" type="datetimeFigureOut">
              <a:rPr lang="en-IN" smtClean="0"/>
              <a:t>25-02-2021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D534E5-CD85-49B5-953A-C6E84272DEE2}" type="slidenum">
              <a:rPr lang="en-IN" smtClean="0"/>
              <a:t>‹#›</a:t>
            </a:fld>
            <a:endParaRPr lang="en-IN"/>
          </a:p>
        </p:txBody>
      </p:sp>
    </p:spTree>
    <p:extLst>
      <p:ext uri="{BB962C8B-B14F-4D97-AF65-F5344CB8AC3E}">
        <p14:creationId xmlns:p14="http://schemas.microsoft.com/office/powerpoint/2010/main" val="233752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947571-06D4-44F6-BFFD-38B20BE410AD}" type="datetimeFigureOut">
              <a:rPr lang="en-IN" smtClean="0"/>
              <a:t>25-02-2021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D534E5-CD85-49B5-953A-C6E84272DEE2}" type="slidenum">
              <a:rPr lang="en-IN" smtClean="0"/>
              <a:t>‹#›</a:t>
            </a:fld>
            <a:endParaRPr lang="en-IN"/>
          </a:p>
        </p:txBody>
      </p:sp>
    </p:spTree>
    <p:extLst>
      <p:ext uri="{BB962C8B-B14F-4D97-AF65-F5344CB8AC3E}">
        <p14:creationId xmlns:p14="http://schemas.microsoft.com/office/powerpoint/2010/main" val="2946797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947571-06D4-44F6-BFFD-38B20BE410AD}" type="datetimeFigureOut">
              <a:rPr lang="en-IN" smtClean="0"/>
              <a:t>25-02-2021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D534E5-CD85-49B5-953A-C6E84272DEE2}" type="slidenum">
              <a:rPr lang="en-IN" smtClean="0"/>
              <a:t>‹#›</a:t>
            </a:fld>
            <a:endParaRPr lang="en-IN"/>
          </a:p>
        </p:txBody>
      </p:sp>
    </p:spTree>
    <p:extLst>
      <p:ext uri="{BB962C8B-B14F-4D97-AF65-F5344CB8AC3E}">
        <p14:creationId xmlns:p14="http://schemas.microsoft.com/office/powerpoint/2010/main" val="1714329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947571-06D4-44F6-BFFD-38B20BE410AD}" type="datetimeFigureOut">
              <a:rPr lang="en-IN" smtClean="0"/>
              <a:t>25-02-2021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1D534E5-CD85-49B5-953A-C6E84272DEE2}" type="slidenum">
              <a:rPr lang="en-IN" smtClean="0"/>
              <a:t>‹#›</a:t>
            </a:fld>
            <a:endParaRPr lang="en-IN"/>
          </a:p>
        </p:txBody>
      </p:sp>
    </p:spTree>
    <p:extLst>
      <p:ext uri="{BB962C8B-B14F-4D97-AF65-F5344CB8AC3E}">
        <p14:creationId xmlns:p14="http://schemas.microsoft.com/office/powerpoint/2010/main" val="1123476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947571-06D4-44F6-BFFD-38B20BE410AD}" type="datetimeFigureOut">
              <a:rPr lang="en-IN" smtClean="0"/>
              <a:t>25-02-2021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1D534E5-CD85-49B5-953A-C6E84272DEE2}" type="slidenum">
              <a:rPr lang="en-IN" smtClean="0"/>
              <a:t>‹#›</a:t>
            </a:fld>
            <a:endParaRPr lang="en-IN"/>
          </a:p>
        </p:txBody>
      </p:sp>
    </p:spTree>
    <p:extLst>
      <p:ext uri="{BB962C8B-B14F-4D97-AF65-F5344CB8AC3E}">
        <p14:creationId xmlns:p14="http://schemas.microsoft.com/office/powerpoint/2010/main" val="157908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A947571-06D4-44F6-BFFD-38B20BE410AD}" type="datetimeFigureOut">
              <a:rPr lang="en-IN" smtClean="0"/>
              <a:t>25-02-2021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1D534E5-CD85-49B5-953A-C6E84272DEE2}" type="slidenum">
              <a:rPr lang="en-IN" smtClean="0"/>
              <a:t>‹#›</a:t>
            </a:fld>
            <a:endParaRPr lang="en-IN"/>
          </a:p>
        </p:txBody>
      </p:sp>
    </p:spTree>
    <p:extLst>
      <p:ext uri="{BB962C8B-B14F-4D97-AF65-F5344CB8AC3E}">
        <p14:creationId xmlns:p14="http://schemas.microsoft.com/office/powerpoint/2010/main" val="2497001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47571-06D4-44F6-BFFD-38B20BE410AD}" type="datetimeFigureOut">
              <a:rPr lang="en-IN" smtClean="0"/>
              <a:t>25-02-2021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1D534E5-CD85-49B5-953A-C6E84272DEE2}" type="slidenum">
              <a:rPr lang="en-IN" smtClean="0"/>
              <a:t>‹#›</a:t>
            </a:fld>
            <a:endParaRPr lang="en-IN"/>
          </a:p>
        </p:txBody>
      </p:sp>
    </p:spTree>
    <p:extLst>
      <p:ext uri="{BB962C8B-B14F-4D97-AF65-F5344CB8AC3E}">
        <p14:creationId xmlns:p14="http://schemas.microsoft.com/office/powerpoint/2010/main" val="2804617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947571-06D4-44F6-BFFD-38B20BE410AD}" type="datetimeFigureOut">
              <a:rPr lang="en-IN" smtClean="0"/>
              <a:t>25-02-2021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1D534E5-CD85-49B5-953A-C6E84272DEE2}" type="slidenum">
              <a:rPr lang="en-IN" smtClean="0"/>
              <a:t>‹#›</a:t>
            </a:fld>
            <a:endParaRPr lang="en-IN"/>
          </a:p>
        </p:txBody>
      </p:sp>
    </p:spTree>
    <p:extLst>
      <p:ext uri="{BB962C8B-B14F-4D97-AF65-F5344CB8AC3E}">
        <p14:creationId xmlns:p14="http://schemas.microsoft.com/office/powerpoint/2010/main" val="322660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947571-06D4-44F6-BFFD-38B20BE410AD}" type="datetimeFigureOut">
              <a:rPr lang="en-IN" smtClean="0"/>
              <a:t>25-02-2021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1D534E5-CD85-49B5-953A-C6E84272DEE2}" type="slidenum">
              <a:rPr lang="en-IN" smtClean="0"/>
              <a:t>‹#›</a:t>
            </a:fld>
            <a:endParaRPr lang="en-IN"/>
          </a:p>
        </p:txBody>
      </p:sp>
    </p:spTree>
    <p:extLst>
      <p:ext uri="{BB962C8B-B14F-4D97-AF65-F5344CB8AC3E}">
        <p14:creationId xmlns:p14="http://schemas.microsoft.com/office/powerpoint/2010/main" val="2105052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47571-06D4-44F6-BFFD-38B20BE410AD}" type="datetimeFigureOut">
              <a:rPr lang="en-IN" smtClean="0"/>
              <a:t>25-02-2021</a:t>
            </a:fld>
            <a:endParaRPr lang="en-I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D534E5-CD85-49B5-953A-C6E84272DEE2}" type="slidenum">
              <a:rPr lang="en-IN" smtClean="0"/>
              <a:t>‹#›</a:t>
            </a:fld>
            <a:endParaRPr lang="en-IN"/>
          </a:p>
        </p:txBody>
      </p:sp>
    </p:spTree>
    <p:extLst>
      <p:ext uri="{BB962C8B-B14F-4D97-AF65-F5344CB8AC3E}">
        <p14:creationId xmlns:p14="http://schemas.microsoft.com/office/powerpoint/2010/main" val="36112555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8.png"/><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xmlns="" id="{B8549465-8163-4552-8300-C827CD2E033C}"/>
              </a:ext>
            </a:extLst>
          </p:cNvPr>
          <p:cNvGraphicFramePr/>
          <p:nvPr>
            <p:extLst>
              <p:ext uri="{D42A27DB-BD31-4B8C-83A1-F6EECF244321}">
                <p14:modId xmlns:p14="http://schemas.microsoft.com/office/powerpoint/2010/main" val="1380526366"/>
              </p:ext>
            </p:extLst>
          </p:nvPr>
        </p:nvGraphicFramePr>
        <p:xfrm>
          <a:off x="0" y="266510"/>
          <a:ext cx="9144000" cy="4598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xt Placeholder 12">
            <a:extLst>
              <a:ext uri="{FF2B5EF4-FFF2-40B4-BE49-F238E27FC236}">
                <a16:creationId xmlns:a16="http://schemas.microsoft.com/office/drawing/2014/main" xmlns="" id="{C46A56E9-55E5-4D78-A2A4-93DBFE43E45A}"/>
              </a:ext>
            </a:extLst>
          </p:cNvPr>
          <p:cNvSpPr>
            <a:spLocks noGrp="1"/>
          </p:cNvSpPr>
          <p:nvPr>
            <p:ph idx="1"/>
          </p:nvPr>
        </p:nvSpPr>
        <p:spPr>
          <a:xfrm>
            <a:off x="121354" y="6274464"/>
            <a:ext cx="5106228" cy="317026"/>
          </a:xfrm>
        </p:spPr>
        <p:txBody>
          <a:bodyPr>
            <a:normAutofit fontScale="55000" lnSpcReduction="20000"/>
          </a:bodyPr>
          <a:lstStyle/>
          <a:p>
            <a:r>
              <a:rPr lang="en-IN" dirty="0">
                <a:solidFill>
                  <a:schemeClr val="tx1"/>
                </a:solidFill>
              </a:rPr>
              <a:t>Copyright 2017, CareerTopper.com. All rights reserved</a:t>
            </a:r>
          </a:p>
        </p:txBody>
      </p:sp>
      <p:pic>
        <p:nvPicPr>
          <p:cNvPr id="14" name="Picture 13">
            <a:extLst>
              <a:ext uri="{FF2B5EF4-FFF2-40B4-BE49-F238E27FC236}">
                <a16:creationId xmlns:a16="http://schemas.microsoft.com/office/drawing/2014/main" xmlns="" id="{6C38B1C5-C8CA-4FE8-BC9C-62A37D64322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89983" y="4862321"/>
            <a:ext cx="3032663" cy="1729169"/>
          </a:xfrm>
          <a:prstGeom prst="rect">
            <a:avLst/>
          </a:prstGeom>
        </p:spPr>
      </p:pic>
    </p:spTree>
    <p:extLst>
      <p:ext uri="{BB962C8B-B14F-4D97-AF65-F5344CB8AC3E}">
        <p14:creationId xmlns:p14="http://schemas.microsoft.com/office/powerpoint/2010/main" val="2527320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7107C0F1-D1D5-4A76-B774-560EBACF835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38490" y="-3615002"/>
            <a:ext cx="1779580" cy="871630"/>
          </a:xfrm>
          <a:prstGeom prst="rect">
            <a:avLst/>
          </a:prstGeom>
        </p:spPr>
      </p:pic>
      <p:cxnSp>
        <p:nvCxnSpPr>
          <p:cNvPr id="5" name="Straight Connector 4">
            <a:extLst>
              <a:ext uri="{FF2B5EF4-FFF2-40B4-BE49-F238E27FC236}">
                <a16:creationId xmlns:a16="http://schemas.microsoft.com/office/drawing/2014/main" xmlns="" id="{B1DC3D27-9771-4612-8678-9FB174E459FF}"/>
              </a:ext>
            </a:extLst>
          </p:cNvPr>
          <p:cNvCxnSpPr>
            <a:cxnSpLocks/>
          </p:cNvCxnSpPr>
          <p:nvPr/>
        </p:nvCxnSpPr>
        <p:spPr>
          <a:xfrm>
            <a:off x="661572" y="2092033"/>
            <a:ext cx="7398327"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8" name="Straight Connector 7">
            <a:extLst>
              <a:ext uri="{FF2B5EF4-FFF2-40B4-BE49-F238E27FC236}">
                <a16:creationId xmlns:a16="http://schemas.microsoft.com/office/drawing/2014/main" xmlns="" id="{E0F7897F-C1C3-43F4-A439-7292F5D46556}"/>
              </a:ext>
            </a:extLst>
          </p:cNvPr>
          <p:cNvCxnSpPr/>
          <p:nvPr/>
        </p:nvCxnSpPr>
        <p:spPr>
          <a:xfrm>
            <a:off x="661572" y="1953490"/>
            <a:ext cx="0" cy="304800"/>
          </a:xfrm>
          <a:prstGeom prst="line">
            <a:avLst/>
          </a:prstGeom>
        </p:spPr>
        <p:style>
          <a:lnRef idx="1">
            <a:schemeClr val="accent2"/>
          </a:lnRef>
          <a:fillRef idx="0">
            <a:schemeClr val="accent2"/>
          </a:fillRef>
          <a:effectRef idx="0">
            <a:schemeClr val="accent2"/>
          </a:effectRef>
          <a:fontRef idx="minor">
            <a:schemeClr val="tx1"/>
          </a:fontRef>
        </p:style>
      </p:cxnSp>
      <p:cxnSp>
        <p:nvCxnSpPr>
          <p:cNvPr id="9" name="Straight Connector 8">
            <a:extLst>
              <a:ext uri="{FF2B5EF4-FFF2-40B4-BE49-F238E27FC236}">
                <a16:creationId xmlns:a16="http://schemas.microsoft.com/office/drawing/2014/main" xmlns="" id="{E968E6E8-A461-4E57-BCC6-38A8791DD17A}"/>
              </a:ext>
            </a:extLst>
          </p:cNvPr>
          <p:cNvCxnSpPr>
            <a:cxnSpLocks/>
          </p:cNvCxnSpPr>
          <p:nvPr/>
        </p:nvCxnSpPr>
        <p:spPr>
          <a:xfrm>
            <a:off x="8059899" y="1939633"/>
            <a:ext cx="0" cy="304800"/>
          </a:xfrm>
          <a:prstGeom prst="line">
            <a:avLst/>
          </a:prstGeom>
        </p:spPr>
        <p:style>
          <a:lnRef idx="1">
            <a:schemeClr val="accent2"/>
          </a:lnRef>
          <a:fillRef idx="0">
            <a:schemeClr val="accent2"/>
          </a:fillRef>
          <a:effectRef idx="0">
            <a:schemeClr val="accent2"/>
          </a:effectRef>
          <a:fontRef idx="minor">
            <a:schemeClr val="tx1"/>
          </a:fontRef>
        </p:style>
      </p:cxnSp>
      <p:cxnSp>
        <p:nvCxnSpPr>
          <p:cNvPr id="10" name="Straight Connector 9">
            <a:extLst>
              <a:ext uri="{FF2B5EF4-FFF2-40B4-BE49-F238E27FC236}">
                <a16:creationId xmlns:a16="http://schemas.microsoft.com/office/drawing/2014/main" xmlns="" id="{3C839003-E1BA-4A25-983B-809D73ED76B6}"/>
              </a:ext>
            </a:extLst>
          </p:cNvPr>
          <p:cNvCxnSpPr/>
          <p:nvPr/>
        </p:nvCxnSpPr>
        <p:spPr>
          <a:xfrm>
            <a:off x="1728372" y="1925780"/>
            <a:ext cx="0" cy="304800"/>
          </a:xfrm>
          <a:prstGeom prst="line">
            <a:avLst/>
          </a:prstGeom>
        </p:spPr>
        <p:style>
          <a:lnRef idx="1">
            <a:schemeClr val="accent2"/>
          </a:lnRef>
          <a:fillRef idx="0">
            <a:schemeClr val="accent2"/>
          </a:fillRef>
          <a:effectRef idx="0">
            <a:schemeClr val="accent2"/>
          </a:effectRef>
          <a:fontRef idx="minor">
            <a:schemeClr val="tx1"/>
          </a:fontRef>
        </p:style>
      </p:cxnSp>
      <p:cxnSp>
        <p:nvCxnSpPr>
          <p:cNvPr id="11" name="Straight Connector 10">
            <a:extLst>
              <a:ext uri="{FF2B5EF4-FFF2-40B4-BE49-F238E27FC236}">
                <a16:creationId xmlns:a16="http://schemas.microsoft.com/office/drawing/2014/main" xmlns="" id="{8BF83A18-7EA6-45FE-A686-C6705ADE7B4F}"/>
              </a:ext>
            </a:extLst>
          </p:cNvPr>
          <p:cNvCxnSpPr/>
          <p:nvPr/>
        </p:nvCxnSpPr>
        <p:spPr>
          <a:xfrm>
            <a:off x="3917391" y="1953490"/>
            <a:ext cx="0" cy="304800"/>
          </a:xfrm>
          <a:prstGeom prst="line">
            <a:avLst/>
          </a:prstGeom>
        </p:spPr>
        <p:style>
          <a:lnRef idx="1">
            <a:schemeClr val="accent2"/>
          </a:lnRef>
          <a:fillRef idx="0">
            <a:schemeClr val="accent2"/>
          </a:fillRef>
          <a:effectRef idx="0">
            <a:schemeClr val="accent2"/>
          </a:effectRef>
          <a:fontRef idx="minor">
            <a:schemeClr val="tx1"/>
          </a:fontRef>
        </p:style>
      </p:cxnSp>
      <p:cxnSp>
        <p:nvCxnSpPr>
          <p:cNvPr id="12" name="Straight Connector 11">
            <a:extLst>
              <a:ext uri="{FF2B5EF4-FFF2-40B4-BE49-F238E27FC236}">
                <a16:creationId xmlns:a16="http://schemas.microsoft.com/office/drawing/2014/main" xmlns="" id="{2A42EE44-D36A-4D1A-93CF-03D594237600}"/>
              </a:ext>
            </a:extLst>
          </p:cNvPr>
          <p:cNvCxnSpPr/>
          <p:nvPr/>
        </p:nvCxnSpPr>
        <p:spPr>
          <a:xfrm>
            <a:off x="2850590" y="1953490"/>
            <a:ext cx="0" cy="304800"/>
          </a:xfrm>
          <a:prstGeom prst="line">
            <a:avLst/>
          </a:prstGeom>
        </p:spPr>
        <p:style>
          <a:lnRef idx="1">
            <a:schemeClr val="accent2"/>
          </a:lnRef>
          <a:fillRef idx="0">
            <a:schemeClr val="accent2"/>
          </a:fillRef>
          <a:effectRef idx="0">
            <a:schemeClr val="accent2"/>
          </a:effectRef>
          <a:fontRef idx="minor">
            <a:schemeClr val="tx1"/>
          </a:fontRef>
        </p:style>
      </p:cxnSp>
      <p:cxnSp>
        <p:nvCxnSpPr>
          <p:cNvPr id="13" name="Straight Connector 12">
            <a:extLst>
              <a:ext uri="{FF2B5EF4-FFF2-40B4-BE49-F238E27FC236}">
                <a16:creationId xmlns:a16="http://schemas.microsoft.com/office/drawing/2014/main" xmlns="" id="{CAE828DC-1880-4EB6-93D8-3C79333F3C2C}"/>
              </a:ext>
            </a:extLst>
          </p:cNvPr>
          <p:cNvCxnSpPr/>
          <p:nvPr/>
        </p:nvCxnSpPr>
        <p:spPr>
          <a:xfrm>
            <a:off x="5011899" y="1953490"/>
            <a:ext cx="0" cy="304800"/>
          </a:xfrm>
          <a:prstGeom prst="line">
            <a:avLst/>
          </a:prstGeom>
        </p:spPr>
        <p:style>
          <a:lnRef idx="1">
            <a:schemeClr val="accent2"/>
          </a:lnRef>
          <a:fillRef idx="0">
            <a:schemeClr val="accent2"/>
          </a:fillRef>
          <a:effectRef idx="0">
            <a:schemeClr val="accent2"/>
          </a:effectRef>
          <a:fontRef idx="minor">
            <a:schemeClr val="tx1"/>
          </a:fontRef>
        </p:style>
      </p:cxnSp>
      <p:cxnSp>
        <p:nvCxnSpPr>
          <p:cNvPr id="17" name="Straight Connector 16">
            <a:extLst>
              <a:ext uri="{FF2B5EF4-FFF2-40B4-BE49-F238E27FC236}">
                <a16:creationId xmlns:a16="http://schemas.microsoft.com/office/drawing/2014/main" xmlns="" id="{D688E865-C8D5-442A-90D8-8CCFC65A921F}"/>
              </a:ext>
            </a:extLst>
          </p:cNvPr>
          <p:cNvCxnSpPr/>
          <p:nvPr/>
        </p:nvCxnSpPr>
        <p:spPr>
          <a:xfrm>
            <a:off x="6037135" y="1953490"/>
            <a:ext cx="0" cy="304800"/>
          </a:xfrm>
          <a:prstGeom prst="line">
            <a:avLst/>
          </a:prstGeom>
        </p:spPr>
        <p:style>
          <a:lnRef idx="1">
            <a:schemeClr val="accent2"/>
          </a:lnRef>
          <a:fillRef idx="0">
            <a:schemeClr val="accent2"/>
          </a:fillRef>
          <a:effectRef idx="0">
            <a:schemeClr val="accent2"/>
          </a:effectRef>
          <a:fontRef idx="minor">
            <a:schemeClr val="tx1"/>
          </a:fontRef>
        </p:style>
      </p:cxnSp>
      <p:cxnSp>
        <p:nvCxnSpPr>
          <p:cNvPr id="18" name="Straight Connector 17">
            <a:extLst>
              <a:ext uri="{FF2B5EF4-FFF2-40B4-BE49-F238E27FC236}">
                <a16:creationId xmlns:a16="http://schemas.microsoft.com/office/drawing/2014/main" xmlns="" id="{136E12E1-B586-4143-B663-90AB98D6D9F8}"/>
              </a:ext>
            </a:extLst>
          </p:cNvPr>
          <p:cNvCxnSpPr/>
          <p:nvPr/>
        </p:nvCxnSpPr>
        <p:spPr>
          <a:xfrm>
            <a:off x="7076227" y="1939633"/>
            <a:ext cx="0" cy="304800"/>
          </a:xfrm>
          <a:prstGeom prst="line">
            <a:avLst/>
          </a:prstGeom>
        </p:spPr>
        <p:style>
          <a:lnRef idx="1">
            <a:schemeClr val="accent2"/>
          </a:lnRef>
          <a:fillRef idx="0">
            <a:schemeClr val="accent2"/>
          </a:fillRef>
          <a:effectRef idx="0">
            <a:schemeClr val="accent2"/>
          </a:effectRef>
          <a:fontRef idx="minor">
            <a:schemeClr val="tx1"/>
          </a:fontRef>
        </p:style>
      </p:cxnSp>
      <p:sp>
        <p:nvSpPr>
          <p:cNvPr id="19" name="TextBox 18">
            <a:extLst>
              <a:ext uri="{FF2B5EF4-FFF2-40B4-BE49-F238E27FC236}">
                <a16:creationId xmlns:a16="http://schemas.microsoft.com/office/drawing/2014/main" xmlns="" id="{E4DE0DA8-2E44-4317-AC0F-A6FB8385E626}"/>
              </a:ext>
            </a:extLst>
          </p:cNvPr>
          <p:cNvSpPr txBox="1"/>
          <p:nvPr/>
        </p:nvSpPr>
        <p:spPr>
          <a:xfrm>
            <a:off x="509171" y="2379416"/>
            <a:ext cx="581891" cy="369332"/>
          </a:xfrm>
          <a:prstGeom prst="rect">
            <a:avLst/>
          </a:prstGeom>
          <a:noFill/>
        </p:spPr>
        <p:txBody>
          <a:bodyPr wrap="square" rtlCol="0">
            <a:spAutoFit/>
          </a:bodyPr>
          <a:lstStyle/>
          <a:p>
            <a:r>
              <a:rPr lang="en-IN" dirty="0"/>
              <a:t>CF</a:t>
            </a:r>
            <a:r>
              <a:rPr lang="en-IN" baseline="-25000" dirty="0"/>
              <a:t>0</a:t>
            </a:r>
          </a:p>
        </p:txBody>
      </p:sp>
      <p:sp>
        <p:nvSpPr>
          <p:cNvPr id="20" name="TextBox 19">
            <a:extLst>
              <a:ext uri="{FF2B5EF4-FFF2-40B4-BE49-F238E27FC236}">
                <a16:creationId xmlns:a16="http://schemas.microsoft.com/office/drawing/2014/main" xmlns="" id="{A11EA238-8893-441A-960E-1DCB243C5CBB}"/>
              </a:ext>
            </a:extLst>
          </p:cNvPr>
          <p:cNvSpPr txBox="1"/>
          <p:nvPr/>
        </p:nvSpPr>
        <p:spPr>
          <a:xfrm>
            <a:off x="1437426" y="2379416"/>
            <a:ext cx="581891" cy="369332"/>
          </a:xfrm>
          <a:prstGeom prst="rect">
            <a:avLst/>
          </a:prstGeom>
          <a:noFill/>
        </p:spPr>
        <p:txBody>
          <a:bodyPr wrap="square" rtlCol="0">
            <a:spAutoFit/>
          </a:bodyPr>
          <a:lstStyle/>
          <a:p>
            <a:r>
              <a:rPr lang="en-IN" dirty="0"/>
              <a:t>CF</a:t>
            </a:r>
            <a:r>
              <a:rPr lang="en-IN" baseline="-25000" dirty="0"/>
              <a:t>1</a:t>
            </a:r>
          </a:p>
        </p:txBody>
      </p:sp>
      <p:sp>
        <p:nvSpPr>
          <p:cNvPr id="21" name="TextBox 20">
            <a:extLst>
              <a:ext uri="{FF2B5EF4-FFF2-40B4-BE49-F238E27FC236}">
                <a16:creationId xmlns:a16="http://schemas.microsoft.com/office/drawing/2014/main" xmlns="" id="{B3804BDB-BD84-4ADA-90C6-0C339CA75864}"/>
              </a:ext>
            </a:extLst>
          </p:cNvPr>
          <p:cNvSpPr txBox="1"/>
          <p:nvPr/>
        </p:nvSpPr>
        <p:spPr>
          <a:xfrm>
            <a:off x="2559644" y="2375850"/>
            <a:ext cx="581891" cy="369332"/>
          </a:xfrm>
          <a:prstGeom prst="rect">
            <a:avLst/>
          </a:prstGeom>
          <a:noFill/>
        </p:spPr>
        <p:txBody>
          <a:bodyPr wrap="square" rtlCol="0">
            <a:spAutoFit/>
          </a:bodyPr>
          <a:lstStyle/>
          <a:p>
            <a:r>
              <a:rPr lang="en-IN" dirty="0"/>
              <a:t>CF</a:t>
            </a:r>
            <a:r>
              <a:rPr lang="en-IN" baseline="-25000" dirty="0"/>
              <a:t>2</a:t>
            </a:r>
          </a:p>
        </p:txBody>
      </p:sp>
      <p:sp>
        <p:nvSpPr>
          <p:cNvPr id="22" name="TextBox 21">
            <a:extLst>
              <a:ext uri="{FF2B5EF4-FFF2-40B4-BE49-F238E27FC236}">
                <a16:creationId xmlns:a16="http://schemas.microsoft.com/office/drawing/2014/main" xmlns="" id="{07E53F4A-CDCC-48C3-90DF-81969F3F8DBC}"/>
              </a:ext>
            </a:extLst>
          </p:cNvPr>
          <p:cNvSpPr txBox="1"/>
          <p:nvPr/>
        </p:nvSpPr>
        <p:spPr>
          <a:xfrm>
            <a:off x="3681862" y="2375850"/>
            <a:ext cx="581891" cy="369332"/>
          </a:xfrm>
          <a:prstGeom prst="rect">
            <a:avLst/>
          </a:prstGeom>
          <a:noFill/>
        </p:spPr>
        <p:txBody>
          <a:bodyPr wrap="square" rtlCol="0">
            <a:spAutoFit/>
          </a:bodyPr>
          <a:lstStyle/>
          <a:p>
            <a:r>
              <a:rPr lang="en-IN" dirty="0"/>
              <a:t>CF</a:t>
            </a:r>
            <a:r>
              <a:rPr lang="en-IN" baseline="-25000" dirty="0"/>
              <a:t>3</a:t>
            </a:r>
          </a:p>
        </p:txBody>
      </p:sp>
      <p:sp>
        <p:nvSpPr>
          <p:cNvPr id="23" name="TextBox 22">
            <a:extLst>
              <a:ext uri="{FF2B5EF4-FFF2-40B4-BE49-F238E27FC236}">
                <a16:creationId xmlns:a16="http://schemas.microsoft.com/office/drawing/2014/main" xmlns="" id="{0726D61A-D844-432A-935B-D8D97C09C6EC}"/>
              </a:ext>
            </a:extLst>
          </p:cNvPr>
          <p:cNvSpPr txBox="1"/>
          <p:nvPr/>
        </p:nvSpPr>
        <p:spPr>
          <a:xfrm>
            <a:off x="6868407" y="2379416"/>
            <a:ext cx="581891" cy="369332"/>
          </a:xfrm>
          <a:prstGeom prst="rect">
            <a:avLst/>
          </a:prstGeom>
          <a:noFill/>
        </p:spPr>
        <p:txBody>
          <a:bodyPr wrap="square" rtlCol="0">
            <a:spAutoFit/>
          </a:bodyPr>
          <a:lstStyle/>
          <a:p>
            <a:r>
              <a:rPr lang="en-IN" dirty="0"/>
              <a:t>CF</a:t>
            </a:r>
            <a:r>
              <a:rPr lang="en-IN" baseline="-25000" dirty="0"/>
              <a:t>6</a:t>
            </a:r>
          </a:p>
        </p:txBody>
      </p:sp>
      <p:sp>
        <p:nvSpPr>
          <p:cNvPr id="24" name="TextBox 23">
            <a:extLst>
              <a:ext uri="{FF2B5EF4-FFF2-40B4-BE49-F238E27FC236}">
                <a16:creationId xmlns:a16="http://schemas.microsoft.com/office/drawing/2014/main" xmlns="" id="{3BF3C827-38F0-4B70-9380-64D28E10304A}"/>
              </a:ext>
            </a:extLst>
          </p:cNvPr>
          <p:cNvSpPr txBox="1"/>
          <p:nvPr/>
        </p:nvSpPr>
        <p:spPr>
          <a:xfrm>
            <a:off x="5746189" y="2372285"/>
            <a:ext cx="581891" cy="369332"/>
          </a:xfrm>
          <a:prstGeom prst="rect">
            <a:avLst/>
          </a:prstGeom>
          <a:noFill/>
        </p:spPr>
        <p:txBody>
          <a:bodyPr wrap="square" rtlCol="0">
            <a:spAutoFit/>
          </a:bodyPr>
          <a:lstStyle/>
          <a:p>
            <a:r>
              <a:rPr lang="en-IN" dirty="0"/>
              <a:t>CF</a:t>
            </a:r>
            <a:r>
              <a:rPr lang="en-IN" baseline="-25000" dirty="0"/>
              <a:t>5</a:t>
            </a:r>
          </a:p>
        </p:txBody>
      </p:sp>
      <p:sp>
        <p:nvSpPr>
          <p:cNvPr id="25" name="TextBox 24">
            <a:extLst>
              <a:ext uri="{FF2B5EF4-FFF2-40B4-BE49-F238E27FC236}">
                <a16:creationId xmlns:a16="http://schemas.microsoft.com/office/drawing/2014/main" xmlns="" id="{094F1DD2-3306-4E80-AB6E-4D23DF68B3D6}"/>
              </a:ext>
            </a:extLst>
          </p:cNvPr>
          <p:cNvSpPr txBox="1"/>
          <p:nvPr/>
        </p:nvSpPr>
        <p:spPr>
          <a:xfrm>
            <a:off x="4804080" y="2377045"/>
            <a:ext cx="581891" cy="369332"/>
          </a:xfrm>
          <a:prstGeom prst="rect">
            <a:avLst/>
          </a:prstGeom>
          <a:noFill/>
        </p:spPr>
        <p:txBody>
          <a:bodyPr wrap="square" rtlCol="0">
            <a:spAutoFit/>
          </a:bodyPr>
          <a:lstStyle/>
          <a:p>
            <a:r>
              <a:rPr lang="en-IN" dirty="0"/>
              <a:t>CF</a:t>
            </a:r>
            <a:r>
              <a:rPr lang="en-IN" baseline="-25000" dirty="0"/>
              <a:t>4</a:t>
            </a:r>
          </a:p>
        </p:txBody>
      </p:sp>
      <p:sp>
        <p:nvSpPr>
          <p:cNvPr id="26" name="TextBox 25">
            <a:extLst>
              <a:ext uri="{FF2B5EF4-FFF2-40B4-BE49-F238E27FC236}">
                <a16:creationId xmlns:a16="http://schemas.microsoft.com/office/drawing/2014/main" xmlns="" id="{2A0BE132-80B1-4D26-98E9-F15003CD1967}"/>
              </a:ext>
            </a:extLst>
          </p:cNvPr>
          <p:cNvSpPr txBox="1"/>
          <p:nvPr/>
        </p:nvSpPr>
        <p:spPr>
          <a:xfrm>
            <a:off x="7879788" y="2372285"/>
            <a:ext cx="581891" cy="369332"/>
          </a:xfrm>
          <a:prstGeom prst="rect">
            <a:avLst/>
          </a:prstGeom>
          <a:noFill/>
        </p:spPr>
        <p:txBody>
          <a:bodyPr wrap="square" rtlCol="0">
            <a:spAutoFit/>
          </a:bodyPr>
          <a:lstStyle/>
          <a:p>
            <a:r>
              <a:rPr lang="en-IN" dirty="0"/>
              <a:t>CF</a:t>
            </a:r>
            <a:r>
              <a:rPr lang="en-IN" baseline="-25000" dirty="0"/>
              <a:t>7</a:t>
            </a:r>
          </a:p>
        </p:txBody>
      </p:sp>
      <p:cxnSp>
        <p:nvCxnSpPr>
          <p:cNvPr id="29" name="Straight Arrow Connector 28">
            <a:extLst>
              <a:ext uri="{FF2B5EF4-FFF2-40B4-BE49-F238E27FC236}">
                <a16:creationId xmlns:a16="http://schemas.microsoft.com/office/drawing/2014/main" xmlns="" id="{842476F2-A18A-4C28-ADF7-30ED9B7C6C1C}"/>
              </a:ext>
            </a:extLst>
          </p:cNvPr>
          <p:cNvCxnSpPr>
            <a:cxnSpLocks/>
          </p:cNvCxnSpPr>
          <p:nvPr/>
        </p:nvCxnSpPr>
        <p:spPr>
          <a:xfrm>
            <a:off x="5385971" y="1390063"/>
            <a:ext cx="2673928"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31" name="Straight Arrow Connector 30">
            <a:extLst>
              <a:ext uri="{FF2B5EF4-FFF2-40B4-BE49-F238E27FC236}">
                <a16:creationId xmlns:a16="http://schemas.microsoft.com/office/drawing/2014/main" xmlns="" id="{E438E672-6A36-4299-8491-5F7EFA01A1E0}"/>
              </a:ext>
            </a:extLst>
          </p:cNvPr>
          <p:cNvCxnSpPr>
            <a:cxnSpLocks/>
          </p:cNvCxnSpPr>
          <p:nvPr/>
        </p:nvCxnSpPr>
        <p:spPr>
          <a:xfrm flipH="1">
            <a:off x="606153" y="1390063"/>
            <a:ext cx="2535382"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41" name="TextBox 40">
            <a:extLst>
              <a:ext uri="{FF2B5EF4-FFF2-40B4-BE49-F238E27FC236}">
                <a16:creationId xmlns:a16="http://schemas.microsoft.com/office/drawing/2014/main" xmlns="" id="{11D5EFEE-8C96-488C-A48C-478257000833}"/>
              </a:ext>
            </a:extLst>
          </p:cNvPr>
          <p:cNvSpPr txBox="1"/>
          <p:nvPr/>
        </p:nvSpPr>
        <p:spPr>
          <a:xfrm>
            <a:off x="3141547" y="1132956"/>
            <a:ext cx="2244424" cy="461665"/>
          </a:xfrm>
          <a:prstGeom prst="rect">
            <a:avLst/>
          </a:prstGeom>
          <a:noFill/>
        </p:spPr>
        <p:txBody>
          <a:bodyPr wrap="square" rtlCol="0">
            <a:spAutoFit/>
          </a:bodyPr>
          <a:lstStyle/>
          <a:p>
            <a:pPr algn="ctr"/>
            <a:r>
              <a:rPr lang="en-IN" sz="3600" baseline="-25000" dirty="0" smtClean="0"/>
              <a:t>Life-Time </a:t>
            </a:r>
            <a:r>
              <a:rPr lang="en-IN" sz="3600" baseline="-25000" dirty="0"/>
              <a:t>IRR</a:t>
            </a:r>
          </a:p>
        </p:txBody>
      </p:sp>
      <p:cxnSp>
        <p:nvCxnSpPr>
          <p:cNvPr id="43" name="Straight Arrow Connector 42">
            <a:extLst>
              <a:ext uri="{FF2B5EF4-FFF2-40B4-BE49-F238E27FC236}">
                <a16:creationId xmlns:a16="http://schemas.microsoft.com/office/drawing/2014/main" xmlns="" id="{A9469CDE-6206-46D1-8FDD-8B34CB0D2B4A}"/>
              </a:ext>
            </a:extLst>
          </p:cNvPr>
          <p:cNvCxnSpPr>
            <a:cxnSpLocks/>
          </p:cNvCxnSpPr>
          <p:nvPr/>
        </p:nvCxnSpPr>
        <p:spPr>
          <a:xfrm flipH="1">
            <a:off x="606153" y="2969481"/>
            <a:ext cx="637312"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45" name="Straight Arrow Connector 44">
            <a:extLst>
              <a:ext uri="{FF2B5EF4-FFF2-40B4-BE49-F238E27FC236}">
                <a16:creationId xmlns:a16="http://schemas.microsoft.com/office/drawing/2014/main" xmlns="" id="{44B86E1D-1079-480B-A3F5-18114F4DF1A7}"/>
              </a:ext>
            </a:extLst>
          </p:cNvPr>
          <p:cNvCxnSpPr>
            <a:cxnSpLocks/>
          </p:cNvCxnSpPr>
          <p:nvPr/>
        </p:nvCxnSpPr>
        <p:spPr>
          <a:xfrm flipV="1">
            <a:off x="3394410" y="2974090"/>
            <a:ext cx="734287" cy="9246"/>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48" name="TextBox 47">
            <a:extLst>
              <a:ext uri="{FF2B5EF4-FFF2-40B4-BE49-F238E27FC236}">
                <a16:creationId xmlns:a16="http://schemas.microsoft.com/office/drawing/2014/main" xmlns="" id="{D96308E9-2188-4317-ACF5-9C1E7E01A984}"/>
              </a:ext>
            </a:extLst>
          </p:cNvPr>
          <p:cNvSpPr txBox="1"/>
          <p:nvPr/>
        </p:nvSpPr>
        <p:spPr>
          <a:xfrm>
            <a:off x="1111862" y="2613499"/>
            <a:ext cx="2244424" cy="830997"/>
          </a:xfrm>
          <a:prstGeom prst="rect">
            <a:avLst/>
          </a:prstGeom>
          <a:noFill/>
        </p:spPr>
        <p:txBody>
          <a:bodyPr wrap="square" rtlCol="0">
            <a:spAutoFit/>
          </a:bodyPr>
          <a:lstStyle/>
          <a:p>
            <a:pPr algn="ctr"/>
            <a:r>
              <a:rPr lang="en-IN" sz="3600" baseline="-25000" dirty="0" smtClean="0"/>
              <a:t>Since-Inception </a:t>
            </a:r>
            <a:r>
              <a:rPr lang="en-IN" sz="3600" baseline="-25000" dirty="0"/>
              <a:t>IRR</a:t>
            </a:r>
          </a:p>
        </p:txBody>
      </p:sp>
      <p:cxnSp>
        <p:nvCxnSpPr>
          <p:cNvPr id="51" name="Straight Arrow Connector 50">
            <a:extLst>
              <a:ext uri="{FF2B5EF4-FFF2-40B4-BE49-F238E27FC236}">
                <a16:creationId xmlns:a16="http://schemas.microsoft.com/office/drawing/2014/main" xmlns="" id="{D678FDB7-2E97-4825-AFF6-1F509D481245}"/>
              </a:ext>
            </a:extLst>
          </p:cNvPr>
          <p:cNvCxnSpPr>
            <a:cxnSpLocks/>
          </p:cNvCxnSpPr>
          <p:nvPr/>
        </p:nvCxnSpPr>
        <p:spPr>
          <a:xfrm flipH="1">
            <a:off x="2850590" y="3731513"/>
            <a:ext cx="910963"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52" name="Straight Arrow Connector 51">
            <a:extLst>
              <a:ext uri="{FF2B5EF4-FFF2-40B4-BE49-F238E27FC236}">
                <a16:creationId xmlns:a16="http://schemas.microsoft.com/office/drawing/2014/main" xmlns="" id="{C6658015-D7B4-4267-8A31-CF9E534A795D}"/>
              </a:ext>
            </a:extLst>
          </p:cNvPr>
          <p:cNvCxnSpPr>
            <a:cxnSpLocks/>
          </p:cNvCxnSpPr>
          <p:nvPr/>
        </p:nvCxnSpPr>
        <p:spPr>
          <a:xfrm>
            <a:off x="5178156" y="3731513"/>
            <a:ext cx="858978"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53" name="TextBox 52">
            <a:extLst>
              <a:ext uri="{FF2B5EF4-FFF2-40B4-BE49-F238E27FC236}">
                <a16:creationId xmlns:a16="http://schemas.microsoft.com/office/drawing/2014/main" xmlns="" id="{29A63C90-94F7-4CF4-B8B6-974A99254B9F}"/>
              </a:ext>
            </a:extLst>
          </p:cNvPr>
          <p:cNvSpPr txBox="1"/>
          <p:nvPr/>
        </p:nvSpPr>
        <p:spPr>
          <a:xfrm>
            <a:off x="3356286" y="3403727"/>
            <a:ext cx="2244424" cy="461665"/>
          </a:xfrm>
          <a:prstGeom prst="rect">
            <a:avLst/>
          </a:prstGeom>
          <a:noFill/>
        </p:spPr>
        <p:txBody>
          <a:bodyPr wrap="square" rtlCol="0">
            <a:spAutoFit/>
          </a:bodyPr>
          <a:lstStyle/>
          <a:p>
            <a:pPr algn="ctr"/>
            <a:r>
              <a:rPr lang="en-IN" sz="3600" baseline="-25000" dirty="0"/>
              <a:t>Interim IRR</a:t>
            </a:r>
          </a:p>
        </p:txBody>
      </p:sp>
      <p:cxnSp>
        <p:nvCxnSpPr>
          <p:cNvPr id="60" name="Straight Arrow Connector 59">
            <a:extLst>
              <a:ext uri="{FF2B5EF4-FFF2-40B4-BE49-F238E27FC236}">
                <a16:creationId xmlns:a16="http://schemas.microsoft.com/office/drawing/2014/main" xmlns="" id="{0266691F-CDBA-4949-A62F-BA5CEF024404}"/>
              </a:ext>
            </a:extLst>
          </p:cNvPr>
          <p:cNvCxnSpPr>
            <a:cxnSpLocks/>
          </p:cNvCxnSpPr>
          <p:nvPr/>
        </p:nvCxnSpPr>
        <p:spPr>
          <a:xfrm flipH="1">
            <a:off x="4998043" y="2978713"/>
            <a:ext cx="602667" cy="9263"/>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61" name="TextBox 60">
            <a:extLst>
              <a:ext uri="{FF2B5EF4-FFF2-40B4-BE49-F238E27FC236}">
                <a16:creationId xmlns:a16="http://schemas.microsoft.com/office/drawing/2014/main" xmlns="" id="{D974D91C-05B7-4296-9310-7205B3AE36D1}"/>
              </a:ext>
            </a:extLst>
          </p:cNvPr>
          <p:cNvSpPr txBox="1"/>
          <p:nvPr/>
        </p:nvSpPr>
        <p:spPr>
          <a:xfrm>
            <a:off x="5413654" y="2633019"/>
            <a:ext cx="2244424" cy="830997"/>
          </a:xfrm>
          <a:prstGeom prst="rect">
            <a:avLst/>
          </a:prstGeom>
          <a:noFill/>
        </p:spPr>
        <p:txBody>
          <a:bodyPr wrap="square" rtlCol="0">
            <a:spAutoFit/>
          </a:bodyPr>
          <a:lstStyle/>
          <a:p>
            <a:pPr algn="ctr"/>
            <a:r>
              <a:rPr lang="en-IN" sz="3600" baseline="-25000" dirty="0"/>
              <a:t>Point-to-Point IRR</a:t>
            </a:r>
          </a:p>
        </p:txBody>
      </p:sp>
      <p:cxnSp>
        <p:nvCxnSpPr>
          <p:cNvPr id="63" name="Straight Arrow Connector 62">
            <a:extLst>
              <a:ext uri="{FF2B5EF4-FFF2-40B4-BE49-F238E27FC236}">
                <a16:creationId xmlns:a16="http://schemas.microsoft.com/office/drawing/2014/main" xmlns="" id="{0410D184-108D-4E88-BEEC-BA920412B2E0}"/>
              </a:ext>
            </a:extLst>
          </p:cNvPr>
          <p:cNvCxnSpPr>
            <a:cxnSpLocks/>
          </p:cNvCxnSpPr>
          <p:nvPr/>
        </p:nvCxnSpPr>
        <p:spPr>
          <a:xfrm flipV="1">
            <a:off x="7450298" y="2969481"/>
            <a:ext cx="609601" cy="18495"/>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pic>
        <p:nvPicPr>
          <p:cNvPr id="70" name="Picture 69">
            <a:extLst>
              <a:ext uri="{FF2B5EF4-FFF2-40B4-BE49-F238E27FC236}">
                <a16:creationId xmlns:a16="http://schemas.microsoft.com/office/drawing/2014/main" xmlns="" id="{A7ED2154-DE76-4C33-9D97-D9D05FC7D0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
        <p:nvSpPr>
          <p:cNvPr id="71" name="Title 1">
            <a:extLst>
              <a:ext uri="{FF2B5EF4-FFF2-40B4-BE49-F238E27FC236}">
                <a16:creationId xmlns:a16="http://schemas.microsoft.com/office/drawing/2014/main" xmlns="" id="{DAFBBF63-7726-46C0-9B2F-EBA73684A04E}"/>
              </a:ext>
            </a:extLst>
          </p:cNvPr>
          <p:cNvSpPr txBox="1">
            <a:spLocks/>
          </p:cNvSpPr>
          <p:nvPr/>
        </p:nvSpPr>
        <p:spPr>
          <a:xfrm>
            <a:off x="244771" y="72470"/>
            <a:ext cx="699426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sz="3200" b="1" dirty="0">
                <a:solidFill>
                  <a:schemeClr val="tx1">
                    <a:lumMod val="75000"/>
                    <a:lumOff val="25000"/>
                  </a:schemeClr>
                </a:solidFill>
                <a:latin typeface="+mn-lt"/>
              </a:rPr>
              <a:t>INTERNAL RATE OF RETURN - EXAMPLE</a:t>
            </a:r>
          </a:p>
        </p:txBody>
      </p:sp>
    </p:spTree>
    <p:extLst>
      <p:ext uri="{BB962C8B-B14F-4D97-AF65-F5344CB8AC3E}">
        <p14:creationId xmlns:p14="http://schemas.microsoft.com/office/powerpoint/2010/main" val="2077065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24D7F933-A433-4881-8029-4970A0EB75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
        <p:nvSpPr>
          <p:cNvPr id="3" name="TextBox 2">
            <a:extLst>
              <a:ext uri="{FF2B5EF4-FFF2-40B4-BE49-F238E27FC236}">
                <a16:creationId xmlns:a16="http://schemas.microsoft.com/office/drawing/2014/main" xmlns="" id="{B08E30CF-8B20-43F7-8C19-0B47D6DB2FF0}"/>
              </a:ext>
            </a:extLst>
          </p:cNvPr>
          <p:cNvSpPr txBox="1"/>
          <p:nvPr/>
        </p:nvSpPr>
        <p:spPr>
          <a:xfrm>
            <a:off x="110836" y="1115291"/>
            <a:ext cx="8922327" cy="5355312"/>
          </a:xfrm>
          <a:prstGeom prst="rect">
            <a:avLst/>
          </a:prstGeom>
          <a:solidFill>
            <a:srgbClr val="FBE6CE"/>
          </a:solidFill>
        </p:spPr>
        <p:txBody>
          <a:bodyPr wrap="square" rtlCol="0">
            <a:spAutoFit/>
          </a:bodyPr>
          <a:lstStyle/>
          <a:p>
            <a:r>
              <a:rPr lang="en-IN" dirty="0"/>
              <a:t>Cash Flows for an </a:t>
            </a:r>
            <a:r>
              <a:rPr lang="en-IN" dirty="0" smtClean="0"/>
              <a:t>investment costing </a:t>
            </a:r>
            <a:r>
              <a:rPr lang="en-IN" dirty="0" err="1" smtClean="0"/>
              <a:t>Rs</a:t>
            </a:r>
            <a:r>
              <a:rPr lang="en-IN" dirty="0"/>
              <a:t>. 45,000 today, are Rs. 20,000 in Year 1, </a:t>
            </a:r>
          </a:p>
          <a:p>
            <a:r>
              <a:rPr lang="en-IN" dirty="0"/>
              <a:t>Rs. 15,000 in Year 2, Rs. 18,000 in Year 3 and Rs. 20,000 in the last year. Calculate the </a:t>
            </a:r>
            <a:r>
              <a:rPr lang="en-IN" dirty="0" smtClean="0"/>
              <a:t>Life-time </a:t>
            </a:r>
            <a:r>
              <a:rPr lang="en-IN" dirty="0"/>
              <a:t>IRR for the project</a:t>
            </a:r>
            <a:r>
              <a:rPr lang="en-IN" dirty="0" smtClean="0"/>
              <a:t>.</a:t>
            </a:r>
          </a:p>
          <a:p>
            <a:endParaRPr lang="en-IN" dirty="0"/>
          </a:p>
          <a:p>
            <a:endParaRPr lang="en-IN" dirty="0" smtClean="0"/>
          </a:p>
          <a:p>
            <a:endParaRPr lang="en-IN" dirty="0"/>
          </a:p>
          <a:p>
            <a:endParaRPr lang="en-IN" dirty="0" smtClean="0"/>
          </a:p>
          <a:p>
            <a:endParaRPr lang="en-IN" dirty="0"/>
          </a:p>
          <a:p>
            <a:endParaRPr lang="en-IN" dirty="0" smtClean="0"/>
          </a:p>
          <a:p>
            <a:endParaRPr lang="en-IN" dirty="0"/>
          </a:p>
          <a:p>
            <a:endParaRPr lang="en-IN" dirty="0" smtClean="0"/>
          </a:p>
          <a:p>
            <a:endParaRPr lang="en-IN" dirty="0"/>
          </a:p>
          <a:p>
            <a:endParaRPr lang="en-IN" dirty="0" smtClean="0"/>
          </a:p>
          <a:p>
            <a:endParaRPr lang="en-IN" dirty="0"/>
          </a:p>
          <a:p>
            <a:endParaRPr lang="en-IN" dirty="0" smtClean="0"/>
          </a:p>
          <a:p>
            <a:endParaRPr lang="en-IN" dirty="0"/>
          </a:p>
          <a:p>
            <a:endParaRPr lang="en-IN" dirty="0" smtClean="0"/>
          </a:p>
          <a:p>
            <a:endParaRPr lang="en-IN" dirty="0"/>
          </a:p>
          <a:p>
            <a:endParaRPr lang="en-IN" dirty="0" smtClean="0"/>
          </a:p>
        </p:txBody>
      </p:sp>
      <p:sp>
        <p:nvSpPr>
          <p:cNvPr id="4" name="Title 1">
            <a:extLst>
              <a:ext uri="{FF2B5EF4-FFF2-40B4-BE49-F238E27FC236}">
                <a16:creationId xmlns:a16="http://schemas.microsoft.com/office/drawing/2014/main" xmlns="" id="{33ED5BE5-FC2E-4626-871F-0DE0C616E1E5}"/>
              </a:ext>
            </a:extLst>
          </p:cNvPr>
          <p:cNvSpPr txBox="1">
            <a:spLocks/>
          </p:cNvSpPr>
          <p:nvPr/>
        </p:nvSpPr>
        <p:spPr>
          <a:xfrm>
            <a:off x="244771" y="72470"/>
            <a:ext cx="699426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sz="3200" b="1" dirty="0" smtClean="0">
                <a:solidFill>
                  <a:schemeClr val="tx1">
                    <a:lumMod val="75000"/>
                    <a:lumOff val="25000"/>
                  </a:schemeClr>
                </a:solidFill>
                <a:latin typeface="+mn-lt"/>
              </a:rPr>
              <a:t>LIFE-TIME </a:t>
            </a:r>
            <a:r>
              <a:rPr lang="en-IN" sz="3200" b="1" dirty="0">
                <a:solidFill>
                  <a:schemeClr val="tx1">
                    <a:lumMod val="75000"/>
                    <a:lumOff val="25000"/>
                  </a:schemeClr>
                </a:solidFill>
                <a:latin typeface="+mn-lt"/>
              </a:rPr>
              <a:t>IRR - EXAMPLE</a:t>
            </a:r>
          </a:p>
        </p:txBody>
      </p:sp>
      <mc:AlternateContent xmlns:mc="http://schemas.openxmlformats.org/markup-compatibility/2006" xmlns:a14="http://schemas.microsoft.com/office/drawing/2010/main">
        <mc:Choice Requires="a14">
          <p:graphicFrame>
            <p:nvGraphicFramePr>
              <p:cNvPr id="5" name="Table 4">
                <a:extLst>
                  <a:ext uri="{FF2B5EF4-FFF2-40B4-BE49-F238E27FC236}">
                    <a16:creationId xmlns:a16="http://schemas.microsoft.com/office/drawing/2014/main" xmlns="" id="{2BC238D0-7401-41C7-A614-DDBE0FF3EC7D}"/>
                  </a:ext>
                </a:extLst>
              </p:cNvPr>
              <p:cNvGraphicFramePr>
                <a:graphicFrameLocks noGrp="1"/>
              </p:cNvGraphicFramePr>
              <p:nvPr>
                <p:extLst>
                  <p:ext uri="{D42A27DB-BD31-4B8C-83A1-F6EECF244321}">
                    <p14:modId xmlns:p14="http://schemas.microsoft.com/office/powerpoint/2010/main" val="2920036977"/>
                  </p:ext>
                </p:extLst>
              </p:nvPr>
            </p:nvGraphicFramePr>
            <p:xfrm>
              <a:off x="184730" y="2094830"/>
              <a:ext cx="7918089" cy="3977640"/>
            </p:xfrm>
            <a:graphic>
              <a:graphicData uri="http://schemas.openxmlformats.org/drawingml/2006/table">
                <a:tbl>
                  <a:tblPr firstRow="1" bandRow="1">
                    <a:tableStyleId>{21E4AEA4-8DFA-4A89-87EB-49C32662AFE0}</a:tableStyleId>
                  </a:tblPr>
                  <a:tblGrid>
                    <a:gridCol w="795337">
                      <a:extLst>
                        <a:ext uri="{9D8B030D-6E8A-4147-A177-3AD203B41FA5}">
                          <a16:colId xmlns:a16="http://schemas.microsoft.com/office/drawing/2014/main" xmlns="" val="3037198398"/>
                        </a:ext>
                      </a:extLst>
                    </a:gridCol>
                    <a:gridCol w="2950917">
                      <a:extLst>
                        <a:ext uri="{9D8B030D-6E8A-4147-A177-3AD203B41FA5}">
                          <a16:colId xmlns:a16="http://schemas.microsoft.com/office/drawing/2014/main" xmlns="" val="3768600186"/>
                        </a:ext>
                      </a:extLst>
                    </a:gridCol>
                    <a:gridCol w="4171835">
                      <a:extLst>
                        <a:ext uri="{9D8B030D-6E8A-4147-A177-3AD203B41FA5}">
                          <a16:colId xmlns:a16="http://schemas.microsoft.com/office/drawing/2014/main" xmlns="" val="3221334160"/>
                        </a:ext>
                      </a:extLst>
                    </a:gridCol>
                  </a:tblGrid>
                  <a:tr h="370840">
                    <a:tc>
                      <a:txBody>
                        <a:bodyPr/>
                        <a:lstStyle/>
                        <a:p>
                          <a:r>
                            <a:rPr lang="en-IN" dirty="0"/>
                            <a:t>Sr.</a:t>
                          </a:r>
                        </a:p>
                      </a:txBody>
                      <a:tcPr/>
                    </a:tc>
                    <a:tc>
                      <a:txBody>
                        <a:bodyPr/>
                        <a:lstStyle/>
                        <a:p>
                          <a:r>
                            <a:rPr lang="en-IN" dirty="0"/>
                            <a:t>Button</a:t>
                          </a:r>
                        </a:p>
                      </a:txBody>
                      <a:tcPr/>
                    </a:tc>
                    <a:tc>
                      <a:txBody>
                        <a:bodyPr/>
                        <a:lstStyle/>
                        <a:p>
                          <a:r>
                            <a:rPr lang="en-IN" dirty="0"/>
                            <a:t>Use and Description</a:t>
                          </a:r>
                        </a:p>
                      </a:txBody>
                      <a:tcPr/>
                    </a:tc>
                    <a:extLst>
                      <a:ext uri="{0D108BD9-81ED-4DB2-BD59-A6C34878D82A}">
                        <a16:rowId xmlns:a16="http://schemas.microsoft.com/office/drawing/2014/main" xmlns="" val="2682931092"/>
                      </a:ext>
                    </a:extLst>
                  </a:tr>
                  <a:tr h="370840">
                    <a:tc>
                      <a:txBody>
                        <a:bodyPr/>
                        <a:lstStyle/>
                        <a:p>
                          <a:r>
                            <a:rPr lang="en-IN" dirty="0"/>
                            <a:t>1</a:t>
                          </a:r>
                        </a:p>
                      </a:txBody>
                      <a:tcPr/>
                    </a:tc>
                    <a:tc>
                      <a:txBody>
                        <a:bodyPr/>
                        <a:lstStyle/>
                        <a:p>
                          <a:r>
                            <a:rPr lang="en-IN" dirty="0"/>
                            <a:t>[CF]</a:t>
                          </a:r>
                        </a:p>
                      </a:txBody>
                      <a:tcPr/>
                    </a:tc>
                    <a:tc>
                      <a:txBody>
                        <a:bodyPr/>
                        <a:lstStyle/>
                        <a:p>
                          <a:r>
                            <a:rPr lang="en-IN" dirty="0"/>
                            <a:t>To</a:t>
                          </a:r>
                          <a:r>
                            <a:rPr lang="en-IN" baseline="0" dirty="0"/>
                            <a:t> start the cash flow function</a:t>
                          </a:r>
                          <a:endParaRPr lang="en-IN" dirty="0"/>
                        </a:p>
                      </a:txBody>
                      <a:tcPr/>
                    </a:tc>
                    <a:extLst>
                      <a:ext uri="{0D108BD9-81ED-4DB2-BD59-A6C34878D82A}">
                        <a16:rowId xmlns:a16="http://schemas.microsoft.com/office/drawing/2014/main" xmlns="" val="3050547039"/>
                      </a:ext>
                    </a:extLst>
                  </a:tr>
                  <a:tr h="370840">
                    <a:tc>
                      <a:txBody>
                        <a:bodyPr/>
                        <a:lstStyle/>
                        <a:p>
                          <a:r>
                            <a:rPr lang="en-IN" dirty="0"/>
                            <a:t>2</a:t>
                          </a:r>
                        </a:p>
                      </a:txBody>
                      <a:tcPr/>
                    </a:tc>
                    <a:tc>
                      <a:txBody>
                        <a:bodyPr/>
                        <a:lstStyle/>
                        <a:p>
                          <a:r>
                            <a:rPr lang="en-IN" dirty="0"/>
                            <a:t>[2N</a:t>
                          </a:r>
                          <a:r>
                            <a:rPr lang="en-IN" baseline="0" dirty="0"/>
                            <a:t>D]   [CLR WORK]</a:t>
                          </a:r>
                          <a:endParaRPr lang="en-IN" dirty="0"/>
                        </a:p>
                      </a:txBody>
                      <a:tcPr/>
                    </a:tc>
                    <a:tc>
                      <a:txBody>
                        <a:bodyPr/>
                        <a:lstStyle/>
                        <a:p>
                          <a:r>
                            <a:rPr lang="en-IN" dirty="0"/>
                            <a:t>Clear the</a:t>
                          </a:r>
                          <a:r>
                            <a:rPr lang="en-IN" baseline="0" dirty="0"/>
                            <a:t> memory of cash flow function. You see </a:t>
                          </a:r>
                          <a:r>
                            <a:rPr lang="en-IN" baseline="0" dirty="0" err="1"/>
                            <a:t>CFo</a:t>
                          </a:r>
                          <a:r>
                            <a:rPr lang="en-IN" baseline="0" dirty="0"/>
                            <a:t> on the screen = 0</a:t>
                          </a:r>
                          <a:endParaRPr lang="en-IN" dirty="0"/>
                        </a:p>
                      </a:txBody>
                      <a:tcPr/>
                    </a:tc>
                    <a:extLst>
                      <a:ext uri="{0D108BD9-81ED-4DB2-BD59-A6C34878D82A}">
                        <a16:rowId xmlns:a16="http://schemas.microsoft.com/office/drawing/2014/main" xmlns="" val="3618799457"/>
                      </a:ext>
                    </a:extLst>
                  </a:tr>
                  <a:tr h="370840">
                    <a:tc>
                      <a:txBody>
                        <a:bodyPr/>
                        <a:lstStyle/>
                        <a:p>
                          <a:r>
                            <a:rPr lang="en-IN" dirty="0"/>
                            <a:t>3</a:t>
                          </a:r>
                        </a:p>
                      </a:txBody>
                      <a:tcPr/>
                    </a:tc>
                    <a:tc>
                      <a:txBody>
                        <a:bodyPr/>
                        <a:lstStyle/>
                        <a:p>
                          <a:r>
                            <a:rPr lang="en-IN" baseline="0" dirty="0"/>
                            <a:t>45000 [+/-] [ENTER]</a:t>
                          </a:r>
                          <a:endParaRPr lang="en-IN" dirty="0"/>
                        </a:p>
                      </a:txBody>
                      <a:tcPr/>
                    </a:tc>
                    <a:tc>
                      <a:txBody>
                        <a:bodyPr/>
                        <a:lstStyle/>
                        <a:p>
                          <a:r>
                            <a:rPr lang="en-IN" dirty="0"/>
                            <a:t>Enter the Initial Outflow</a:t>
                          </a:r>
                        </a:p>
                      </a:txBody>
                      <a:tcPr/>
                    </a:tc>
                    <a:extLst>
                      <a:ext uri="{0D108BD9-81ED-4DB2-BD59-A6C34878D82A}">
                        <a16:rowId xmlns:a16="http://schemas.microsoft.com/office/drawing/2014/main" xmlns="" val="3635652476"/>
                      </a:ext>
                    </a:extLst>
                  </a:tr>
                  <a:tr h="370840">
                    <a:tc>
                      <a:txBody>
                        <a:bodyPr/>
                        <a:lstStyle/>
                        <a:p>
                          <a:r>
                            <a:rPr lang="en-IN" dirty="0"/>
                            <a:t>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r>
                                <a:rPr lang="en-IN" b="0" i="0" smtClean="0">
                                  <a:latin typeface="Cambria Math" panose="02040503050406030204" pitchFamily="18" charset="0"/>
                                  <a:ea typeface="Cambria Math" panose="02040503050406030204" pitchFamily="18" charset="0"/>
                                </a:rPr>
                                <m:t> 20000</m:t>
                              </m:r>
                            </m:oMath>
                          </a14:m>
                          <a:r>
                            <a:rPr lang="en-IN" b="0" dirty="0">
                              <a:ea typeface="Cambria Math" panose="02040503050406030204" pitchFamily="18" charset="0"/>
                            </a:rPr>
                            <a:t> </a:t>
                          </a:r>
                          <a:r>
                            <a:rPr lang="en-IN" baseline="0" dirty="0"/>
                            <a:t>[ENTER]</a:t>
                          </a:r>
                          <a:endParaRPr lang="en-IN" dirty="0"/>
                        </a:p>
                      </a:txBody>
                      <a:tcPr/>
                    </a:tc>
                    <a:tc>
                      <a:txBody>
                        <a:bodyPr/>
                        <a:lstStyle/>
                        <a:p>
                          <a:r>
                            <a:rPr lang="en-IN" dirty="0"/>
                            <a:t>First Cash</a:t>
                          </a:r>
                          <a:r>
                            <a:rPr lang="en-IN" baseline="0" dirty="0"/>
                            <a:t> Flow Inflow (C01) is entered</a:t>
                          </a:r>
                          <a:endParaRPr lang="en-IN" dirty="0"/>
                        </a:p>
                      </a:txBody>
                      <a:tcPr/>
                    </a:tc>
                    <a:extLst>
                      <a:ext uri="{0D108BD9-81ED-4DB2-BD59-A6C34878D82A}">
                        <a16:rowId xmlns:a16="http://schemas.microsoft.com/office/drawing/2014/main" xmlns="" val="315867691"/>
                      </a:ext>
                    </a:extLst>
                  </a:tr>
                  <a:tr h="370840">
                    <a:tc>
                      <a:txBody>
                        <a:bodyPr/>
                        <a:lstStyle/>
                        <a:p>
                          <a:r>
                            <a:rPr lang="en-IN" dirty="0"/>
                            <a:t>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oMath>
                          </a14:m>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r>
                                <a:rPr lang="en-IN" b="0" i="0" smtClean="0">
                                  <a:latin typeface="Cambria Math" panose="02040503050406030204" pitchFamily="18" charset="0"/>
                                  <a:ea typeface="Cambria Math" panose="02040503050406030204" pitchFamily="18" charset="0"/>
                                </a:rPr>
                                <m:t>15000</m:t>
                              </m:r>
                            </m:oMath>
                          </a14:m>
                          <a:r>
                            <a:rPr lang="en-IN" b="0" dirty="0">
                              <a:ea typeface="Cambria Math" panose="02040503050406030204" pitchFamily="18" charset="0"/>
                            </a:rPr>
                            <a:t> </a:t>
                          </a:r>
                          <a:r>
                            <a:rPr lang="en-IN" baseline="0" dirty="0"/>
                            <a:t>[ENTER]</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Second Cash</a:t>
                          </a:r>
                          <a:r>
                            <a:rPr lang="en-IN" baseline="0" dirty="0"/>
                            <a:t> Flow Inflow (C02) is entered</a:t>
                          </a:r>
                          <a:endParaRPr lang="en-IN" dirty="0"/>
                        </a:p>
                      </a:txBody>
                      <a:tcPr/>
                    </a:tc>
                    <a:extLst>
                      <a:ext uri="{0D108BD9-81ED-4DB2-BD59-A6C34878D82A}">
                        <a16:rowId xmlns:a16="http://schemas.microsoft.com/office/drawing/2014/main" xmlns="" val="2939998780"/>
                      </a:ext>
                    </a:extLst>
                  </a:tr>
                  <a:tr h="370840">
                    <a:tc>
                      <a:txBody>
                        <a:bodyPr/>
                        <a:lstStyle/>
                        <a:p>
                          <a:r>
                            <a:rPr lang="en-IN" dirty="0"/>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oMath>
                          </a14:m>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r>
                                <a:rPr lang="en-IN" b="0" i="0" smtClean="0">
                                  <a:latin typeface="Cambria Math" panose="02040503050406030204" pitchFamily="18" charset="0"/>
                                  <a:ea typeface="Cambria Math" panose="02040503050406030204" pitchFamily="18" charset="0"/>
                                </a:rPr>
                                <m:t>18000</m:t>
                              </m:r>
                            </m:oMath>
                          </a14:m>
                          <a:r>
                            <a:rPr lang="en-IN" b="0" dirty="0">
                              <a:ea typeface="Cambria Math" panose="02040503050406030204" pitchFamily="18" charset="0"/>
                            </a:rPr>
                            <a:t> </a:t>
                          </a:r>
                          <a:r>
                            <a:rPr lang="en-IN" baseline="0" dirty="0"/>
                            <a:t>[ENTER]</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Third Cash</a:t>
                          </a:r>
                          <a:r>
                            <a:rPr lang="en-IN" baseline="0" dirty="0"/>
                            <a:t> Flow Inflow (C03) is entered</a:t>
                          </a:r>
                          <a:endParaRPr lang="en-IN" dirty="0"/>
                        </a:p>
                      </a:txBody>
                      <a:tcPr/>
                    </a:tc>
                    <a:extLst>
                      <a:ext uri="{0D108BD9-81ED-4DB2-BD59-A6C34878D82A}">
                        <a16:rowId xmlns:a16="http://schemas.microsoft.com/office/drawing/2014/main" xmlns="" val="3659688266"/>
                      </a:ext>
                    </a:extLst>
                  </a:tr>
                  <a:tr h="370840">
                    <a:tc>
                      <a:txBody>
                        <a:bodyPr/>
                        <a:lstStyle/>
                        <a:p>
                          <a:r>
                            <a:rPr lang="en-IN" dirty="0"/>
                            <a:t>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oMath>
                          </a14:m>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r>
                                <a:rPr lang="en-IN" b="0" i="0" smtClean="0">
                                  <a:latin typeface="Cambria Math" panose="02040503050406030204" pitchFamily="18" charset="0"/>
                                  <a:ea typeface="Cambria Math" panose="02040503050406030204" pitchFamily="18" charset="0"/>
                                </a:rPr>
                                <m:t>20000</m:t>
                              </m:r>
                            </m:oMath>
                          </a14:m>
                          <a:r>
                            <a:rPr lang="en-IN" b="0" dirty="0">
                              <a:ea typeface="Cambria Math" panose="02040503050406030204" pitchFamily="18" charset="0"/>
                            </a:rPr>
                            <a:t> </a:t>
                          </a:r>
                          <a:r>
                            <a:rPr lang="en-IN" baseline="0" dirty="0"/>
                            <a:t>[ENTER]</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Fourth Cash</a:t>
                          </a:r>
                          <a:r>
                            <a:rPr lang="en-IN" baseline="0" dirty="0"/>
                            <a:t> Flow Inflow (C04) is entered</a:t>
                          </a:r>
                          <a:endParaRPr lang="en-IN" dirty="0"/>
                        </a:p>
                      </a:txBody>
                      <a:tcPr/>
                    </a:tc>
                    <a:extLst>
                      <a:ext uri="{0D108BD9-81ED-4DB2-BD59-A6C34878D82A}">
                        <a16:rowId xmlns:a16="http://schemas.microsoft.com/office/drawing/2014/main" xmlns="" val="133886119"/>
                      </a:ext>
                    </a:extLst>
                  </a:tr>
                  <a:tr h="370840">
                    <a:tc>
                      <a:txBody>
                        <a:bodyPr/>
                        <a:lstStyle/>
                        <a:p>
                          <a:r>
                            <a:rPr lang="en-IN" dirty="0"/>
                            <a:t>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[IRR] [CPT]</a:t>
                          </a:r>
                          <a:r>
                            <a:rPr lang="en-IN" baseline="0" dirty="0"/>
                            <a:t> </a:t>
                          </a:r>
                          <a:endParaRPr lang="en-IN" dirty="0"/>
                        </a:p>
                      </a:txBody>
                      <a:tcPr/>
                    </a:tc>
                    <a:tc>
                      <a:txBody>
                        <a:bodyPr/>
                        <a:lstStyle/>
                        <a:p>
                          <a:r>
                            <a:rPr lang="en-IN" dirty="0"/>
                            <a:t>Compute the IRR</a:t>
                          </a:r>
                        </a:p>
                      </a:txBody>
                      <a:tcPr/>
                    </a:tc>
                    <a:extLst>
                      <a:ext uri="{0D108BD9-81ED-4DB2-BD59-A6C34878D82A}">
                        <a16:rowId xmlns:a16="http://schemas.microsoft.com/office/drawing/2014/main" xmlns="" val="37817014"/>
                      </a:ext>
                    </a:extLst>
                  </a:tr>
                  <a:tr h="370840">
                    <a:tc gridSpan="3">
                      <a:txBody>
                        <a:bodyPr/>
                        <a:lstStyle/>
                        <a:p>
                          <a:r>
                            <a:rPr lang="en-IN" dirty="0">
                              <a:solidFill>
                                <a:schemeClr val="bg1"/>
                              </a:solidFill>
                            </a:rPr>
                            <a:t>Calculator shows</a:t>
                          </a:r>
                          <a:r>
                            <a:rPr lang="en-IN" baseline="0" dirty="0">
                              <a:solidFill>
                                <a:schemeClr val="bg1"/>
                              </a:solidFill>
                            </a:rPr>
                            <a:t> </a:t>
                          </a:r>
                          <a:r>
                            <a:rPr lang="en-IN" b="1" baseline="0" dirty="0">
                              <a:solidFill>
                                <a:schemeClr val="bg1"/>
                              </a:solidFill>
                            </a:rPr>
                            <a:t>IRR = </a:t>
                          </a:r>
                          <a:r>
                            <a:rPr lang="en-IN" b="1" baseline="0" dirty="0" smtClean="0">
                              <a:solidFill>
                                <a:schemeClr val="bg1"/>
                              </a:solidFill>
                            </a:rPr>
                            <a:t>22.495 = 22.50%</a:t>
                          </a:r>
                          <a:endParaRPr lang="en-IN" b="1" dirty="0">
                            <a:solidFill>
                              <a:schemeClr val="bg1"/>
                            </a:solidFill>
                          </a:endParaRPr>
                        </a:p>
                      </a:txBody>
                      <a:tcPr>
                        <a:solidFill>
                          <a:schemeClr val="accent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p>
                      </a:txBody>
                      <a:tcPr/>
                    </a:tc>
                    <a:tc hMerge="1">
                      <a:txBody>
                        <a:bodyPr/>
                        <a:lstStyle/>
                        <a:p>
                          <a:endParaRPr lang="en-IN" dirty="0"/>
                        </a:p>
                      </a:txBody>
                      <a:tcPr/>
                    </a:tc>
                    <a:extLst>
                      <a:ext uri="{0D108BD9-81ED-4DB2-BD59-A6C34878D82A}">
                        <a16:rowId xmlns:a16="http://schemas.microsoft.com/office/drawing/2014/main" xmlns="" val="110358965"/>
                      </a:ext>
                    </a:extLst>
                  </a:tr>
                </a:tbl>
              </a:graphicData>
            </a:graphic>
          </p:graphicFrame>
        </mc:Choice>
        <mc:Fallback xmlns="">
          <p:graphicFrame>
            <p:nvGraphicFramePr>
              <p:cNvPr id="5" name="Table 4">
                <a:extLst>
                  <a:ext uri="{FF2B5EF4-FFF2-40B4-BE49-F238E27FC236}">
                    <a16:creationId xmlns:a16="http://schemas.microsoft.com/office/drawing/2014/main" id="{2BC238D0-7401-41C7-A614-DDBE0FF3EC7D}"/>
                  </a:ext>
                </a:extLst>
              </p:cNvPr>
              <p:cNvGraphicFramePr>
                <a:graphicFrameLocks noGrp="1"/>
              </p:cNvGraphicFramePr>
              <p:nvPr>
                <p:extLst>
                  <p:ext uri="{D42A27DB-BD31-4B8C-83A1-F6EECF244321}">
                    <p14:modId xmlns:p14="http://schemas.microsoft.com/office/powerpoint/2010/main" val="2920036977"/>
                  </p:ext>
                </p:extLst>
              </p:nvPr>
            </p:nvGraphicFramePr>
            <p:xfrm>
              <a:off x="184730" y="2094830"/>
              <a:ext cx="7918089" cy="3977640"/>
            </p:xfrm>
            <a:graphic>
              <a:graphicData uri="http://schemas.openxmlformats.org/drawingml/2006/table">
                <a:tbl>
                  <a:tblPr firstRow="1" bandRow="1">
                    <a:tableStyleId>{21E4AEA4-8DFA-4A89-87EB-49C32662AFE0}</a:tableStyleId>
                  </a:tblPr>
                  <a:tblGrid>
                    <a:gridCol w="795337">
                      <a:extLst>
                        <a:ext uri="{9D8B030D-6E8A-4147-A177-3AD203B41FA5}">
                          <a16:colId xmlns:a16="http://schemas.microsoft.com/office/drawing/2014/main" val="3037198398"/>
                        </a:ext>
                      </a:extLst>
                    </a:gridCol>
                    <a:gridCol w="2950917">
                      <a:extLst>
                        <a:ext uri="{9D8B030D-6E8A-4147-A177-3AD203B41FA5}">
                          <a16:colId xmlns:a16="http://schemas.microsoft.com/office/drawing/2014/main" val="3768600186"/>
                        </a:ext>
                      </a:extLst>
                    </a:gridCol>
                    <a:gridCol w="4171835">
                      <a:extLst>
                        <a:ext uri="{9D8B030D-6E8A-4147-A177-3AD203B41FA5}">
                          <a16:colId xmlns:a16="http://schemas.microsoft.com/office/drawing/2014/main" val="3221334160"/>
                        </a:ext>
                      </a:extLst>
                    </a:gridCol>
                  </a:tblGrid>
                  <a:tr h="370840">
                    <a:tc>
                      <a:txBody>
                        <a:bodyPr/>
                        <a:lstStyle/>
                        <a:p>
                          <a:r>
                            <a:rPr lang="en-IN" dirty="0"/>
                            <a:t>Sr.</a:t>
                          </a:r>
                        </a:p>
                      </a:txBody>
                      <a:tcPr/>
                    </a:tc>
                    <a:tc>
                      <a:txBody>
                        <a:bodyPr/>
                        <a:lstStyle/>
                        <a:p>
                          <a:r>
                            <a:rPr lang="en-IN" dirty="0"/>
                            <a:t>Button</a:t>
                          </a:r>
                        </a:p>
                      </a:txBody>
                      <a:tcPr/>
                    </a:tc>
                    <a:tc>
                      <a:txBody>
                        <a:bodyPr/>
                        <a:lstStyle/>
                        <a:p>
                          <a:r>
                            <a:rPr lang="en-IN" dirty="0"/>
                            <a:t>Use and Description</a:t>
                          </a:r>
                        </a:p>
                      </a:txBody>
                      <a:tcPr/>
                    </a:tc>
                    <a:extLst>
                      <a:ext uri="{0D108BD9-81ED-4DB2-BD59-A6C34878D82A}">
                        <a16:rowId xmlns:a16="http://schemas.microsoft.com/office/drawing/2014/main" val="2682931092"/>
                      </a:ext>
                    </a:extLst>
                  </a:tr>
                  <a:tr h="370840">
                    <a:tc>
                      <a:txBody>
                        <a:bodyPr/>
                        <a:lstStyle/>
                        <a:p>
                          <a:r>
                            <a:rPr lang="en-IN" dirty="0"/>
                            <a:t>1</a:t>
                          </a:r>
                        </a:p>
                      </a:txBody>
                      <a:tcPr/>
                    </a:tc>
                    <a:tc>
                      <a:txBody>
                        <a:bodyPr/>
                        <a:lstStyle/>
                        <a:p>
                          <a:r>
                            <a:rPr lang="en-IN" dirty="0"/>
                            <a:t>[CF]</a:t>
                          </a:r>
                        </a:p>
                      </a:txBody>
                      <a:tcPr/>
                    </a:tc>
                    <a:tc>
                      <a:txBody>
                        <a:bodyPr/>
                        <a:lstStyle/>
                        <a:p>
                          <a:r>
                            <a:rPr lang="en-IN" dirty="0"/>
                            <a:t>To</a:t>
                          </a:r>
                          <a:r>
                            <a:rPr lang="en-IN" baseline="0" dirty="0"/>
                            <a:t> start the cash flow function</a:t>
                          </a:r>
                          <a:endParaRPr lang="en-IN" dirty="0"/>
                        </a:p>
                      </a:txBody>
                      <a:tcPr/>
                    </a:tc>
                    <a:extLst>
                      <a:ext uri="{0D108BD9-81ED-4DB2-BD59-A6C34878D82A}">
                        <a16:rowId xmlns:a16="http://schemas.microsoft.com/office/drawing/2014/main" val="3050547039"/>
                      </a:ext>
                    </a:extLst>
                  </a:tr>
                  <a:tr h="640080">
                    <a:tc>
                      <a:txBody>
                        <a:bodyPr/>
                        <a:lstStyle/>
                        <a:p>
                          <a:r>
                            <a:rPr lang="en-IN" dirty="0"/>
                            <a:t>2</a:t>
                          </a:r>
                        </a:p>
                      </a:txBody>
                      <a:tcPr/>
                    </a:tc>
                    <a:tc>
                      <a:txBody>
                        <a:bodyPr/>
                        <a:lstStyle/>
                        <a:p>
                          <a:r>
                            <a:rPr lang="en-IN" dirty="0"/>
                            <a:t>[2N</a:t>
                          </a:r>
                          <a:r>
                            <a:rPr lang="en-IN" baseline="0" dirty="0"/>
                            <a:t>D]   [CLR WORK]</a:t>
                          </a:r>
                          <a:endParaRPr lang="en-IN" dirty="0"/>
                        </a:p>
                      </a:txBody>
                      <a:tcPr/>
                    </a:tc>
                    <a:tc>
                      <a:txBody>
                        <a:bodyPr/>
                        <a:lstStyle/>
                        <a:p>
                          <a:r>
                            <a:rPr lang="en-IN" dirty="0"/>
                            <a:t>Clear the</a:t>
                          </a:r>
                          <a:r>
                            <a:rPr lang="en-IN" baseline="0" dirty="0"/>
                            <a:t> memory of cash flow function. You see </a:t>
                          </a:r>
                          <a:r>
                            <a:rPr lang="en-IN" baseline="0" dirty="0" err="1"/>
                            <a:t>CFo</a:t>
                          </a:r>
                          <a:r>
                            <a:rPr lang="en-IN" baseline="0" dirty="0"/>
                            <a:t> on the screen = 0</a:t>
                          </a:r>
                          <a:endParaRPr lang="en-IN" dirty="0"/>
                        </a:p>
                      </a:txBody>
                      <a:tcPr/>
                    </a:tc>
                    <a:extLst>
                      <a:ext uri="{0D108BD9-81ED-4DB2-BD59-A6C34878D82A}">
                        <a16:rowId xmlns:a16="http://schemas.microsoft.com/office/drawing/2014/main" val="3618799457"/>
                      </a:ext>
                    </a:extLst>
                  </a:tr>
                  <a:tr h="370840">
                    <a:tc>
                      <a:txBody>
                        <a:bodyPr/>
                        <a:lstStyle/>
                        <a:p>
                          <a:r>
                            <a:rPr lang="en-IN" dirty="0"/>
                            <a:t>3</a:t>
                          </a:r>
                        </a:p>
                      </a:txBody>
                      <a:tcPr/>
                    </a:tc>
                    <a:tc>
                      <a:txBody>
                        <a:bodyPr/>
                        <a:lstStyle/>
                        <a:p>
                          <a:r>
                            <a:rPr lang="en-IN" baseline="0" dirty="0"/>
                            <a:t>45000 [+/-] [ENTER]</a:t>
                          </a:r>
                          <a:endParaRPr lang="en-IN" dirty="0"/>
                        </a:p>
                      </a:txBody>
                      <a:tcPr/>
                    </a:tc>
                    <a:tc>
                      <a:txBody>
                        <a:bodyPr/>
                        <a:lstStyle/>
                        <a:p>
                          <a:r>
                            <a:rPr lang="en-IN" dirty="0"/>
                            <a:t>Enter the Initial Outflow</a:t>
                          </a:r>
                        </a:p>
                      </a:txBody>
                      <a:tcPr/>
                    </a:tc>
                    <a:extLst>
                      <a:ext uri="{0D108BD9-81ED-4DB2-BD59-A6C34878D82A}">
                        <a16:rowId xmlns:a16="http://schemas.microsoft.com/office/drawing/2014/main" val="3635652476"/>
                      </a:ext>
                    </a:extLst>
                  </a:tr>
                  <a:tr h="370840">
                    <a:tc>
                      <a:txBody>
                        <a:bodyPr/>
                        <a:lstStyle/>
                        <a:p>
                          <a:r>
                            <a:rPr lang="en-IN" dirty="0"/>
                            <a:t>4</a:t>
                          </a:r>
                        </a:p>
                      </a:txBody>
                      <a:tcPr/>
                    </a:tc>
                    <a:tc>
                      <a:txBody>
                        <a:bodyPr/>
                        <a:lstStyle/>
                        <a:p>
                          <a:endParaRPr lang="en-US"/>
                        </a:p>
                      </a:txBody>
                      <a:tcPr>
                        <a:blipFill>
                          <a:blip r:embed="rId3"/>
                          <a:stretch>
                            <a:fillRect l="-27273" t="-480328" r="-142355" b="-522951"/>
                          </a:stretch>
                        </a:blipFill>
                      </a:tcPr>
                    </a:tc>
                    <a:tc>
                      <a:txBody>
                        <a:bodyPr/>
                        <a:lstStyle/>
                        <a:p>
                          <a:r>
                            <a:rPr lang="en-IN" dirty="0"/>
                            <a:t>First Cash</a:t>
                          </a:r>
                          <a:r>
                            <a:rPr lang="en-IN" baseline="0" dirty="0"/>
                            <a:t> Flow Inflow (C01) is entered</a:t>
                          </a:r>
                          <a:endParaRPr lang="en-IN" dirty="0"/>
                        </a:p>
                      </a:txBody>
                      <a:tcPr/>
                    </a:tc>
                    <a:extLst>
                      <a:ext uri="{0D108BD9-81ED-4DB2-BD59-A6C34878D82A}">
                        <a16:rowId xmlns:a16="http://schemas.microsoft.com/office/drawing/2014/main" val="315867691"/>
                      </a:ext>
                    </a:extLst>
                  </a:tr>
                  <a:tr h="370840">
                    <a:tc>
                      <a:txBody>
                        <a:bodyPr/>
                        <a:lstStyle/>
                        <a:p>
                          <a:r>
                            <a:rPr lang="en-IN" dirty="0"/>
                            <a:t>5</a:t>
                          </a:r>
                        </a:p>
                      </a:txBody>
                      <a:tcPr/>
                    </a:tc>
                    <a:tc>
                      <a:txBody>
                        <a:bodyPr/>
                        <a:lstStyle/>
                        <a:p>
                          <a:endParaRPr lang="en-US"/>
                        </a:p>
                      </a:txBody>
                      <a:tcPr>
                        <a:blipFill>
                          <a:blip r:embed="rId3"/>
                          <a:stretch>
                            <a:fillRect l="-27273" t="-580328" r="-142355" b="-422951"/>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Second Cash</a:t>
                          </a:r>
                          <a:r>
                            <a:rPr lang="en-IN" baseline="0" dirty="0"/>
                            <a:t> Flow Inflow (C02) is entered</a:t>
                          </a:r>
                          <a:endParaRPr lang="en-IN" dirty="0"/>
                        </a:p>
                      </a:txBody>
                      <a:tcPr/>
                    </a:tc>
                    <a:extLst>
                      <a:ext uri="{0D108BD9-81ED-4DB2-BD59-A6C34878D82A}">
                        <a16:rowId xmlns:a16="http://schemas.microsoft.com/office/drawing/2014/main" val="2939998780"/>
                      </a:ext>
                    </a:extLst>
                  </a:tr>
                  <a:tr h="370840">
                    <a:tc>
                      <a:txBody>
                        <a:bodyPr/>
                        <a:lstStyle/>
                        <a:p>
                          <a:r>
                            <a:rPr lang="en-IN" dirty="0"/>
                            <a:t>6</a:t>
                          </a:r>
                        </a:p>
                      </a:txBody>
                      <a:tcPr/>
                    </a:tc>
                    <a:tc>
                      <a:txBody>
                        <a:bodyPr/>
                        <a:lstStyle/>
                        <a:p>
                          <a:endParaRPr lang="en-US"/>
                        </a:p>
                      </a:txBody>
                      <a:tcPr>
                        <a:blipFill>
                          <a:blip r:embed="rId3"/>
                          <a:stretch>
                            <a:fillRect l="-27273" t="-680328" r="-142355" b="-322951"/>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Third Cash</a:t>
                          </a:r>
                          <a:r>
                            <a:rPr lang="en-IN" baseline="0" dirty="0"/>
                            <a:t> Flow Inflow (C03) is entered</a:t>
                          </a:r>
                          <a:endParaRPr lang="en-IN" dirty="0"/>
                        </a:p>
                      </a:txBody>
                      <a:tcPr/>
                    </a:tc>
                    <a:extLst>
                      <a:ext uri="{0D108BD9-81ED-4DB2-BD59-A6C34878D82A}">
                        <a16:rowId xmlns:a16="http://schemas.microsoft.com/office/drawing/2014/main" val="3659688266"/>
                      </a:ext>
                    </a:extLst>
                  </a:tr>
                  <a:tr h="370840">
                    <a:tc>
                      <a:txBody>
                        <a:bodyPr/>
                        <a:lstStyle/>
                        <a:p>
                          <a:r>
                            <a:rPr lang="en-IN" dirty="0"/>
                            <a:t>7</a:t>
                          </a:r>
                        </a:p>
                      </a:txBody>
                      <a:tcPr/>
                    </a:tc>
                    <a:tc>
                      <a:txBody>
                        <a:bodyPr/>
                        <a:lstStyle/>
                        <a:p>
                          <a:endParaRPr lang="en-US"/>
                        </a:p>
                      </a:txBody>
                      <a:tcPr>
                        <a:blipFill>
                          <a:blip r:embed="rId3"/>
                          <a:stretch>
                            <a:fillRect l="-27273" t="-780328" r="-142355" b="-222951"/>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Fourth Cash</a:t>
                          </a:r>
                          <a:r>
                            <a:rPr lang="en-IN" baseline="0" dirty="0"/>
                            <a:t> Flow Inflow (C04) is entered</a:t>
                          </a:r>
                          <a:endParaRPr lang="en-IN" dirty="0"/>
                        </a:p>
                      </a:txBody>
                      <a:tcPr/>
                    </a:tc>
                    <a:extLst>
                      <a:ext uri="{0D108BD9-81ED-4DB2-BD59-A6C34878D82A}">
                        <a16:rowId xmlns:a16="http://schemas.microsoft.com/office/drawing/2014/main" val="133886119"/>
                      </a:ext>
                    </a:extLst>
                  </a:tr>
                  <a:tr h="370840">
                    <a:tc>
                      <a:txBody>
                        <a:bodyPr/>
                        <a:lstStyle/>
                        <a:p>
                          <a:r>
                            <a:rPr lang="en-IN" dirty="0"/>
                            <a:t>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[IRR] [CPT]</a:t>
                          </a:r>
                          <a:r>
                            <a:rPr lang="en-IN" baseline="0" dirty="0"/>
                            <a:t> </a:t>
                          </a:r>
                          <a:endParaRPr lang="en-IN" dirty="0"/>
                        </a:p>
                      </a:txBody>
                      <a:tcPr/>
                    </a:tc>
                    <a:tc>
                      <a:txBody>
                        <a:bodyPr/>
                        <a:lstStyle/>
                        <a:p>
                          <a:r>
                            <a:rPr lang="en-IN" dirty="0"/>
                            <a:t>Compute the IRR</a:t>
                          </a:r>
                        </a:p>
                      </a:txBody>
                      <a:tcPr/>
                    </a:tc>
                    <a:extLst>
                      <a:ext uri="{0D108BD9-81ED-4DB2-BD59-A6C34878D82A}">
                        <a16:rowId xmlns:a16="http://schemas.microsoft.com/office/drawing/2014/main" val="37817014"/>
                      </a:ext>
                    </a:extLst>
                  </a:tr>
                  <a:tr h="370840">
                    <a:tc gridSpan="3">
                      <a:txBody>
                        <a:bodyPr/>
                        <a:lstStyle/>
                        <a:p>
                          <a:r>
                            <a:rPr lang="en-IN" dirty="0">
                              <a:solidFill>
                                <a:schemeClr val="bg1"/>
                              </a:solidFill>
                            </a:rPr>
                            <a:t>Calculator shows</a:t>
                          </a:r>
                          <a:r>
                            <a:rPr lang="en-IN" baseline="0" dirty="0">
                              <a:solidFill>
                                <a:schemeClr val="bg1"/>
                              </a:solidFill>
                            </a:rPr>
                            <a:t> </a:t>
                          </a:r>
                          <a:r>
                            <a:rPr lang="en-IN" b="1" baseline="0" dirty="0">
                              <a:solidFill>
                                <a:schemeClr val="bg1"/>
                              </a:solidFill>
                            </a:rPr>
                            <a:t>IRR = </a:t>
                          </a:r>
                          <a:r>
                            <a:rPr lang="en-IN" b="1" baseline="0" dirty="0" smtClean="0">
                              <a:solidFill>
                                <a:schemeClr val="bg1"/>
                              </a:solidFill>
                            </a:rPr>
                            <a:t>22.495 = 22.50%</a:t>
                          </a:r>
                          <a:endParaRPr lang="en-IN" b="1" dirty="0">
                            <a:solidFill>
                              <a:schemeClr val="bg1"/>
                            </a:solidFill>
                          </a:endParaRPr>
                        </a:p>
                      </a:txBody>
                      <a:tcPr>
                        <a:solidFill>
                          <a:schemeClr val="accent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p>
                      </a:txBody>
                      <a:tcPr/>
                    </a:tc>
                    <a:tc hMerge="1">
                      <a:txBody>
                        <a:bodyPr/>
                        <a:lstStyle/>
                        <a:p>
                          <a:endParaRPr lang="en-IN" dirty="0"/>
                        </a:p>
                      </a:txBody>
                      <a:tcPr/>
                    </a:tc>
                    <a:extLst>
                      <a:ext uri="{0D108BD9-81ED-4DB2-BD59-A6C34878D82A}">
                        <a16:rowId xmlns:a16="http://schemas.microsoft.com/office/drawing/2014/main" val="110358965"/>
                      </a:ext>
                    </a:extLst>
                  </a:tr>
                </a:tbl>
              </a:graphicData>
            </a:graphic>
          </p:graphicFrame>
        </mc:Fallback>
      </mc:AlternateContent>
      <p:sp>
        <p:nvSpPr>
          <p:cNvPr id="6" name="TextBox 5">
            <a:extLst>
              <a:ext uri="{FF2B5EF4-FFF2-40B4-BE49-F238E27FC236}">
                <a16:creationId xmlns:a16="http://schemas.microsoft.com/office/drawing/2014/main" xmlns="" id="{927806F2-8F17-4138-AFA0-DBBC781CC0AA}"/>
              </a:ext>
            </a:extLst>
          </p:cNvPr>
          <p:cNvSpPr txBox="1"/>
          <p:nvPr/>
        </p:nvSpPr>
        <p:spPr>
          <a:xfrm>
            <a:off x="130577" y="6059302"/>
            <a:ext cx="8026393" cy="369332"/>
          </a:xfrm>
          <a:prstGeom prst="rect">
            <a:avLst/>
          </a:prstGeom>
          <a:noFill/>
        </p:spPr>
        <p:txBody>
          <a:bodyPr wrap="square" rtlCol="0">
            <a:spAutoFit/>
          </a:bodyPr>
          <a:lstStyle/>
          <a:p>
            <a:r>
              <a:rPr lang="en-IN" dirty="0"/>
              <a:t>All the investment cash flows are available hence terminal value is not present.</a:t>
            </a:r>
          </a:p>
        </p:txBody>
      </p:sp>
    </p:spTree>
    <p:extLst>
      <p:ext uri="{BB962C8B-B14F-4D97-AF65-F5344CB8AC3E}">
        <p14:creationId xmlns:p14="http://schemas.microsoft.com/office/powerpoint/2010/main" val="1328791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D9867C1F-6AF7-446D-9DC2-373B77D637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
        <p:nvSpPr>
          <p:cNvPr id="3" name="Title 1">
            <a:extLst>
              <a:ext uri="{FF2B5EF4-FFF2-40B4-BE49-F238E27FC236}">
                <a16:creationId xmlns:a16="http://schemas.microsoft.com/office/drawing/2014/main" xmlns="" id="{FE8D6E1E-4BA2-43EF-819D-3F321D27B88A}"/>
              </a:ext>
            </a:extLst>
          </p:cNvPr>
          <p:cNvSpPr txBox="1">
            <a:spLocks/>
          </p:cNvSpPr>
          <p:nvPr/>
        </p:nvSpPr>
        <p:spPr>
          <a:xfrm>
            <a:off x="244771" y="72470"/>
            <a:ext cx="699426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sz="3200" b="1" dirty="0">
                <a:solidFill>
                  <a:schemeClr val="tx1">
                    <a:lumMod val="75000"/>
                    <a:lumOff val="25000"/>
                  </a:schemeClr>
                </a:solidFill>
                <a:latin typeface="+mn-lt"/>
              </a:rPr>
              <a:t>INTERIM IRR - EXAMPLE</a:t>
            </a:r>
          </a:p>
        </p:txBody>
      </p:sp>
      <p:sp>
        <p:nvSpPr>
          <p:cNvPr id="4" name="TextBox 3">
            <a:extLst>
              <a:ext uri="{FF2B5EF4-FFF2-40B4-BE49-F238E27FC236}">
                <a16:creationId xmlns:a16="http://schemas.microsoft.com/office/drawing/2014/main" xmlns="" id="{7FE6BABF-3AA8-4D34-BCB3-D5D33D5EEFA5}"/>
              </a:ext>
            </a:extLst>
          </p:cNvPr>
          <p:cNvSpPr txBox="1"/>
          <p:nvPr/>
        </p:nvSpPr>
        <p:spPr>
          <a:xfrm>
            <a:off x="244771" y="1205345"/>
            <a:ext cx="8469738" cy="5112328"/>
          </a:xfrm>
          <a:prstGeom prst="rect">
            <a:avLst/>
          </a:prstGeom>
          <a:noFill/>
        </p:spPr>
        <p:txBody>
          <a:bodyPr wrap="square" rtlCol="0">
            <a:spAutoFit/>
          </a:bodyPr>
          <a:lstStyle/>
          <a:p>
            <a:endParaRPr lang="en-IN" dirty="0"/>
          </a:p>
        </p:txBody>
      </p:sp>
      <p:sp>
        <p:nvSpPr>
          <p:cNvPr id="5" name="TextBox 4">
            <a:extLst>
              <a:ext uri="{FF2B5EF4-FFF2-40B4-BE49-F238E27FC236}">
                <a16:creationId xmlns:a16="http://schemas.microsoft.com/office/drawing/2014/main" xmlns="" id="{3F9B6C80-A413-4681-8919-4CE5C190882E}"/>
              </a:ext>
            </a:extLst>
          </p:cNvPr>
          <p:cNvSpPr txBox="1"/>
          <p:nvPr/>
        </p:nvSpPr>
        <p:spPr>
          <a:xfrm>
            <a:off x="110836" y="1115291"/>
            <a:ext cx="8922327" cy="5632311"/>
          </a:xfrm>
          <a:prstGeom prst="rect">
            <a:avLst/>
          </a:prstGeom>
          <a:solidFill>
            <a:srgbClr val="FBE6CE"/>
          </a:solidFill>
        </p:spPr>
        <p:txBody>
          <a:bodyPr wrap="square" rtlCol="0">
            <a:spAutoFit/>
          </a:bodyPr>
          <a:lstStyle/>
          <a:p>
            <a:r>
              <a:rPr lang="en-IN" dirty="0"/>
              <a:t>Cash Flows for a Rs. 80,000 investment, are Rs. 55,000 in Year 1, Rs. 30,000 in Year 2, </a:t>
            </a:r>
          </a:p>
          <a:p>
            <a:r>
              <a:rPr lang="en-IN" dirty="0"/>
              <a:t>Rs. 18,000 in Year 3 and the </a:t>
            </a:r>
            <a:r>
              <a:rPr lang="en-IN" b="1" dirty="0"/>
              <a:t>Appraised value </a:t>
            </a:r>
            <a:r>
              <a:rPr lang="en-IN" dirty="0"/>
              <a:t>is Rs. 80,000 in the fourth year. Calculate the Interim IRR for the project</a:t>
            </a:r>
            <a:r>
              <a:rPr lang="en-IN" dirty="0" smtClean="0"/>
              <a:t>.</a:t>
            </a:r>
          </a:p>
          <a:p>
            <a:endParaRPr lang="en-IN" dirty="0"/>
          </a:p>
          <a:p>
            <a:endParaRPr lang="en-IN" dirty="0" smtClean="0"/>
          </a:p>
          <a:p>
            <a:endParaRPr lang="en-IN" dirty="0"/>
          </a:p>
          <a:p>
            <a:endParaRPr lang="en-IN" dirty="0" smtClean="0"/>
          </a:p>
          <a:p>
            <a:endParaRPr lang="en-IN" dirty="0"/>
          </a:p>
          <a:p>
            <a:endParaRPr lang="en-IN" dirty="0" smtClean="0"/>
          </a:p>
          <a:p>
            <a:endParaRPr lang="en-IN" dirty="0"/>
          </a:p>
          <a:p>
            <a:endParaRPr lang="en-IN" dirty="0" smtClean="0"/>
          </a:p>
          <a:p>
            <a:endParaRPr lang="en-IN" dirty="0"/>
          </a:p>
          <a:p>
            <a:endParaRPr lang="en-IN" dirty="0" smtClean="0"/>
          </a:p>
          <a:p>
            <a:endParaRPr lang="en-IN" dirty="0"/>
          </a:p>
          <a:p>
            <a:endParaRPr lang="en-IN" dirty="0" smtClean="0"/>
          </a:p>
          <a:p>
            <a:endParaRPr lang="en-IN" dirty="0"/>
          </a:p>
          <a:p>
            <a:endParaRPr lang="en-IN" dirty="0" smtClean="0"/>
          </a:p>
          <a:p>
            <a:endParaRPr lang="en-IN" dirty="0"/>
          </a:p>
          <a:p>
            <a:endParaRPr lang="en-IN" dirty="0"/>
          </a:p>
          <a:p>
            <a:endParaRPr lang="en-IN" dirty="0"/>
          </a:p>
        </p:txBody>
      </p:sp>
      <mc:AlternateContent xmlns:mc="http://schemas.openxmlformats.org/markup-compatibility/2006" xmlns:a14="http://schemas.microsoft.com/office/drawing/2010/main">
        <mc:Choice Requires="a14">
          <p:graphicFrame>
            <p:nvGraphicFramePr>
              <p:cNvPr id="6" name="Table 5">
                <a:extLst>
                  <a:ext uri="{FF2B5EF4-FFF2-40B4-BE49-F238E27FC236}">
                    <a16:creationId xmlns:a16="http://schemas.microsoft.com/office/drawing/2014/main" xmlns="" id="{AE048681-4774-4EB2-8371-A0DD3B845F18}"/>
                  </a:ext>
                </a:extLst>
              </p:cNvPr>
              <p:cNvGraphicFramePr>
                <a:graphicFrameLocks noGrp="1"/>
              </p:cNvGraphicFramePr>
              <p:nvPr>
                <p:extLst>
                  <p:ext uri="{D42A27DB-BD31-4B8C-83A1-F6EECF244321}">
                    <p14:modId xmlns:p14="http://schemas.microsoft.com/office/powerpoint/2010/main" val="3967367407"/>
                  </p:ext>
                </p:extLst>
              </p:nvPr>
            </p:nvGraphicFramePr>
            <p:xfrm>
              <a:off x="184730" y="2094830"/>
              <a:ext cx="7918089" cy="3977640"/>
            </p:xfrm>
            <a:graphic>
              <a:graphicData uri="http://schemas.openxmlformats.org/drawingml/2006/table">
                <a:tbl>
                  <a:tblPr firstRow="1" bandRow="1">
                    <a:tableStyleId>{21E4AEA4-8DFA-4A89-87EB-49C32662AFE0}</a:tableStyleId>
                  </a:tblPr>
                  <a:tblGrid>
                    <a:gridCol w="795337">
                      <a:extLst>
                        <a:ext uri="{9D8B030D-6E8A-4147-A177-3AD203B41FA5}">
                          <a16:colId xmlns:a16="http://schemas.microsoft.com/office/drawing/2014/main" xmlns="" val="3037198398"/>
                        </a:ext>
                      </a:extLst>
                    </a:gridCol>
                    <a:gridCol w="2950917">
                      <a:extLst>
                        <a:ext uri="{9D8B030D-6E8A-4147-A177-3AD203B41FA5}">
                          <a16:colId xmlns:a16="http://schemas.microsoft.com/office/drawing/2014/main" xmlns="" val="3768600186"/>
                        </a:ext>
                      </a:extLst>
                    </a:gridCol>
                    <a:gridCol w="4171835">
                      <a:extLst>
                        <a:ext uri="{9D8B030D-6E8A-4147-A177-3AD203B41FA5}">
                          <a16:colId xmlns:a16="http://schemas.microsoft.com/office/drawing/2014/main" xmlns="" val="3221334160"/>
                        </a:ext>
                      </a:extLst>
                    </a:gridCol>
                  </a:tblGrid>
                  <a:tr h="370840">
                    <a:tc>
                      <a:txBody>
                        <a:bodyPr/>
                        <a:lstStyle/>
                        <a:p>
                          <a:r>
                            <a:rPr lang="en-IN" dirty="0"/>
                            <a:t>Sr.</a:t>
                          </a:r>
                        </a:p>
                      </a:txBody>
                      <a:tcPr/>
                    </a:tc>
                    <a:tc>
                      <a:txBody>
                        <a:bodyPr/>
                        <a:lstStyle/>
                        <a:p>
                          <a:r>
                            <a:rPr lang="en-IN" dirty="0"/>
                            <a:t>Button</a:t>
                          </a:r>
                        </a:p>
                      </a:txBody>
                      <a:tcPr/>
                    </a:tc>
                    <a:tc>
                      <a:txBody>
                        <a:bodyPr/>
                        <a:lstStyle/>
                        <a:p>
                          <a:r>
                            <a:rPr lang="en-IN" dirty="0"/>
                            <a:t>Use and Description</a:t>
                          </a:r>
                        </a:p>
                      </a:txBody>
                      <a:tcPr/>
                    </a:tc>
                    <a:extLst>
                      <a:ext uri="{0D108BD9-81ED-4DB2-BD59-A6C34878D82A}">
                        <a16:rowId xmlns:a16="http://schemas.microsoft.com/office/drawing/2014/main" xmlns="" val="2682931092"/>
                      </a:ext>
                    </a:extLst>
                  </a:tr>
                  <a:tr h="370840">
                    <a:tc>
                      <a:txBody>
                        <a:bodyPr/>
                        <a:lstStyle/>
                        <a:p>
                          <a:r>
                            <a:rPr lang="en-IN" dirty="0"/>
                            <a:t>1</a:t>
                          </a:r>
                        </a:p>
                      </a:txBody>
                      <a:tcPr/>
                    </a:tc>
                    <a:tc>
                      <a:txBody>
                        <a:bodyPr/>
                        <a:lstStyle/>
                        <a:p>
                          <a:r>
                            <a:rPr lang="en-IN" dirty="0"/>
                            <a:t>[CF]</a:t>
                          </a:r>
                        </a:p>
                      </a:txBody>
                      <a:tcPr/>
                    </a:tc>
                    <a:tc>
                      <a:txBody>
                        <a:bodyPr/>
                        <a:lstStyle/>
                        <a:p>
                          <a:r>
                            <a:rPr lang="en-IN" dirty="0"/>
                            <a:t>To</a:t>
                          </a:r>
                          <a:r>
                            <a:rPr lang="en-IN" baseline="0" dirty="0"/>
                            <a:t> start the cash flow function</a:t>
                          </a:r>
                          <a:endParaRPr lang="en-IN" dirty="0"/>
                        </a:p>
                      </a:txBody>
                      <a:tcPr/>
                    </a:tc>
                    <a:extLst>
                      <a:ext uri="{0D108BD9-81ED-4DB2-BD59-A6C34878D82A}">
                        <a16:rowId xmlns:a16="http://schemas.microsoft.com/office/drawing/2014/main" xmlns="" val="3050547039"/>
                      </a:ext>
                    </a:extLst>
                  </a:tr>
                  <a:tr h="370840">
                    <a:tc>
                      <a:txBody>
                        <a:bodyPr/>
                        <a:lstStyle/>
                        <a:p>
                          <a:r>
                            <a:rPr lang="en-IN" dirty="0"/>
                            <a:t>2</a:t>
                          </a:r>
                        </a:p>
                      </a:txBody>
                      <a:tcPr/>
                    </a:tc>
                    <a:tc>
                      <a:txBody>
                        <a:bodyPr/>
                        <a:lstStyle/>
                        <a:p>
                          <a:r>
                            <a:rPr lang="en-IN" dirty="0"/>
                            <a:t>[2N</a:t>
                          </a:r>
                          <a:r>
                            <a:rPr lang="en-IN" baseline="0" dirty="0"/>
                            <a:t>D]   [CLR WORK]</a:t>
                          </a:r>
                          <a:endParaRPr lang="en-IN" dirty="0"/>
                        </a:p>
                      </a:txBody>
                      <a:tcPr/>
                    </a:tc>
                    <a:tc>
                      <a:txBody>
                        <a:bodyPr/>
                        <a:lstStyle/>
                        <a:p>
                          <a:r>
                            <a:rPr lang="en-IN" dirty="0"/>
                            <a:t>Clear the</a:t>
                          </a:r>
                          <a:r>
                            <a:rPr lang="en-IN" baseline="0" dirty="0"/>
                            <a:t> memory of cash flow function. You see </a:t>
                          </a:r>
                          <a:r>
                            <a:rPr lang="en-IN" baseline="0" dirty="0" err="1"/>
                            <a:t>CFo</a:t>
                          </a:r>
                          <a:r>
                            <a:rPr lang="en-IN" baseline="0" dirty="0"/>
                            <a:t> on the screen = 0</a:t>
                          </a:r>
                          <a:endParaRPr lang="en-IN" dirty="0"/>
                        </a:p>
                      </a:txBody>
                      <a:tcPr/>
                    </a:tc>
                    <a:extLst>
                      <a:ext uri="{0D108BD9-81ED-4DB2-BD59-A6C34878D82A}">
                        <a16:rowId xmlns:a16="http://schemas.microsoft.com/office/drawing/2014/main" xmlns="" val="3618799457"/>
                      </a:ext>
                    </a:extLst>
                  </a:tr>
                  <a:tr h="370840">
                    <a:tc>
                      <a:txBody>
                        <a:bodyPr/>
                        <a:lstStyle/>
                        <a:p>
                          <a:r>
                            <a:rPr lang="en-IN" dirty="0"/>
                            <a:t>3</a:t>
                          </a:r>
                        </a:p>
                      </a:txBody>
                      <a:tcPr/>
                    </a:tc>
                    <a:tc>
                      <a:txBody>
                        <a:bodyPr/>
                        <a:lstStyle/>
                        <a:p>
                          <a:r>
                            <a:rPr lang="en-IN" baseline="0" dirty="0"/>
                            <a:t>80000 [+/-] [ENTER]</a:t>
                          </a:r>
                          <a:endParaRPr lang="en-IN" dirty="0"/>
                        </a:p>
                      </a:txBody>
                      <a:tcPr/>
                    </a:tc>
                    <a:tc>
                      <a:txBody>
                        <a:bodyPr/>
                        <a:lstStyle/>
                        <a:p>
                          <a:r>
                            <a:rPr lang="en-IN" dirty="0"/>
                            <a:t>Enter the Initial Outflow</a:t>
                          </a:r>
                        </a:p>
                      </a:txBody>
                      <a:tcPr/>
                    </a:tc>
                    <a:extLst>
                      <a:ext uri="{0D108BD9-81ED-4DB2-BD59-A6C34878D82A}">
                        <a16:rowId xmlns:a16="http://schemas.microsoft.com/office/drawing/2014/main" xmlns="" val="3635652476"/>
                      </a:ext>
                    </a:extLst>
                  </a:tr>
                  <a:tr h="370840">
                    <a:tc>
                      <a:txBody>
                        <a:bodyPr/>
                        <a:lstStyle/>
                        <a:p>
                          <a:r>
                            <a:rPr lang="en-IN" dirty="0"/>
                            <a:t>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r>
                                <a:rPr lang="en-IN" b="0" i="0" smtClean="0">
                                  <a:latin typeface="Cambria Math" panose="02040503050406030204" pitchFamily="18" charset="0"/>
                                  <a:ea typeface="Cambria Math" panose="02040503050406030204" pitchFamily="18" charset="0"/>
                                </a:rPr>
                                <m:t> 55000</m:t>
                              </m:r>
                            </m:oMath>
                          </a14:m>
                          <a:r>
                            <a:rPr lang="en-IN" b="0" dirty="0">
                              <a:ea typeface="Cambria Math" panose="02040503050406030204" pitchFamily="18" charset="0"/>
                            </a:rPr>
                            <a:t> </a:t>
                          </a:r>
                          <a:r>
                            <a:rPr lang="en-IN" baseline="0" dirty="0"/>
                            <a:t>[ENTER]</a:t>
                          </a:r>
                          <a:endParaRPr lang="en-IN" dirty="0"/>
                        </a:p>
                      </a:txBody>
                      <a:tcPr/>
                    </a:tc>
                    <a:tc>
                      <a:txBody>
                        <a:bodyPr/>
                        <a:lstStyle/>
                        <a:p>
                          <a:r>
                            <a:rPr lang="en-IN" dirty="0"/>
                            <a:t>First Cash</a:t>
                          </a:r>
                          <a:r>
                            <a:rPr lang="en-IN" baseline="0" dirty="0"/>
                            <a:t> Flow Inflow (C01) is entered</a:t>
                          </a:r>
                          <a:endParaRPr lang="en-IN" dirty="0"/>
                        </a:p>
                      </a:txBody>
                      <a:tcPr/>
                    </a:tc>
                    <a:extLst>
                      <a:ext uri="{0D108BD9-81ED-4DB2-BD59-A6C34878D82A}">
                        <a16:rowId xmlns:a16="http://schemas.microsoft.com/office/drawing/2014/main" xmlns="" val="315867691"/>
                      </a:ext>
                    </a:extLst>
                  </a:tr>
                  <a:tr h="370840">
                    <a:tc>
                      <a:txBody>
                        <a:bodyPr/>
                        <a:lstStyle/>
                        <a:p>
                          <a:r>
                            <a:rPr lang="en-IN" dirty="0"/>
                            <a:t>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oMath>
                          </a14:m>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r>
                                <a:rPr lang="en-IN" b="0" i="0" smtClean="0">
                                  <a:latin typeface="Cambria Math" panose="02040503050406030204" pitchFamily="18" charset="0"/>
                                  <a:ea typeface="Cambria Math" panose="02040503050406030204" pitchFamily="18" charset="0"/>
                                </a:rPr>
                                <m:t>30000</m:t>
                              </m:r>
                            </m:oMath>
                          </a14:m>
                          <a:r>
                            <a:rPr lang="en-IN" b="0" dirty="0">
                              <a:ea typeface="Cambria Math" panose="02040503050406030204" pitchFamily="18" charset="0"/>
                            </a:rPr>
                            <a:t> </a:t>
                          </a:r>
                          <a:r>
                            <a:rPr lang="en-IN" baseline="0" dirty="0"/>
                            <a:t>[ENTER]</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Second Cash</a:t>
                          </a:r>
                          <a:r>
                            <a:rPr lang="en-IN" baseline="0" dirty="0"/>
                            <a:t> Flow Inflow (C02) is entered</a:t>
                          </a:r>
                          <a:endParaRPr lang="en-IN" dirty="0"/>
                        </a:p>
                      </a:txBody>
                      <a:tcPr/>
                    </a:tc>
                    <a:extLst>
                      <a:ext uri="{0D108BD9-81ED-4DB2-BD59-A6C34878D82A}">
                        <a16:rowId xmlns:a16="http://schemas.microsoft.com/office/drawing/2014/main" xmlns="" val="2939998780"/>
                      </a:ext>
                    </a:extLst>
                  </a:tr>
                  <a:tr h="370840">
                    <a:tc>
                      <a:txBody>
                        <a:bodyPr/>
                        <a:lstStyle/>
                        <a:p>
                          <a:r>
                            <a:rPr lang="en-IN" dirty="0"/>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oMath>
                          </a14:m>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r>
                                <a:rPr lang="en-IN" b="0" i="0" smtClean="0">
                                  <a:latin typeface="Cambria Math" panose="02040503050406030204" pitchFamily="18" charset="0"/>
                                  <a:ea typeface="Cambria Math" panose="02040503050406030204" pitchFamily="18" charset="0"/>
                                </a:rPr>
                                <m:t>18000</m:t>
                              </m:r>
                            </m:oMath>
                          </a14:m>
                          <a:r>
                            <a:rPr lang="en-IN" b="0" dirty="0">
                              <a:ea typeface="Cambria Math" panose="02040503050406030204" pitchFamily="18" charset="0"/>
                            </a:rPr>
                            <a:t> </a:t>
                          </a:r>
                          <a:r>
                            <a:rPr lang="en-IN" baseline="0" dirty="0"/>
                            <a:t>[ENTER]</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Third Cash</a:t>
                          </a:r>
                          <a:r>
                            <a:rPr lang="en-IN" baseline="0" dirty="0"/>
                            <a:t> Flow Inflow (C03) is entered</a:t>
                          </a:r>
                          <a:endParaRPr lang="en-IN" dirty="0"/>
                        </a:p>
                      </a:txBody>
                      <a:tcPr/>
                    </a:tc>
                    <a:extLst>
                      <a:ext uri="{0D108BD9-81ED-4DB2-BD59-A6C34878D82A}">
                        <a16:rowId xmlns:a16="http://schemas.microsoft.com/office/drawing/2014/main" xmlns="" val="3659688266"/>
                      </a:ext>
                    </a:extLst>
                  </a:tr>
                  <a:tr h="370840">
                    <a:tc>
                      <a:txBody>
                        <a:bodyPr/>
                        <a:lstStyle/>
                        <a:p>
                          <a:r>
                            <a:rPr lang="en-IN" dirty="0"/>
                            <a:t>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oMath>
                          </a14:m>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r>
                                <a:rPr lang="en-IN" b="0" i="0" smtClean="0">
                                  <a:latin typeface="Cambria Math" panose="02040503050406030204" pitchFamily="18" charset="0"/>
                                  <a:ea typeface="Cambria Math" panose="02040503050406030204" pitchFamily="18" charset="0"/>
                                </a:rPr>
                                <m:t>80000</m:t>
                              </m:r>
                            </m:oMath>
                          </a14:m>
                          <a:r>
                            <a:rPr lang="en-IN" b="0" dirty="0">
                              <a:ea typeface="Cambria Math" panose="02040503050406030204" pitchFamily="18" charset="0"/>
                            </a:rPr>
                            <a:t> </a:t>
                          </a:r>
                          <a:r>
                            <a:rPr lang="en-IN" baseline="0" dirty="0"/>
                            <a:t>[ENTER]</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Fourth Cash</a:t>
                          </a:r>
                          <a:r>
                            <a:rPr lang="en-IN" baseline="0" dirty="0"/>
                            <a:t> Flow Inflow (C04) is entered</a:t>
                          </a:r>
                          <a:endParaRPr lang="en-IN" dirty="0"/>
                        </a:p>
                      </a:txBody>
                      <a:tcPr/>
                    </a:tc>
                    <a:extLst>
                      <a:ext uri="{0D108BD9-81ED-4DB2-BD59-A6C34878D82A}">
                        <a16:rowId xmlns:a16="http://schemas.microsoft.com/office/drawing/2014/main" xmlns="" val="133886119"/>
                      </a:ext>
                    </a:extLst>
                  </a:tr>
                  <a:tr h="370840">
                    <a:tc>
                      <a:txBody>
                        <a:bodyPr/>
                        <a:lstStyle/>
                        <a:p>
                          <a:r>
                            <a:rPr lang="en-IN" dirty="0"/>
                            <a:t>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[IRR] [CPT]</a:t>
                          </a:r>
                          <a:r>
                            <a:rPr lang="en-IN" baseline="0" dirty="0"/>
                            <a:t> </a:t>
                          </a:r>
                          <a:endParaRPr lang="en-IN" dirty="0"/>
                        </a:p>
                      </a:txBody>
                      <a:tcPr/>
                    </a:tc>
                    <a:tc>
                      <a:txBody>
                        <a:bodyPr/>
                        <a:lstStyle/>
                        <a:p>
                          <a:r>
                            <a:rPr lang="en-IN" dirty="0"/>
                            <a:t>Compute the IRR</a:t>
                          </a:r>
                        </a:p>
                      </a:txBody>
                      <a:tcPr/>
                    </a:tc>
                    <a:extLst>
                      <a:ext uri="{0D108BD9-81ED-4DB2-BD59-A6C34878D82A}">
                        <a16:rowId xmlns:a16="http://schemas.microsoft.com/office/drawing/2014/main" xmlns="" val="37817014"/>
                      </a:ext>
                    </a:extLst>
                  </a:tr>
                  <a:tr h="370840">
                    <a:tc gridSpan="3">
                      <a:txBody>
                        <a:bodyPr/>
                        <a:lstStyle/>
                        <a:p>
                          <a:r>
                            <a:rPr lang="en-IN" dirty="0">
                              <a:solidFill>
                                <a:schemeClr val="bg1"/>
                              </a:solidFill>
                            </a:rPr>
                            <a:t>Calculator shows</a:t>
                          </a:r>
                          <a:r>
                            <a:rPr lang="en-IN" baseline="0" dirty="0">
                              <a:solidFill>
                                <a:schemeClr val="bg1"/>
                              </a:solidFill>
                            </a:rPr>
                            <a:t> </a:t>
                          </a:r>
                          <a:r>
                            <a:rPr lang="en-IN" b="1" baseline="0" dirty="0">
                              <a:solidFill>
                                <a:schemeClr val="bg1"/>
                              </a:solidFill>
                            </a:rPr>
                            <a:t>IRR = </a:t>
                          </a:r>
                          <a:r>
                            <a:rPr lang="en-IN" b="1" baseline="0" dirty="0" smtClean="0">
                              <a:solidFill>
                                <a:schemeClr val="bg1"/>
                              </a:solidFill>
                            </a:rPr>
                            <a:t>41.637 = 41.64%</a:t>
                          </a:r>
                          <a:endParaRPr lang="en-IN" b="1" dirty="0">
                            <a:solidFill>
                              <a:schemeClr val="bg1"/>
                            </a:solidFill>
                          </a:endParaRPr>
                        </a:p>
                      </a:txBody>
                      <a:tcPr>
                        <a:solidFill>
                          <a:schemeClr val="accent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p>
                      </a:txBody>
                      <a:tcPr/>
                    </a:tc>
                    <a:tc hMerge="1">
                      <a:txBody>
                        <a:bodyPr/>
                        <a:lstStyle/>
                        <a:p>
                          <a:endParaRPr lang="en-IN" dirty="0"/>
                        </a:p>
                      </a:txBody>
                      <a:tcPr/>
                    </a:tc>
                    <a:extLst>
                      <a:ext uri="{0D108BD9-81ED-4DB2-BD59-A6C34878D82A}">
                        <a16:rowId xmlns:a16="http://schemas.microsoft.com/office/drawing/2014/main" xmlns="" val="110358965"/>
                      </a:ext>
                    </a:extLst>
                  </a:tr>
                </a:tbl>
              </a:graphicData>
            </a:graphic>
          </p:graphicFrame>
        </mc:Choice>
        <mc:Fallback xmlns="">
          <p:graphicFrame>
            <p:nvGraphicFramePr>
              <p:cNvPr id="6" name="Table 5">
                <a:extLst>
                  <a:ext uri="{FF2B5EF4-FFF2-40B4-BE49-F238E27FC236}">
                    <a16:creationId xmlns:a16="http://schemas.microsoft.com/office/drawing/2014/main" id="{AE048681-4774-4EB2-8371-A0DD3B845F18}"/>
                  </a:ext>
                </a:extLst>
              </p:cNvPr>
              <p:cNvGraphicFramePr>
                <a:graphicFrameLocks noGrp="1"/>
              </p:cNvGraphicFramePr>
              <p:nvPr>
                <p:extLst>
                  <p:ext uri="{D42A27DB-BD31-4B8C-83A1-F6EECF244321}">
                    <p14:modId xmlns:p14="http://schemas.microsoft.com/office/powerpoint/2010/main" val="3967367407"/>
                  </p:ext>
                </p:extLst>
              </p:nvPr>
            </p:nvGraphicFramePr>
            <p:xfrm>
              <a:off x="184730" y="2094830"/>
              <a:ext cx="7918089" cy="3977640"/>
            </p:xfrm>
            <a:graphic>
              <a:graphicData uri="http://schemas.openxmlformats.org/drawingml/2006/table">
                <a:tbl>
                  <a:tblPr firstRow="1" bandRow="1">
                    <a:tableStyleId>{21E4AEA4-8DFA-4A89-87EB-49C32662AFE0}</a:tableStyleId>
                  </a:tblPr>
                  <a:tblGrid>
                    <a:gridCol w="795337">
                      <a:extLst>
                        <a:ext uri="{9D8B030D-6E8A-4147-A177-3AD203B41FA5}">
                          <a16:colId xmlns:a16="http://schemas.microsoft.com/office/drawing/2014/main" val="3037198398"/>
                        </a:ext>
                      </a:extLst>
                    </a:gridCol>
                    <a:gridCol w="2950917">
                      <a:extLst>
                        <a:ext uri="{9D8B030D-6E8A-4147-A177-3AD203B41FA5}">
                          <a16:colId xmlns:a16="http://schemas.microsoft.com/office/drawing/2014/main" val="3768600186"/>
                        </a:ext>
                      </a:extLst>
                    </a:gridCol>
                    <a:gridCol w="4171835">
                      <a:extLst>
                        <a:ext uri="{9D8B030D-6E8A-4147-A177-3AD203B41FA5}">
                          <a16:colId xmlns:a16="http://schemas.microsoft.com/office/drawing/2014/main" val="3221334160"/>
                        </a:ext>
                      </a:extLst>
                    </a:gridCol>
                  </a:tblGrid>
                  <a:tr h="370840">
                    <a:tc>
                      <a:txBody>
                        <a:bodyPr/>
                        <a:lstStyle/>
                        <a:p>
                          <a:r>
                            <a:rPr lang="en-IN" dirty="0"/>
                            <a:t>Sr.</a:t>
                          </a:r>
                        </a:p>
                      </a:txBody>
                      <a:tcPr/>
                    </a:tc>
                    <a:tc>
                      <a:txBody>
                        <a:bodyPr/>
                        <a:lstStyle/>
                        <a:p>
                          <a:r>
                            <a:rPr lang="en-IN" dirty="0"/>
                            <a:t>Button</a:t>
                          </a:r>
                        </a:p>
                      </a:txBody>
                      <a:tcPr/>
                    </a:tc>
                    <a:tc>
                      <a:txBody>
                        <a:bodyPr/>
                        <a:lstStyle/>
                        <a:p>
                          <a:r>
                            <a:rPr lang="en-IN" dirty="0"/>
                            <a:t>Use and Description</a:t>
                          </a:r>
                        </a:p>
                      </a:txBody>
                      <a:tcPr/>
                    </a:tc>
                    <a:extLst>
                      <a:ext uri="{0D108BD9-81ED-4DB2-BD59-A6C34878D82A}">
                        <a16:rowId xmlns:a16="http://schemas.microsoft.com/office/drawing/2014/main" val="2682931092"/>
                      </a:ext>
                    </a:extLst>
                  </a:tr>
                  <a:tr h="370840">
                    <a:tc>
                      <a:txBody>
                        <a:bodyPr/>
                        <a:lstStyle/>
                        <a:p>
                          <a:r>
                            <a:rPr lang="en-IN" dirty="0"/>
                            <a:t>1</a:t>
                          </a:r>
                        </a:p>
                      </a:txBody>
                      <a:tcPr/>
                    </a:tc>
                    <a:tc>
                      <a:txBody>
                        <a:bodyPr/>
                        <a:lstStyle/>
                        <a:p>
                          <a:r>
                            <a:rPr lang="en-IN" dirty="0"/>
                            <a:t>[CF]</a:t>
                          </a:r>
                        </a:p>
                      </a:txBody>
                      <a:tcPr/>
                    </a:tc>
                    <a:tc>
                      <a:txBody>
                        <a:bodyPr/>
                        <a:lstStyle/>
                        <a:p>
                          <a:r>
                            <a:rPr lang="en-IN" dirty="0"/>
                            <a:t>To</a:t>
                          </a:r>
                          <a:r>
                            <a:rPr lang="en-IN" baseline="0" dirty="0"/>
                            <a:t> start the cash flow function</a:t>
                          </a:r>
                          <a:endParaRPr lang="en-IN" dirty="0"/>
                        </a:p>
                      </a:txBody>
                      <a:tcPr/>
                    </a:tc>
                    <a:extLst>
                      <a:ext uri="{0D108BD9-81ED-4DB2-BD59-A6C34878D82A}">
                        <a16:rowId xmlns:a16="http://schemas.microsoft.com/office/drawing/2014/main" val="3050547039"/>
                      </a:ext>
                    </a:extLst>
                  </a:tr>
                  <a:tr h="640080">
                    <a:tc>
                      <a:txBody>
                        <a:bodyPr/>
                        <a:lstStyle/>
                        <a:p>
                          <a:r>
                            <a:rPr lang="en-IN" dirty="0"/>
                            <a:t>2</a:t>
                          </a:r>
                        </a:p>
                      </a:txBody>
                      <a:tcPr/>
                    </a:tc>
                    <a:tc>
                      <a:txBody>
                        <a:bodyPr/>
                        <a:lstStyle/>
                        <a:p>
                          <a:r>
                            <a:rPr lang="en-IN" dirty="0"/>
                            <a:t>[2N</a:t>
                          </a:r>
                          <a:r>
                            <a:rPr lang="en-IN" baseline="0" dirty="0"/>
                            <a:t>D]   [CLR WORK]</a:t>
                          </a:r>
                          <a:endParaRPr lang="en-IN" dirty="0"/>
                        </a:p>
                      </a:txBody>
                      <a:tcPr/>
                    </a:tc>
                    <a:tc>
                      <a:txBody>
                        <a:bodyPr/>
                        <a:lstStyle/>
                        <a:p>
                          <a:r>
                            <a:rPr lang="en-IN" dirty="0"/>
                            <a:t>Clear the</a:t>
                          </a:r>
                          <a:r>
                            <a:rPr lang="en-IN" baseline="0" dirty="0"/>
                            <a:t> memory of cash flow function. You see </a:t>
                          </a:r>
                          <a:r>
                            <a:rPr lang="en-IN" baseline="0" dirty="0" err="1"/>
                            <a:t>CFo</a:t>
                          </a:r>
                          <a:r>
                            <a:rPr lang="en-IN" baseline="0" dirty="0"/>
                            <a:t> on the screen = 0</a:t>
                          </a:r>
                          <a:endParaRPr lang="en-IN" dirty="0"/>
                        </a:p>
                      </a:txBody>
                      <a:tcPr/>
                    </a:tc>
                    <a:extLst>
                      <a:ext uri="{0D108BD9-81ED-4DB2-BD59-A6C34878D82A}">
                        <a16:rowId xmlns:a16="http://schemas.microsoft.com/office/drawing/2014/main" val="3618799457"/>
                      </a:ext>
                    </a:extLst>
                  </a:tr>
                  <a:tr h="370840">
                    <a:tc>
                      <a:txBody>
                        <a:bodyPr/>
                        <a:lstStyle/>
                        <a:p>
                          <a:r>
                            <a:rPr lang="en-IN" dirty="0"/>
                            <a:t>3</a:t>
                          </a:r>
                        </a:p>
                      </a:txBody>
                      <a:tcPr/>
                    </a:tc>
                    <a:tc>
                      <a:txBody>
                        <a:bodyPr/>
                        <a:lstStyle/>
                        <a:p>
                          <a:r>
                            <a:rPr lang="en-IN" baseline="0" dirty="0"/>
                            <a:t>80000 [+/-] [ENTER]</a:t>
                          </a:r>
                          <a:endParaRPr lang="en-IN" dirty="0"/>
                        </a:p>
                      </a:txBody>
                      <a:tcPr/>
                    </a:tc>
                    <a:tc>
                      <a:txBody>
                        <a:bodyPr/>
                        <a:lstStyle/>
                        <a:p>
                          <a:r>
                            <a:rPr lang="en-IN" dirty="0"/>
                            <a:t>Enter the Initial Outflow</a:t>
                          </a:r>
                        </a:p>
                      </a:txBody>
                      <a:tcPr/>
                    </a:tc>
                    <a:extLst>
                      <a:ext uri="{0D108BD9-81ED-4DB2-BD59-A6C34878D82A}">
                        <a16:rowId xmlns:a16="http://schemas.microsoft.com/office/drawing/2014/main" val="3635652476"/>
                      </a:ext>
                    </a:extLst>
                  </a:tr>
                  <a:tr h="370840">
                    <a:tc>
                      <a:txBody>
                        <a:bodyPr/>
                        <a:lstStyle/>
                        <a:p>
                          <a:r>
                            <a:rPr lang="en-IN" dirty="0"/>
                            <a:t>4</a:t>
                          </a:r>
                        </a:p>
                      </a:txBody>
                      <a:tcPr/>
                    </a:tc>
                    <a:tc>
                      <a:txBody>
                        <a:bodyPr/>
                        <a:lstStyle/>
                        <a:p>
                          <a:endParaRPr lang="en-US"/>
                        </a:p>
                      </a:txBody>
                      <a:tcPr>
                        <a:blipFill>
                          <a:blip r:embed="rId3"/>
                          <a:stretch>
                            <a:fillRect l="-27273" t="-480328" r="-142355" b="-522951"/>
                          </a:stretch>
                        </a:blipFill>
                      </a:tcPr>
                    </a:tc>
                    <a:tc>
                      <a:txBody>
                        <a:bodyPr/>
                        <a:lstStyle/>
                        <a:p>
                          <a:r>
                            <a:rPr lang="en-IN" dirty="0"/>
                            <a:t>First Cash</a:t>
                          </a:r>
                          <a:r>
                            <a:rPr lang="en-IN" baseline="0" dirty="0"/>
                            <a:t> Flow Inflow (C01) is entered</a:t>
                          </a:r>
                          <a:endParaRPr lang="en-IN" dirty="0"/>
                        </a:p>
                      </a:txBody>
                      <a:tcPr/>
                    </a:tc>
                    <a:extLst>
                      <a:ext uri="{0D108BD9-81ED-4DB2-BD59-A6C34878D82A}">
                        <a16:rowId xmlns:a16="http://schemas.microsoft.com/office/drawing/2014/main" val="315867691"/>
                      </a:ext>
                    </a:extLst>
                  </a:tr>
                  <a:tr h="370840">
                    <a:tc>
                      <a:txBody>
                        <a:bodyPr/>
                        <a:lstStyle/>
                        <a:p>
                          <a:r>
                            <a:rPr lang="en-IN" dirty="0"/>
                            <a:t>5</a:t>
                          </a:r>
                        </a:p>
                      </a:txBody>
                      <a:tcPr/>
                    </a:tc>
                    <a:tc>
                      <a:txBody>
                        <a:bodyPr/>
                        <a:lstStyle/>
                        <a:p>
                          <a:endParaRPr lang="en-US"/>
                        </a:p>
                      </a:txBody>
                      <a:tcPr>
                        <a:blipFill>
                          <a:blip r:embed="rId3"/>
                          <a:stretch>
                            <a:fillRect l="-27273" t="-580328" r="-142355" b="-422951"/>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Second Cash</a:t>
                          </a:r>
                          <a:r>
                            <a:rPr lang="en-IN" baseline="0" dirty="0"/>
                            <a:t> Flow Inflow (C02) is entered</a:t>
                          </a:r>
                          <a:endParaRPr lang="en-IN" dirty="0"/>
                        </a:p>
                      </a:txBody>
                      <a:tcPr/>
                    </a:tc>
                    <a:extLst>
                      <a:ext uri="{0D108BD9-81ED-4DB2-BD59-A6C34878D82A}">
                        <a16:rowId xmlns:a16="http://schemas.microsoft.com/office/drawing/2014/main" val="2939998780"/>
                      </a:ext>
                    </a:extLst>
                  </a:tr>
                  <a:tr h="370840">
                    <a:tc>
                      <a:txBody>
                        <a:bodyPr/>
                        <a:lstStyle/>
                        <a:p>
                          <a:r>
                            <a:rPr lang="en-IN" dirty="0"/>
                            <a:t>6</a:t>
                          </a:r>
                        </a:p>
                      </a:txBody>
                      <a:tcPr/>
                    </a:tc>
                    <a:tc>
                      <a:txBody>
                        <a:bodyPr/>
                        <a:lstStyle/>
                        <a:p>
                          <a:endParaRPr lang="en-US"/>
                        </a:p>
                      </a:txBody>
                      <a:tcPr>
                        <a:blipFill>
                          <a:blip r:embed="rId3"/>
                          <a:stretch>
                            <a:fillRect l="-27273" t="-680328" r="-142355" b="-322951"/>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Third Cash</a:t>
                          </a:r>
                          <a:r>
                            <a:rPr lang="en-IN" baseline="0" dirty="0"/>
                            <a:t> Flow Inflow (C03) is entered</a:t>
                          </a:r>
                          <a:endParaRPr lang="en-IN" dirty="0"/>
                        </a:p>
                      </a:txBody>
                      <a:tcPr/>
                    </a:tc>
                    <a:extLst>
                      <a:ext uri="{0D108BD9-81ED-4DB2-BD59-A6C34878D82A}">
                        <a16:rowId xmlns:a16="http://schemas.microsoft.com/office/drawing/2014/main" val="3659688266"/>
                      </a:ext>
                    </a:extLst>
                  </a:tr>
                  <a:tr h="370840">
                    <a:tc>
                      <a:txBody>
                        <a:bodyPr/>
                        <a:lstStyle/>
                        <a:p>
                          <a:r>
                            <a:rPr lang="en-IN" dirty="0"/>
                            <a:t>7</a:t>
                          </a:r>
                        </a:p>
                      </a:txBody>
                      <a:tcPr/>
                    </a:tc>
                    <a:tc>
                      <a:txBody>
                        <a:bodyPr/>
                        <a:lstStyle/>
                        <a:p>
                          <a:endParaRPr lang="en-US"/>
                        </a:p>
                      </a:txBody>
                      <a:tcPr>
                        <a:blipFill>
                          <a:blip r:embed="rId3"/>
                          <a:stretch>
                            <a:fillRect l="-27273" t="-780328" r="-142355" b="-222951"/>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Fourth Cash</a:t>
                          </a:r>
                          <a:r>
                            <a:rPr lang="en-IN" baseline="0" dirty="0"/>
                            <a:t> Flow Inflow (C04) is entered</a:t>
                          </a:r>
                          <a:endParaRPr lang="en-IN" dirty="0"/>
                        </a:p>
                      </a:txBody>
                      <a:tcPr/>
                    </a:tc>
                    <a:extLst>
                      <a:ext uri="{0D108BD9-81ED-4DB2-BD59-A6C34878D82A}">
                        <a16:rowId xmlns:a16="http://schemas.microsoft.com/office/drawing/2014/main" val="133886119"/>
                      </a:ext>
                    </a:extLst>
                  </a:tr>
                  <a:tr h="370840">
                    <a:tc>
                      <a:txBody>
                        <a:bodyPr/>
                        <a:lstStyle/>
                        <a:p>
                          <a:r>
                            <a:rPr lang="en-IN" dirty="0"/>
                            <a:t>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[IRR] [CPT]</a:t>
                          </a:r>
                          <a:r>
                            <a:rPr lang="en-IN" baseline="0" dirty="0"/>
                            <a:t> </a:t>
                          </a:r>
                          <a:endParaRPr lang="en-IN" dirty="0"/>
                        </a:p>
                      </a:txBody>
                      <a:tcPr/>
                    </a:tc>
                    <a:tc>
                      <a:txBody>
                        <a:bodyPr/>
                        <a:lstStyle/>
                        <a:p>
                          <a:r>
                            <a:rPr lang="en-IN" dirty="0"/>
                            <a:t>Compute the IRR</a:t>
                          </a:r>
                        </a:p>
                      </a:txBody>
                      <a:tcPr/>
                    </a:tc>
                    <a:extLst>
                      <a:ext uri="{0D108BD9-81ED-4DB2-BD59-A6C34878D82A}">
                        <a16:rowId xmlns:a16="http://schemas.microsoft.com/office/drawing/2014/main" val="37817014"/>
                      </a:ext>
                    </a:extLst>
                  </a:tr>
                  <a:tr h="370840">
                    <a:tc gridSpan="3">
                      <a:txBody>
                        <a:bodyPr/>
                        <a:lstStyle/>
                        <a:p>
                          <a:r>
                            <a:rPr lang="en-IN" dirty="0">
                              <a:solidFill>
                                <a:schemeClr val="bg1"/>
                              </a:solidFill>
                            </a:rPr>
                            <a:t>Calculator shows</a:t>
                          </a:r>
                          <a:r>
                            <a:rPr lang="en-IN" baseline="0" dirty="0">
                              <a:solidFill>
                                <a:schemeClr val="bg1"/>
                              </a:solidFill>
                            </a:rPr>
                            <a:t> </a:t>
                          </a:r>
                          <a:r>
                            <a:rPr lang="en-IN" b="1" baseline="0" dirty="0">
                              <a:solidFill>
                                <a:schemeClr val="bg1"/>
                              </a:solidFill>
                            </a:rPr>
                            <a:t>IRR = </a:t>
                          </a:r>
                          <a:r>
                            <a:rPr lang="en-IN" b="1" baseline="0" dirty="0" smtClean="0">
                              <a:solidFill>
                                <a:schemeClr val="bg1"/>
                              </a:solidFill>
                            </a:rPr>
                            <a:t>41.637 = 41.64%</a:t>
                          </a:r>
                          <a:endParaRPr lang="en-IN" b="1" dirty="0">
                            <a:solidFill>
                              <a:schemeClr val="bg1"/>
                            </a:solidFill>
                          </a:endParaRPr>
                        </a:p>
                      </a:txBody>
                      <a:tcPr>
                        <a:solidFill>
                          <a:schemeClr val="accent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p>
                      </a:txBody>
                      <a:tcPr/>
                    </a:tc>
                    <a:tc hMerge="1">
                      <a:txBody>
                        <a:bodyPr/>
                        <a:lstStyle/>
                        <a:p>
                          <a:endParaRPr lang="en-IN" dirty="0"/>
                        </a:p>
                      </a:txBody>
                      <a:tcPr/>
                    </a:tc>
                    <a:extLst>
                      <a:ext uri="{0D108BD9-81ED-4DB2-BD59-A6C34878D82A}">
                        <a16:rowId xmlns:a16="http://schemas.microsoft.com/office/drawing/2014/main" val="110358965"/>
                      </a:ext>
                    </a:extLst>
                  </a:tr>
                </a:tbl>
              </a:graphicData>
            </a:graphic>
          </p:graphicFrame>
        </mc:Fallback>
      </mc:AlternateContent>
      <p:sp>
        <p:nvSpPr>
          <p:cNvPr id="7" name="TextBox 6">
            <a:extLst>
              <a:ext uri="{FF2B5EF4-FFF2-40B4-BE49-F238E27FC236}">
                <a16:creationId xmlns:a16="http://schemas.microsoft.com/office/drawing/2014/main" xmlns="" id="{27CBB4D9-3B3F-4850-9784-0A1F97740372}"/>
              </a:ext>
            </a:extLst>
          </p:cNvPr>
          <p:cNvSpPr txBox="1"/>
          <p:nvPr/>
        </p:nvSpPr>
        <p:spPr>
          <a:xfrm>
            <a:off x="130577" y="6117109"/>
            <a:ext cx="8026393" cy="646331"/>
          </a:xfrm>
          <a:prstGeom prst="rect">
            <a:avLst/>
          </a:prstGeom>
          <a:noFill/>
        </p:spPr>
        <p:txBody>
          <a:bodyPr wrap="square" rtlCol="0">
            <a:spAutoFit/>
          </a:bodyPr>
          <a:lstStyle/>
          <a:p>
            <a:r>
              <a:rPr lang="en-IN" dirty="0"/>
              <a:t>All the investment cash flows are not available and hence terminal value is </a:t>
            </a:r>
            <a:r>
              <a:rPr lang="en-IN" dirty="0" smtClean="0"/>
              <a:t>used for the fourth year.</a:t>
            </a:r>
            <a:endParaRPr lang="en-IN" dirty="0"/>
          </a:p>
        </p:txBody>
      </p:sp>
    </p:spTree>
    <p:extLst>
      <p:ext uri="{BB962C8B-B14F-4D97-AF65-F5344CB8AC3E}">
        <p14:creationId xmlns:p14="http://schemas.microsoft.com/office/powerpoint/2010/main" val="1324997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EED2776A-AECB-4637-AB64-18EA2ACB26D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
        <p:nvSpPr>
          <p:cNvPr id="3" name="Title 1">
            <a:extLst>
              <a:ext uri="{FF2B5EF4-FFF2-40B4-BE49-F238E27FC236}">
                <a16:creationId xmlns:a16="http://schemas.microsoft.com/office/drawing/2014/main" xmlns="" id="{2D9B8159-A20C-4C94-BF7E-CF1C8A5AE1BB}"/>
              </a:ext>
            </a:extLst>
          </p:cNvPr>
          <p:cNvSpPr txBox="1">
            <a:spLocks/>
          </p:cNvSpPr>
          <p:nvPr/>
        </p:nvSpPr>
        <p:spPr>
          <a:xfrm>
            <a:off x="244771" y="72470"/>
            <a:ext cx="699426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sz="3200" b="1" dirty="0">
                <a:solidFill>
                  <a:schemeClr val="tx1">
                    <a:lumMod val="75000"/>
                    <a:lumOff val="25000"/>
                  </a:schemeClr>
                </a:solidFill>
                <a:latin typeface="+mn-lt"/>
              </a:rPr>
              <a:t>POINT-TO-POINT IRR - EXAMPLE</a:t>
            </a:r>
          </a:p>
        </p:txBody>
      </p:sp>
      <p:sp>
        <p:nvSpPr>
          <p:cNvPr id="4" name="TextBox 3">
            <a:extLst>
              <a:ext uri="{FF2B5EF4-FFF2-40B4-BE49-F238E27FC236}">
                <a16:creationId xmlns:a16="http://schemas.microsoft.com/office/drawing/2014/main" xmlns="" id="{5726DD34-359C-4C85-9E53-6657515DADDC}"/>
              </a:ext>
            </a:extLst>
          </p:cNvPr>
          <p:cNvSpPr txBox="1"/>
          <p:nvPr/>
        </p:nvSpPr>
        <p:spPr>
          <a:xfrm>
            <a:off x="110836" y="1115291"/>
            <a:ext cx="8922327" cy="5632311"/>
          </a:xfrm>
          <a:prstGeom prst="rect">
            <a:avLst/>
          </a:prstGeom>
          <a:solidFill>
            <a:srgbClr val="FBE6CE"/>
          </a:solidFill>
        </p:spPr>
        <p:txBody>
          <a:bodyPr wrap="square" rtlCol="0">
            <a:spAutoFit/>
          </a:bodyPr>
          <a:lstStyle/>
          <a:p>
            <a:r>
              <a:rPr lang="en-IN" dirty="0"/>
              <a:t>Consider an investment which was purchased 7 years ago by a Hedge fund for Rs. 1,00,000. The Appraised Value is Rs. 165,000 in beginning Year 4. Cash flows at end of Year 4 is Rs. 65000, Rs. 40,000 in Year 5, Rs. 25,000 in Year 6 and the </a:t>
            </a:r>
            <a:r>
              <a:rPr lang="en-IN" b="1" dirty="0"/>
              <a:t>Appraised value </a:t>
            </a:r>
            <a:r>
              <a:rPr lang="en-IN" dirty="0"/>
              <a:t>is Rs. 95,000 at end of seventh year. Calculate the Point-To-Point IRR for the project</a:t>
            </a:r>
            <a:r>
              <a:rPr lang="en-IN" dirty="0" smtClean="0"/>
              <a:t>.</a:t>
            </a:r>
          </a:p>
          <a:p>
            <a:endParaRPr lang="en-IN" dirty="0"/>
          </a:p>
          <a:p>
            <a:endParaRPr lang="en-IN" dirty="0" smtClean="0"/>
          </a:p>
          <a:p>
            <a:endParaRPr lang="en-IN" dirty="0"/>
          </a:p>
          <a:p>
            <a:endParaRPr lang="en-IN" dirty="0" smtClean="0"/>
          </a:p>
          <a:p>
            <a:endParaRPr lang="en-IN" dirty="0"/>
          </a:p>
          <a:p>
            <a:endParaRPr lang="en-IN" dirty="0" smtClean="0"/>
          </a:p>
          <a:p>
            <a:endParaRPr lang="en-IN" dirty="0"/>
          </a:p>
          <a:p>
            <a:endParaRPr lang="en-IN" dirty="0" smtClean="0"/>
          </a:p>
          <a:p>
            <a:endParaRPr lang="en-IN" dirty="0"/>
          </a:p>
          <a:p>
            <a:endParaRPr lang="en-IN" dirty="0" smtClean="0"/>
          </a:p>
          <a:p>
            <a:endParaRPr lang="en-IN" dirty="0"/>
          </a:p>
          <a:p>
            <a:endParaRPr lang="en-IN" dirty="0" smtClean="0"/>
          </a:p>
          <a:p>
            <a:endParaRPr lang="en-IN" dirty="0"/>
          </a:p>
          <a:p>
            <a:endParaRPr lang="en-IN" dirty="0" smtClean="0"/>
          </a:p>
          <a:p>
            <a:endParaRPr lang="en-IN" dirty="0"/>
          </a:p>
          <a:p>
            <a:endParaRPr lang="en-IN" dirty="0"/>
          </a:p>
        </p:txBody>
      </p:sp>
      <mc:AlternateContent xmlns:mc="http://schemas.openxmlformats.org/markup-compatibility/2006" xmlns:a14="http://schemas.microsoft.com/office/drawing/2010/main">
        <mc:Choice Requires="a14">
          <p:graphicFrame>
            <p:nvGraphicFramePr>
              <p:cNvPr id="5" name="Table 4">
                <a:extLst>
                  <a:ext uri="{FF2B5EF4-FFF2-40B4-BE49-F238E27FC236}">
                    <a16:creationId xmlns:a16="http://schemas.microsoft.com/office/drawing/2014/main" xmlns="" id="{C9CD3611-B2FC-45F1-80D3-09E6AEBF0591}"/>
                  </a:ext>
                </a:extLst>
              </p:cNvPr>
              <p:cNvGraphicFramePr>
                <a:graphicFrameLocks noGrp="1"/>
              </p:cNvGraphicFramePr>
              <p:nvPr>
                <p:extLst>
                  <p:ext uri="{D42A27DB-BD31-4B8C-83A1-F6EECF244321}">
                    <p14:modId xmlns:p14="http://schemas.microsoft.com/office/powerpoint/2010/main" val="1242644651"/>
                  </p:ext>
                </p:extLst>
              </p:nvPr>
            </p:nvGraphicFramePr>
            <p:xfrm>
              <a:off x="184728" y="2229196"/>
              <a:ext cx="7918089" cy="3977640"/>
            </p:xfrm>
            <a:graphic>
              <a:graphicData uri="http://schemas.openxmlformats.org/drawingml/2006/table">
                <a:tbl>
                  <a:tblPr firstRow="1" bandRow="1">
                    <a:tableStyleId>{21E4AEA4-8DFA-4A89-87EB-49C32662AFE0}</a:tableStyleId>
                  </a:tblPr>
                  <a:tblGrid>
                    <a:gridCol w="795337">
                      <a:extLst>
                        <a:ext uri="{9D8B030D-6E8A-4147-A177-3AD203B41FA5}">
                          <a16:colId xmlns:a16="http://schemas.microsoft.com/office/drawing/2014/main" xmlns="" val="3037198398"/>
                        </a:ext>
                      </a:extLst>
                    </a:gridCol>
                    <a:gridCol w="2950917">
                      <a:extLst>
                        <a:ext uri="{9D8B030D-6E8A-4147-A177-3AD203B41FA5}">
                          <a16:colId xmlns:a16="http://schemas.microsoft.com/office/drawing/2014/main" xmlns="" val="3768600186"/>
                        </a:ext>
                      </a:extLst>
                    </a:gridCol>
                    <a:gridCol w="4171835">
                      <a:extLst>
                        <a:ext uri="{9D8B030D-6E8A-4147-A177-3AD203B41FA5}">
                          <a16:colId xmlns:a16="http://schemas.microsoft.com/office/drawing/2014/main" xmlns="" val="3221334160"/>
                        </a:ext>
                      </a:extLst>
                    </a:gridCol>
                  </a:tblGrid>
                  <a:tr h="370840">
                    <a:tc>
                      <a:txBody>
                        <a:bodyPr/>
                        <a:lstStyle/>
                        <a:p>
                          <a:r>
                            <a:rPr lang="en-IN" dirty="0"/>
                            <a:t>Sr.</a:t>
                          </a:r>
                        </a:p>
                      </a:txBody>
                      <a:tcPr/>
                    </a:tc>
                    <a:tc>
                      <a:txBody>
                        <a:bodyPr/>
                        <a:lstStyle/>
                        <a:p>
                          <a:r>
                            <a:rPr lang="en-IN" dirty="0"/>
                            <a:t>Button</a:t>
                          </a:r>
                        </a:p>
                      </a:txBody>
                      <a:tcPr/>
                    </a:tc>
                    <a:tc>
                      <a:txBody>
                        <a:bodyPr/>
                        <a:lstStyle/>
                        <a:p>
                          <a:r>
                            <a:rPr lang="en-IN" dirty="0"/>
                            <a:t>Use and Description</a:t>
                          </a:r>
                        </a:p>
                      </a:txBody>
                      <a:tcPr/>
                    </a:tc>
                    <a:extLst>
                      <a:ext uri="{0D108BD9-81ED-4DB2-BD59-A6C34878D82A}">
                        <a16:rowId xmlns:a16="http://schemas.microsoft.com/office/drawing/2014/main" xmlns="" val="2682931092"/>
                      </a:ext>
                    </a:extLst>
                  </a:tr>
                  <a:tr h="370840">
                    <a:tc>
                      <a:txBody>
                        <a:bodyPr/>
                        <a:lstStyle/>
                        <a:p>
                          <a:r>
                            <a:rPr lang="en-IN" dirty="0"/>
                            <a:t>1</a:t>
                          </a:r>
                        </a:p>
                      </a:txBody>
                      <a:tcPr/>
                    </a:tc>
                    <a:tc>
                      <a:txBody>
                        <a:bodyPr/>
                        <a:lstStyle/>
                        <a:p>
                          <a:r>
                            <a:rPr lang="en-IN" dirty="0"/>
                            <a:t>[CF]</a:t>
                          </a:r>
                        </a:p>
                      </a:txBody>
                      <a:tcPr/>
                    </a:tc>
                    <a:tc>
                      <a:txBody>
                        <a:bodyPr/>
                        <a:lstStyle/>
                        <a:p>
                          <a:r>
                            <a:rPr lang="en-IN" dirty="0"/>
                            <a:t>To</a:t>
                          </a:r>
                          <a:r>
                            <a:rPr lang="en-IN" baseline="0" dirty="0"/>
                            <a:t> start the cash flow function</a:t>
                          </a:r>
                          <a:endParaRPr lang="en-IN" dirty="0"/>
                        </a:p>
                      </a:txBody>
                      <a:tcPr/>
                    </a:tc>
                    <a:extLst>
                      <a:ext uri="{0D108BD9-81ED-4DB2-BD59-A6C34878D82A}">
                        <a16:rowId xmlns:a16="http://schemas.microsoft.com/office/drawing/2014/main" xmlns="" val="3050547039"/>
                      </a:ext>
                    </a:extLst>
                  </a:tr>
                  <a:tr h="370840">
                    <a:tc>
                      <a:txBody>
                        <a:bodyPr/>
                        <a:lstStyle/>
                        <a:p>
                          <a:r>
                            <a:rPr lang="en-IN" dirty="0"/>
                            <a:t>2</a:t>
                          </a:r>
                        </a:p>
                      </a:txBody>
                      <a:tcPr/>
                    </a:tc>
                    <a:tc>
                      <a:txBody>
                        <a:bodyPr/>
                        <a:lstStyle/>
                        <a:p>
                          <a:r>
                            <a:rPr lang="en-IN" dirty="0"/>
                            <a:t>[2N</a:t>
                          </a:r>
                          <a:r>
                            <a:rPr lang="en-IN" baseline="0" dirty="0"/>
                            <a:t>D]   [CLR WORK]</a:t>
                          </a:r>
                          <a:endParaRPr lang="en-IN" dirty="0"/>
                        </a:p>
                      </a:txBody>
                      <a:tcPr/>
                    </a:tc>
                    <a:tc>
                      <a:txBody>
                        <a:bodyPr/>
                        <a:lstStyle/>
                        <a:p>
                          <a:r>
                            <a:rPr lang="en-IN" dirty="0"/>
                            <a:t>Clear the</a:t>
                          </a:r>
                          <a:r>
                            <a:rPr lang="en-IN" baseline="0" dirty="0"/>
                            <a:t> memory of cash flow function. You see </a:t>
                          </a:r>
                          <a:r>
                            <a:rPr lang="en-IN" baseline="0" dirty="0" err="1"/>
                            <a:t>CFo</a:t>
                          </a:r>
                          <a:r>
                            <a:rPr lang="en-IN" baseline="0" dirty="0"/>
                            <a:t> on the screen = 0</a:t>
                          </a:r>
                          <a:endParaRPr lang="en-IN" dirty="0"/>
                        </a:p>
                      </a:txBody>
                      <a:tcPr/>
                    </a:tc>
                    <a:extLst>
                      <a:ext uri="{0D108BD9-81ED-4DB2-BD59-A6C34878D82A}">
                        <a16:rowId xmlns:a16="http://schemas.microsoft.com/office/drawing/2014/main" xmlns="" val="3618799457"/>
                      </a:ext>
                    </a:extLst>
                  </a:tr>
                  <a:tr h="370840">
                    <a:tc>
                      <a:txBody>
                        <a:bodyPr/>
                        <a:lstStyle/>
                        <a:p>
                          <a:r>
                            <a:rPr lang="en-IN" dirty="0"/>
                            <a:t>3</a:t>
                          </a:r>
                        </a:p>
                      </a:txBody>
                      <a:tcPr/>
                    </a:tc>
                    <a:tc>
                      <a:txBody>
                        <a:bodyPr/>
                        <a:lstStyle/>
                        <a:p>
                          <a:r>
                            <a:rPr lang="en-IN" baseline="0" dirty="0"/>
                            <a:t>165000 [+/-] [ENTER]</a:t>
                          </a:r>
                          <a:endParaRPr lang="en-IN" dirty="0"/>
                        </a:p>
                      </a:txBody>
                      <a:tcPr/>
                    </a:tc>
                    <a:tc>
                      <a:txBody>
                        <a:bodyPr/>
                        <a:lstStyle/>
                        <a:p>
                          <a:r>
                            <a:rPr lang="en-IN" dirty="0"/>
                            <a:t>Enter the Initial Outflow</a:t>
                          </a:r>
                        </a:p>
                      </a:txBody>
                      <a:tcPr/>
                    </a:tc>
                    <a:extLst>
                      <a:ext uri="{0D108BD9-81ED-4DB2-BD59-A6C34878D82A}">
                        <a16:rowId xmlns:a16="http://schemas.microsoft.com/office/drawing/2014/main" xmlns="" val="3635652476"/>
                      </a:ext>
                    </a:extLst>
                  </a:tr>
                  <a:tr h="370840">
                    <a:tc>
                      <a:txBody>
                        <a:bodyPr/>
                        <a:lstStyle/>
                        <a:p>
                          <a:r>
                            <a:rPr lang="en-IN" dirty="0"/>
                            <a:t>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r>
                                <a:rPr lang="en-IN" b="0" i="0" smtClean="0">
                                  <a:latin typeface="Cambria Math" panose="02040503050406030204" pitchFamily="18" charset="0"/>
                                  <a:ea typeface="Cambria Math" panose="02040503050406030204" pitchFamily="18" charset="0"/>
                                </a:rPr>
                                <m:t> 65000</m:t>
                              </m:r>
                            </m:oMath>
                          </a14:m>
                          <a:r>
                            <a:rPr lang="en-IN" b="0" dirty="0">
                              <a:ea typeface="Cambria Math" panose="02040503050406030204" pitchFamily="18" charset="0"/>
                            </a:rPr>
                            <a:t> </a:t>
                          </a:r>
                          <a:r>
                            <a:rPr lang="en-IN" baseline="0" dirty="0"/>
                            <a:t>[ENTER]</a:t>
                          </a:r>
                          <a:endParaRPr lang="en-IN" dirty="0"/>
                        </a:p>
                      </a:txBody>
                      <a:tcPr/>
                    </a:tc>
                    <a:tc>
                      <a:txBody>
                        <a:bodyPr/>
                        <a:lstStyle/>
                        <a:p>
                          <a:r>
                            <a:rPr lang="en-IN" dirty="0"/>
                            <a:t>First Cash</a:t>
                          </a:r>
                          <a:r>
                            <a:rPr lang="en-IN" baseline="0" dirty="0"/>
                            <a:t> Flow Inflow (C01) is entered</a:t>
                          </a:r>
                          <a:endParaRPr lang="en-IN" dirty="0"/>
                        </a:p>
                      </a:txBody>
                      <a:tcPr/>
                    </a:tc>
                    <a:extLst>
                      <a:ext uri="{0D108BD9-81ED-4DB2-BD59-A6C34878D82A}">
                        <a16:rowId xmlns:a16="http://schemas.microsoft.com/office/drawing/2014/main" xmlns="" val="315867691"/>
                      </a:ext>
                    </a:extLst>
                  </a:tr>
                  <a:tr h="370840">
                    <a:tc>
                      <a:txBody>
                        <a:bodyPr/>
                        <a:lstStyle/>
                        <a:p>
                          <a:r>
                            <a:rPr lang="en-IN" dirty="0"/>
                            <a:t>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oMath>
                          </a14:m>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r>
                                <a:rPr lang="en-IN" b="0" i="0" smtClean="0">
                                  <a:latin typeface="Cambria Math" panose="02040503050406030204" pitchFamily="18" charset="0"/>
                                  <a:ea typeface="Cambria Math" panose="02040503050406030204" pitchFamily="18" charset="0"/>
                                </a:rPr>
                                <m:t>40000</m:t>
                              </m:r>
                            </m:oMath>
                          </a14:m>
                          <a:r>
                            <a:rPr lang="en-IN" b="0" dirty="0">
                              <a:ea typeface="Cambria Math" panose="02040503050406030204" pitchFamily="18" charset="0"/>
                            </a:rPr>
                            <a:t> </a:t>
                          </a:r>
                          <a:r>
                            <a:rPr lang="en-IN" baseline="0" dirty="0"/>
                            <a:t>[ENTER]</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Second Cash</a:t>
                          </a:r>
                          <a:r>
                            <a:rPr lang="en-IN" baseline="0" dirty="0"/>
                            <a:t> Flow Inflow (C02) is entered</a:t>
                          </a:r>
                          <a:endParaRPr lang="en-IN" dirty="0"/>
                        </a:p>
                      </a:txBody>
                      <a:tcPr/>
                    </a:tc>
                    <a:extLst>
                      <a:ext uri="{0D108BD9-81ED-4DB2-BD59-A6C34878D82A}">
                        <a16:rowId xmlns:a16="http://schemas.microsoft.com/office/drawing/2014/main" xmlns="" val="2939998780"/>
                      </a:ext>
                    </a:extLst>
                  </a:tr>
                  <a:tr h="370840">
                    <a:tc>
                      <a:txBody>
                        <a:bodyPr/>
                        <a:lstStyle/>
                        <a:p>
                          <a:r>
                            <a:rPr lang="en-IN" dirty="0"/>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oMath>
                          </a14:m>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r>
                                <a:rPr lang="en-IN" b="0" i="0" smtClean="0">
                                  <a:latin typeface="Cambria Math" panose="02040503050406030204" pitchFamily="18" charset="0"/>
                                  <a:ea typeface="Cambria Math" panose="02040503050406030204" pitchFamily="18" charset="0"/>
                                </a:rPr>
                                <m:t>25000</m:t>
                              </m:r>
                            </m:oMath>
                          </a14:m>
                          <a:r>
                            <a:rPr lang="en-IN" b="0" dirty="0">
                              <a:ea typeface="Cambria Math" panose="02040503050406030204" pitchFamily="18" charset="0"/>
                            </a:rPr>
                            <a:t> </a:t>
                          </a:r>
                          <a:r>
                            <a:rPr lang="en-IN" baseline="0" dirty="0"/>
                            <a:t>[ENTER]</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Third Cash</a:t>
                          </a:r>
                          <a:r>
                            <a:rPr lang="en-IN" baseline="0" dirty="0"/>
                            <a:t> Flow Inflow (C03) is entered</a:t>
                          </a:r>
                          <a:endParaRPr lang="en-IN" dirty="0"/>
                        </a:p>
                      </a:txBody>
                      <a:tcPr/>
                    </a:tc>
                    <a:extLst>
                      <a:ext uri="{0D108BD9-81ED-4DB2-BD59-A6C34878D82A}">
                        <a16:rowId xmlns:a16="http://schemas.microsoft.com/office/drawing/2014/main" xmlns="" val="3659688266"/>
                      </a:ext>
                    </a:extLst>
                  </a:tr>
                  <a:tr h="370840">
                    <a:tc>
                      <a:txBody>
                        <a:bodyPr/>
                        <a:lstStyle/>
                        <a:p>
                          <a:r>
                            <a:rPr lang="en-IN" dirty="0"/>
                            <a:t>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oMath>
                          </a14:m>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r>
                                <a:rPr lang="en-IN" b="0" i="0" smtClean="0">
                                  <a:latin typeface="Cambria Math" panose="02040503050406030204" pitchFamily="18" charset="0"/>
                                  <a:ea typeface="Cambria Math" panose="02040503050406030204" pitchFamily="18" charset="0"/>
                                </a:rPr>
                                <m:t>95000</m:t>
                              </m:r>
                            </m:oMath>
                          </a14:m>
                          <a:r>
                            <a:rPr lang="en-IN" b="0" dirty="0">
                              <a:ea typeface="Cambria Math" panose="02040503050406030204" pitchFamily="18" charset="0"/>
                            </a:rPr>
                            <a:t> </a:t>
                          </a:r>
                          <a:r>
                            <a:rPr lang="en-IN" baseline="0" dirty="0"/>
                            <a:t>[ENTER]</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Fourth Cash</a:t>
                          </a:r>
                          <a:r>
                            <a:rPr lang="en-IN" baseline="0" dirty="0"/>
                            <a:t> Flow Inflow (C04) is entered</a:t>
                          </a:r>
                          <a:endParaRPr lang="en-IN" dirty="0"/>
                        </a:p>
                      </a:txBody>
                      <a:tcPr/>
                    </a:tc>
                    <a:extLst>
                      <a:ext uri="{0D108BD9-81ED-4DB2-BD59-A6C34878D82A}">
                        <a16:rowId xmlns:a16="http://schemas.microsoft.com/office/drawing/2014/main" xmlns="" val="133886119"/>
                      </a:ext>
                    </a:extLst>
                  </a:tr>
                  <a:tr h="370840">
                    <a:tc>
                      <a:txBody>
                        <a:bodyPr/>
                        <a:lstStyle/>
                        <a:p>
                          <a:r>
                            <a:rPr lang="en-IN" dirty="0"/>
                            <a:t>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[IRR] [CPT]</a:t>
                          </a:r>
                          <a:r>
                            <a:rPr lang="en-IN" baseline="0" dirty="0"/>
                            <a:t> </a:t>
                          </a:r>
                          <a:endParaRPr lang="en-IN" dirty="0"/>
                        </a:p>
                      </a:txBody>
                      <a:tcPr/>
                    </a:tc>
                    <a:tc>
                      <a:txBody>
                        <a:bodyPr/>
                        <a:lstStyle/>
                        <a:p>
                          <a:r>
                            <a:rPr lang="en-IN" dirty="0"/>
                            <a:t>Compute the IRR</a:t>
                          </a:r>
                        </a:p>
                      </a:txBody>
                      <a:tcPr/>
                    </a:tc>
                    <a:extLst>
                      <a:ext uri="{0D108BD9-81ED-4DB2-BD59-A6C34878D82A}">
                        <a16:rowId xmlns:a16="http://schemas.microsoft.com/office/drawing/2014/main" xmlns="" val="37817014"/>
                      </a:ext>
                    </a:extLst>
                  </a:tr>
                  <a:tr h="370840">
                    <a:tc gridSpan="3">
                      <a:txBody>
                        <a:bodyPr/>
                        <a:lstStyle/>
                        <a:p>
                          <a:r>
                            <a:rPr lang="en-IN" dirty="0">
                              <a:solidFill>
                                <a:schemeClr val="bg1"/>
                              </a:solidFill>
                            </a:rPr>
                            <a:t>Calculator shows</a:t>
                          </a:r>
                          <a:r>
                            <a:rPr lang="en-IN" baseline="0" dirty="0">
                              <a:solidFill>
                                <a:schemeClr val="bg1"/>
                              </a:solidFill>
                            </a:rPr>
                            <a:t> </a:t>
                          </a:r>
                          <a:r>
                            <a:rPr lang="en-IN" b="1" baseline="0" dirty="0">
                              <a:solidFill>
                                <a:schemeClr val="bg1"/>
                              </a:solidFill>
                            </a:rPr>
                            <a:t>IRR = </a:t>
                          </a:r>
                          <a:r>
                            <a:rPr lang="en-IN" b="1" baseline="0" dirty="0" smtClean="0">
                              <a:solidFill>
                                <a:schemeClr val="bg1"/>
                              </a:solidFill>
                            </a:rPr>
                            <a:t>12.844 = 12.84%</a:t>
                          </a:r>
                          <a:endParaRPr lang="en-IN" b="1" dirty="0">
                            <a:solidFill>
                              <a:schemeClr val="bg1"/>
                            </a:solidFill>
                          </a:endParaRPr>
                        </a:p>
                      </a:txBody>
                      <a:tcPr>
                        <a:solidFill>
                          <a:schemeClr val="accent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p>
                      </a:txBody>
                      <a:tcPr/>
                    </a:tc>
                    <a:tc hMerge="1">
                      <a:txBody>
                        <a:bodyPr/>
                        <a:lstStyle/>
                        <a:p>
                          <a:endParaRPr lang="en-IN" dirty="0"/>
                        </a:p>
                      </a:txBody>
                      <a:tcPr/>
                    </a:tc>
                    <a:extLst>
                      <a:ext uri="{0D108BD9-81ED-4DB2-BD59-A6C34878D82A}">
                        <a16:rowId xmlns:a16="http://schemas.microsoft.com/office/drawing/2014/main" xmlns="" val="110358965"/>
                      </a:ext>
                    </a:extLst>
                  </a:tr>
                </a:tbl>
              </a:graphicData>
            </a:graphic>
          </p:graphicFrame>
        </mc:Choice>
        <mc:Fallback xmlns="">
          <p:graphicFrame>
            <p:nvGraphicFramePr>
              <p:cNvPr id="5" name="Table 4">
                <a:extLst>
                  <a:ext uri="{FF2B5EF4-FFF2-40B4-BE49-F238E27FC236}">
                    <a16:creationId xmlns:a16="http://schemas.microsoft.com/office/drawing/2014/main" id="{C9CD3611-B2FC-45F1-80D3-09E6AEBF0591}"/>
                  </a:ext>
                </a:extLst>
              </p:cNvPr>
              <p:cNvGraphicFramePr>
                <a:graphicFrameLocks noGrp="1"/>
              </p:cNvGraphicFramePr>
              <p:nvPr>
                <p:extLst>
                  <p:ext uri="{D42A27DB-BD31-4B8C-83A1-F6EECF244321}">
                    <p14:modId xmlns:p14="http://schemas.microsoft.com/office/powerpoint/2010/main" val="1242644651"/>
                  </p:ext>
                </p:extLst>
              </p:nvPr>
            </p:nvGraphicFramePr>
            <p:xfrm>
              <a:off x="184728" y="2229196"/>
              <a:ext cx="7918089" cy="3977640"/>
            </p:xfrm>
            <a:graphic>
              <a:graphicData uri="http://schemas.openxmlformats.org/drawingml/2006/table">
                <a:tbl>
                  <a:tblPr firstRow="1" bandRow="1">
                    <a:tableStyleId>{21E4AEA4-8DFA-4A89-87EB-49C32662AFE0}</a:tableStyleId>
                  </a:tblPr>
                  <a:tblGrid>
                    <a:gridCol w="795337">
                      <a:extLst>
                        <a:ext uri="{9D8B030D-6E8A-4147-A177-3AD203B41FA5}">
                          <a16:colId xmlns:a16="http://schemas.microsoft.com/office/drawing/2014/main" val="3037198398"/>
                        </a:ext>
                      </a:extLst>
                    </a:gridCol>
                    <a:gridCol w="2950917">
                      <a:extLst>
                        <a:ext uri="{9D8B030D-6E8A-4147-A177-3AD203B41FA5}">
                          <a16:colId xmlns:a16="http://schemas.microsoft.com/office/drawing/2014/main" val="3768600186"/>
                        </a:ext>
                      </a:extLst>
                    </a:gridCol>
                    <a:gridCol w="4171835">
                      <a:extLst>
                        <a:ext uri="{9D8B030D-6E8A-4147-A177-3AD203B41FA5}">
                          <a16:colId xmlns:a16="http://schemas.microsoft.com/office/drawing/2014/main" val="3221334160"/>
                        </a:ext>
                      </a:extLst>
                    </a:gridCol>
                  </a:tblGrid>
                  <a:tr h="370840">
                    <a:tc>
                      <a:txBody>
                        <a:bodyPr/>
                        <a:lstStyle/>
                        <a:p>
                          <a:r>
                            <a:rPr lang="en-IN" dirty="0"/>
                            <a:t>Sr.</a:t>
                          </a:r>
                        </a:p>
                      </a:txBody>
                      <a:tcPr/>
                    </a:tc>
                    <a:tc>
                      <a:txBody>
                        <a:bodyPr/>
                        <a:lstStyle/>
                        <a:p>
                          <a:r>
                            <a:rPr lang="en-IN" dirty="0"/>
                            <a:t>Button</a:t>
                          </a:r>
                        </a:p>
                      </a:txBody>
                      <a:tcPr/>
                    </a:tc>
                    <a:tc>
                      <a:txBody>
                        <a:bodyPr/>
                        <a:lstStyle/>
                        <a:p>
                          <a:r>
                            <a:rPr lang="en-IN" dirty="0"/>
                            <a:t>Use and Description</a:t>
                          </a:r>
                        </a:p>
                      </a:txBody>
                      <a:tcPr/>
                    </a:tc>
                    <a:extLst>
                      <a:ext uri="{0D108BD9-81ED-4DB2-BD59-A6C34878D82A}">
                        <a16:rowId xmlns:a16="http://schemas.microsoft.com/office/drawing/2014/main" val="2682931092"/>
                      </a:ext>
                    </a:extLst>
                  </a:tr>
                  <a:tr h="370840">
                    <a:tc>
                      <a:txBody>
                        <a:bodyPr/>
                        <a:lstStyle/>
                        <a:p>
                          <a:r>
                            <a:rPr lang="en-IN" dirty="0"/>
                            <a:t>1</a:t>
                          </a:r>
                        </a:p>
                      </a:txBody>
                      <a:tcPr/>
                    </a:tc>
                    <a:tc>
                      <a:txBody>
                        <a:bodyPr/>
                        <a:lstStyle/>
                        <a:p>
                          <a:r>
                            <a:rPr lang="en-IN" dirty="0"/>
                            <a:t>[CF]</a:t>
                          </a:r>
                        </a:p>
                      </a:txBody>
                      <a:tcPr/>
                    </a:tc>
                    <a:tc>
                      <a:txBody>
                        <a:bodyPr/>
                        <a:lstStyle/>
                        <a:p>
                          <a:r>
                            <a:rPr lang="en-IN" dirty="0"/>
                            <a:t>To</a:t>
                          </a:r>
                          <a:r>
                            <a:rPr lang="en-IN" baseline="0" dirty="0"/>
                            <a:t> start the cash flow function</a:t>
                          </a:r>
                          <a:endParaRPr lang="en-IN" dirty="0"/>
                        </a:p>
                      </a:txBody>
                      <a:tcPr/>
                    </a:tc>
                    <a:extLst>
                      <a:ext uri="{0D108BD9-81ED-4DB2-BD59-A6C34878D82A}">
                        <a16:rowId xmlns:a16="http://schemas.microsoft.com/office/drawing/2014/main" val="3050547039"/>
                      </a:ext>
                    </a:extLst>
                  </a:tr>
                  <a:tr h="640080">
                    <a:tc>
                      <a:txBody>
                        <a:bodyPr/>
                        <a:lstStyle/>
                        <a:p>
                          <a:r>
                            <a:rPr lang="en-IN" dirty="0"/>
                            <a:t>2</a:t>
                          </a:r>
                        </a:p>
                      </a:txBody>
                      <a:tcPr/>
                    </a:tc>
                    <a:tc>
                      <a:txBody>
                        <a:bodyPr/>
                        <a:lstStyle/>
                        <a:p>
                          <a:r>
                            <a:rPr lang="en-IN" dirty="0"/>
                            <a:t>[2N</a:t>
                          </a:r>
                          <a:r>
                            <a:rPr lang="en-IN" baseline="0" dirty="0"/>
                            <a:t>D]   [CLR WORK]</a:t>
                          </a:r>
                          <a:endParaRPr lang="en-IN" dirty="0"/>
                        </a:p>
                      </a:txBody>
                      <a:tcPr/>
                    </a:tc>
                    <a:tc>
                      <a:txBody>
                        <a:bodyPr/>
                        <a:lstStyle/>
                        <a:p>
                          <a:r>
                            <a:rPr lang="en-IN" dirty="0"/>
                            <a:t>Clear the</a:t>
                          </a:r>
                          <a:r>
                            <a:rPr lang="en-IN" baseline="0" dirty="0"/>
                            <a:t> memory of cash flow function. You see </a:t>
                          </a:r>
                          <a:r>
                            <a:rPr lang="en-IN" baseline="0" dirty="0" err="1"/>
                            <a:t>CFo</a:t>
                          </a:r>
                          <a:r>
                            <a:rPr lang="en-IN" baseline="0" dirty="0"/>
                            <a:t> on the screen = 0</a:t>
                          </a:r>
                          <a:endParaRPr lang="en-IN" dirty="0"/>
                        </a:p>
                      </a:txBody>
                      <a:tcPr/>
                    </a:tc>
                    <a:extLst>
                      <a:ext uri="{0D108BD9-81ED-4DB2-BD59-A6C34878D82A}">
                        <a16:rowId xmlns:a16="http://schemas.microsoft.com/office/drawing/2014/main" val="3618799457"/>
                      </a:ext>
                    </a:extLst>
                  </a:tr>
                  <a:tr h="370840">
                    <a:tc>
                      <a:txBody>
                        <a:bodyPr/>
                        <a:lstStyle/>
                        <a:p>
                          <a:r>
                            <a:rPr lang="en-IN" dirty="0"/>
                            <a:t>3</a:t>
                          </a:r>
                        </a:p>
                      </a:txBody>
                      <a:tcPr/>
                    </a:tc>
                    <a:tc>
                      <a:txBody>
                        <a:bodyPr/>
                        <a:lstStyle/>
                        <a:p>
                          <a:r>
                            <a:rPr lang="en-IN" baseline="0" dirty="0"/>
                            <a:t>165000 [+/-] [ENTER]</a:t>
                          </a:r>
                          <a:endParaRPr lang="en-IN" dirty="0"/>
                        </a:p>
                      </a:txBody>
                      <a:tcPr/>
                    </a:tc>
                    <a:tc>
                      <a:txBody>
                        <a:bodyPr/>
                        <a:lstStyle/>
                        <a:p>
                          <a:r>
                            <a:rPr lang="en-IN" dirty="0"/>
                            <a:t>Enter the Initial Outflow</a:t>
                          </a:r>
                        </a:p>
                      </a:txBody>
                      <a:tcPr/>
                    </a:tc>
                    <a:extLst>
                      <a:ext uri="{0D108BD9-81ED-4DB2-BD59-A6C34878D82A}">
                        <a16:rowId xmlns:a16="http://schemas.microsoft.com/office/drawing/2014/main" val="3635652476"/>
                      </a:ext>
                    </a:extLst>
                  </a:tr>
                  <a:tr h="370840">
                    <a:tc>
                      <a:txBody>
                        <a:bodyPr/>
                        <a:lstStyle/>
                        <a:p>
                          <a:r>
                            <a:rPr lang="en-IN" dirty="0"/>
                            <a:t>4</a:t>
                          </a:r>
                        </a:p>
                      </a:txBody>
                      <a:tcPr/>
                    </a:tc>
                    <a:tc>
                      <a:txBody>
                        <a:bodyPr/>
                        <a:lstStyle/>
                        <a:p>
                          <a:endParaRPr lang="en-US"/>
                        </a:p>
                      </a:txBody>
                      <a:tcPr>
                        <a:blipFill>
                          <a:blip r:embed="rId3"/>
                          <a:stretch>
                            <a:fillRect l="-27273" t="-480328" r="-142355" b="-522951"/>
                          </a:stretch>
                        </a:blipFill>
                      </a:tcPr>
                    </a:tc>
                    <a:tc>
                      <a:txBody>
                        <a:bodyPr/>
                        <a:lstStyle/>
                        <a:p>
                          <a:r>
                            <a:rPr lang="en-IN" dirty="0"/>
                            <a:t>First Cash</a:t>
                          </a:r>
                          <a:r>
                            <a:rPr lang="en-IN" baseline="0" dirty="0"/>
                            <a:t> Flow Inflow (C01) is entered</a:t>
                          </a:r>
                          <a:endParaRPr lang="en-IN" dirty="0"/>
                        </a:p>
                      </a:txBody>
                      <a:tcPr/>
                    </a:tc>
                    <a:extLst>
                      <a:ext uri="{0D108BD9-81ED-4DB2-BD59-A6C34878D82A}">
                        <a16:rowId xmlns:a16="http://schemas.microsoft.com/office/drawing/2014/main" val="315867691"/>
                      </a:ext>
                    </a:extLst>
                  </a:tr>
                  <a:tr h="370840">
                    <a:tc>
                      <a:txBody>
                        <a:bodyPr/>
                        <a:lstStyle/>
                        <a:p>
                          <a:r>
                            <a:rPr lang="en-IN" dirty="0"/>
                            <a:t>5</a:t>
                          </a:r>
                        </a:p>
                      </a:txBody>
                      <a:tcPr/>
                    </a:tc>
                    <a:tc>
                      <a:txBody>
                        <a:bodyPr/>
                        <a:lstStyle/>
                        <a:p>
                          <a:endParaRPr lang="en-US"/>
                        </a:p>
                      </a:txBody>
                      <a:tcPr>
                        <a:blipFill>
                          <a:blip r:embed="rId3"/>
                          <a:stretch>
                            <a:fillRect l="-27273" t="-580328" r="-142355" b="-422951"/>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Second Cash</a:t>
                          </a:r>
                          <a:r>
                            <a:rPr lang="en-IN" baseline="0" dirty="0"/>
                            <a:t> Flow Inflow (C02) is entered</a:t>
                          </a:r>
                          <a:endParaRPr lang="en-IN" dirty="0"/>
                        </a:p>
                      </a:txBody>
                      <a:tcPr/>
                    </a:tc>
                    <a:extLst>
                      <a:ext uri="{0D108BD9-81ED-4DB2-BD59-A6C34878D82A}">
                        <a16:rowId xmlns:a16="http://schemas.microsoft.com/office/drawing/2014/main" val="2939998780"/>
                      </a:ext>
                    </a:extLst>
                  </a:tr>
                  <a:tr h="370840">
                    <a:tc>
                      <a:txBody>
                        <a:bodyPr/>
                        <a:lstStyle/>
                        <a:p>
                          <a:r>
                            <a:rPr lang="en-IN" dirty="0"/>
                            <a:t>6</a:t>
                          </a:r>
                        </a:p>
                      </a:txBody>
                      <a:tcPr/>
                    </a:tc>
                    <a:tc>
                      <a:txBody>
                        <a:bodyPr/>
                        <a:lstStyle/>
                        <a:p>
                          <a:endParaRPr lang="en-US"/>
                        </a:p>
                      </a:txBody>
                      <a:tcPr>
                        <a:blipFill>
                          <a:blip r:embed="rId3"/>
                          <a:stretch>
                            <a:fillRect l="-27273" t="-680328" r="-142355" b="-322951"/>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Third Cash</a:t>
                          </a:r>
                          <a:r>
                            <a:rPr lang="en-IN" baseline="0" dirty="0"/>
                            <a:t> Flow Inflow (C03) is entered</a:t>
                          </a:r>
                          <a:endParaRPr lang="en-IN" dirty="0"/>
                        </a:p>
                      </a:txBody>
                      <a:tcPr/>
                    </a:tc>
                    <a:extLst>
                      <a:ext uri="{0D108BD9-81ED-4DB2-BD59-A6C34878D82A}">
                        <a16:rowId xmlns:a16="http://schemas.microsoft.com/office/drawing/2014/main" val="3659688266"/>
                      </a:ext>
                    </a:extLst>
                  </a:tr>
                  <a:tr h="370840">
                    <a:tc>
                      <a:txBody>
                        <a:bodyPr/>
                        <a:lstStyle/>
                        <a:p>
                          <a:r>
                            <a:rPr lang="en-IN" dirty="0"/>
                            <a:t>7</a:t>
                          </a:r>
                        </a:p>
                      </a:txBody>
                      <a:tcPr/>
                    </a:tc>
                    <a:tc>
                      <a:txBody>
                        <a:bodyPr/>
                        <a:lstStyle/>
                        <a:p>
                          <a:endParaRPr lang="en-US"/>
                        </a:p>
                      </a:txBody>
                      <a:tcPr>
                        <a:blipFill>
                          <a:blip r:embed="rId3"/>
                          <a:stretch>
                            <a:fillRect l="-27273" t="-780328" r="-142355" b="-222951"/>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Fourth Cash</a:t>
                          </a:r>
                          <a:r>
                            <a:rPr lang="en-IN" baseline="0" dirty="0"/>
                            <a:t> Flow Inflow (C04) is entered</a:t>
                          </a:r>
                          <a:endParaRPr lang="en-IN" dirty="0"/>
                        </a:p>
                      </a:txBody>
                      <a:tcPr/>
                    </a:tc>
                    <a:extLst>
                      <a:ext uri="{0D108BD9-81ED-4DB2-BD59-A6C34878D82A}">
                        <a16:rowId xmlns:a16="http://schemas.microsoft.com/office/drawing/2014/main" val="133886119"/>
                      </a:ext>
                    </a:extLst>
                  </a:tr>
                  <a:tr h="370840">
                    <a:tc>
                      <a:txBody>
                        <a:bodyPr/>
                        <a:lstStyle/>
                        <a:p>
                          <a:r>
                            <a:rPr lang="en-IN" dirty="0"/>
                            <a:t>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[IRR] [CPT]</a:t>
                          </a:r>
                          <a:r>
                            <a:rPr lang="en-IN" baseline="0" dirty="0"/>
                            <a:t> </a:t>
                          </a:r>
                          <a:endParaRPr lang="en-IN" dirty="0"/>
                        </a:p>
                      </a:txBody>
                      <a:tcPr/>
                    </a:tc>
                    <a:tc>
                      <a:txBody>
                        <a:bodyPr/>
                        <a:lstStyle/>
                        <a:p>
                          <a:r>
                            <a:rPr lang="en-IN" dirty="0"/>
                            <a:t>Compute the IRR</a:t>
                          </a:r>
                        </a:p>
                      </a:txBody>
                      <a:tcPr/>
                    </a:tc>
                    <a:extLst>
                      <a:ext uri="{0D108BD9-81ED-4DB2-BD59-A6C34878D82A}">
                        <a16:rowId xmlns:a16="http://schemas.microsoft.com/office/drawing/2014/main" val="37817014"/>
                      </a:ext>
                    </a:extLst>
                  </a:tr>
                  <a:tr h="370840">
                    <a:tc gridSpan="3">
                      <a:txBody>
                        <a:bodyPr/>
                        <a:lstStyle/>
                        <a:p>
                          <a:r>
                            <a:rPr lang="en-IN" dirty="0">
                              <a:solidFill>
                                <a:schemeClr val="bg1"/>
                              </a:solidFill>
                            </a:rPr>
                            <a:t>Calculator shows</a:t>
                          </a:r>
                          <a:r>
                            <a:rPr lang="en-IN" baseline="0" dirty="0">
                              <a:solidFill>
                                <a:schemeClr val="bg1"/>
                              </a:solidFill>
                            </a:rPr>
                            <a:t> </a:t>
                          </a:r>
                          <a:r>
                            <a:rPr lang="en-IN" b="1" baseline="0" dirty="0">
                              <a:solidFill>
                                <a:schemeClr val="bg1"/>
                              </a:solidFill>
                            </a:rPr>
                            <a:t>IRR = </a:t>
                          </a:r>
                          <a:r>
                            <a:rPr lang="en-IN" b="1" baseline="0" dirty="0" smtClean="0">
                              <a:solidFill>
                                <a:schemeClr val="bg1"/>
                              </a:solidFill>
                            </a:rPr>
                            <a:t>12.844 = 12.84%</a:t>
                          </a:r>
                          <a:endParaRPr lang="en-IN" b="1" dirty="0">
                            <a:solidFill>
                              <a:schemeClr val="bg1"/>
                            </a:solidFill>
                          </a:endParaRPr>
                        </a:p>
                      </a:txBody>
                      <a:tcPr>
                        <a:solidFill>
                          <a:schemeClr val="accent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p>
                      </a:txBody>
                      <a:tcPr/>
                    </a:tc>
                    <a:tc hMerge="1">
                      <a:txBody>
                        <a:bodyPr/>
                        <a:lstStyle/>
                        <a:p>
                          <a:endParaRPr lang="en-IN" dirty="0"/>
                        </a:p>
                      </a:txBody>
                      <a:tcPr/>
                    </a:tc>
                    <a:extLst>
                      <a:ext uri="{0D108BD9-81ED-4DB2-BD59-A6C34878D82A}">
                        <a16:rowId xmlns:a16="http://schemas.microsoft.com/office/drawing/2014/main" val="110358965"/>
                      </a:ext>
                    </a:extLst>
                  </a:tr>
                </a:tbl>
              </a:graphicData>
            </a:graphic>
          </p:graphicFrame>
        </mc:Fallback>
      </mc:AlternateContent>
      <p:sp>
        <p:nvSpPr>
          <p:cNvPr id="6" name="TextBox 5">
            <a:extLst>
              <a:ext uri="{FF2B5EF4-FFF2-40B4-BE49-F238E27FC236}">
                <a16:creationId xmlns:a16="http://schemas.microsoft.com/office/drawing/2014/main" xmlns="" id="{C495FAA0-A1F0-4198-90BD-AB78A9E8A53F}"/>
              </a:ext>
            </a:extLst>
          </p:cNvPr>
          <p:cNvSpPr txBox="1"/>
          <p:nvPr/>
        </p:nvSpPr>
        <p:spPr>
          <a:xfrm>
            <a:off x="130575" y="6154054"/>
            <a:ext cx="8026393" cy="646331"/>
          </a:xfrm>
          <a:prstGeom prst="rect">
            <a:avLst/>
          </a:prstGeom>
          <a:noFill/>
        </p:spPr>
        <p:txBody>
          <a:bodyPr wrap="square" rtlCol="0">
            <a:spAutoFit/>
          </a:bodyPr>
          <a:lstStyle/>
          <a:p>
            <a:r>
              <a:rPr lang="en-IN" dirty="0"/>
              <a:t>This is an example of Point-To-Point IRR as 4</a:t>
            </a:r>
            <a:r>
              <a:rPr lang="en-IN" baseline="30000" dirty="0"/>
              <a:t>th</a:t>
            </a:r>
            <a:r>
              <a:rPr lang="en-IN" dirty="0"/>
              <a:t> year and the 7</a:t>
            </a:r>
            <a:r>
              <a:rPr lang="en-IN" baseline="30000" dirty="0"/>
              <a:t>th</a:t>
            </a:r>
            <a:r>
              <a:rPr lang="en-IN" dirty="0"/>
              <a:t> year values are appraised values. </a:t>
            </a:r>
          </a:p>
        </p:txBody>
      </p:sp>
    </p:spTree>
    <p:extLst>
      <p:ext uri="{BB962C8B-B14F-4D97-AF65-F5344CB8AC3E}">
        <p14:creationId xmlns:p14="http://schemas.microsoft.com/office/powerpoint/2010/main" val="2447929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EED2776A-AECB-4637-AB64-18EA2ACB26D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
        <p:nvSpPr>
          <p:cNvPr id="3" name="Title 1">
            <a:extLst>
              <a:ext uri="{FF2B5EF4-FFF2-40B4-BE49-F238E27FC236}">
                <a16:creationId xmlns:a16="http://schemas.microsoft.com/office/drawing/2014/main" xmlns="" id="{2D9B8159-A20C-4C94-BF7E-CF1C8A5AE1BB}"/>
              </a:ext>
            </a:extLst>
          </p:cNvPr>
          <p:cNvSpPr txBox="1">
            <a:spLocks/>
          </p:cNvSpPr>
          <p:nvPr/>
        </p:nvSpPr>
        <p:spPr>
          <a:xfrm>
            <a:off x="244771" y="72470"/>
            <a:ext cx="699426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sz="3200" b="1" dirty="0">
                <a:solidFill>
                  <a:schemeClr val="tx1">
                    <a:lumMod val="75000"/>
                    <a:lumOff val="25000"/>
                  </a:schemeClr>
                </a:solidFill>
                <a:latin typeface="+mn-lt"/>
              </a:rPr>
              <a:t>SINCE INCEPTION IRR - EXAMPLE</a:t>
            </a:r>
          </a:p>
        </p:txBody>
      </p:sp>
      <p:sp>
        <p:nvSpPr>
          <p:cNvPr id="4" name="TextBox 3">
            <a:extLst>
              <a:ext uri="{FF2B5EF4-FFF2-40B4-BE49-F238E27FC236}">
                <a16:creationId xmlns:a16="http://schemas.microsoft.com/office/drawing/2014/main" xmlns="" id="{5726DD34-359C-4C85-9E53-6657515DADDC}"/>
              </a:ext>
            </a:extLst>
          </p:cNvPr>
          <p:cNvSpPr txBox="1"/>
          <p:nvPr/>
        </p:nvSpPr>
        <p:spPr>
          <a:xfrm>
            <a:off x="130577" y="1044475"/>
            <a:ext cx="8922327" cy="5632311"/>
          </a:xfrm>
          <a:prstGeom prst="rect">
            <a:avLst/>
          </a:prstGeom>
          <a:solidFill>
            <a:srgbClr val="FBE6CE"/>
          </a:solidFill>
        </p:spPr>
        <p:txBody>
          <a:bodyPr wrap="square" rtlCol="0">
            <a:spAutoFit/>
          </a:bodyPr>
          <a:lstStyle/>
          <a:p>
            <a:r>
              <a:rPr lang="en-IN" dirty="0"/>
              <a:t>Consider a portfolio was started by Hedge </a:t>
            </a:r>
            <a:r>
              <a:rPr lang="en-IN" dirty="0" smtClean="0"/>
              <a:t>Fund ABC, </a:t>
            </a:r>
            <a:r>
              <a:rPr lang="en-IN" dirty="0"/>
              <a:t>4 years ago with an initial investment of Rs.2,50,000. The returns are Rs. 1,10,000 in Year 1, Rs. 80,000 in Year 2, Rs. 50,000 in Year 3 and the </a:t>
            </a:r>
            <a:r>
              <a:rPr lang="en-IN" b="1" dirty="0"/>
              <a:t>Appraised value </a:t>
            </a:r>
            <a:r>
              <a:rPr lang="en-IN" dirty="0"/>
              <a:t>is Rs. 1,50,000 in the fourth year. Calculate the Since Inception IRR for the project</a:t>
            </a:r>
            <a:r>
              <a:rPr lang="en-IN" dirty="0" smtClean="0"/>
              <a:t>.</a:t>
            </a:r>
          </a:p>
          <a:p>
            <a:endParaRPr lang="en-IN" dirty="0"/>
          </a:p>
          <a:p>
            <a:endParaRPr lang="en-IN" dirty="0" smtClean="0"/>
          </a:p>
          <a:p>
            <a:endParaRPr lang="en-IN" dirty="0"/>
          </a:p>
          <a:p>
            <a:endParaRPr lang="en-IN" dirty="0" smtClean="0"/>
          </a:p>
          <a:p>
            <a:endParaRPr lang="en-IN" dirty="0"/>
          </a:p>
          <a:p>
            <a:endParaRPr lang="en-IN" dirty="0" smtClean="0"/>
          </a:p>
          <a:p>
            <a:endParaRPr lang="en-IN" dirty="0"/>
          </a:p>
          <a:p>
            <a:endParaRPr lang="en-IN" dirty="0" smtClean="0"/>
          </a:p>
          <a:p>
            <a:endParaRPr lang="en-IN" dirty="0"/>
          </a:p>
          <a:p>
            <a:endParaRPr lang="en-IN" dirty="0" smtClean="0"/>
          </a:p>
          <a:p>
            <a:endParaRPr lang="en-IN" dirty="0"/>
          </a:p>
          <a:p>
            <a:endParaRPr lang="en-IN" dirty="0" smtClean="0"/>
          </a:p>
          <a:p>
            <a:endParaRPr lang="en-IN" dirty="0"/>
          </a:p>
          <a:p>
            <a:endParaRPr lang="en-IN" dirty="0" smtClean="0"/>
          </a:p>
          <a:p>
            <a:endParaRPr lang="en-IN" dirty="0"/>
          </a:p>
          <a:p>
            <a:endParaRPr lang="en-IN" dirty="0"/>
          </a:p>
        </p:txBody>
      </p:sp>
      <mc:AlternateContent xmlns:mc="http://schemas.openxmlformats.org/markup-compatibility/2006" xmlns:a14="http://schemas.microsoft.com/office/drawing/2010/main">
        <mc:Choice Requires="a14">
          <p:graphicFrame>
            <p:nvGraphicFramePr>
              <p:cNvPr id="5" name="Table 4">
                <a:extLst>
                  <a:ext uri="{FF2B5EF4-FFF2-40B4-BE49-F238E27FC236}">
                    <a16:creationId xmlns:a16="http://schemas.microsoft.com/office/drawing/2014/main" xmlns="" id="{C9CD3611-B2FC-45F1-80D3-09E6AEBF0591}"/>
                  </a:ext>
                </a:extLst>
              </p:cNvPr>
              <p:cNvGraphicFramePr>
                <a:graphicFrameLocks noGrp="1"/>
              </p:cNvGraphicFramePr>
              <p:nvPr>
                <p:extLst>
                  <p:ext uri="{D42A27DB-BD31-4B8C-83A1-F6EECF244321}">
                    <p14:modId xmlns:p14="http://schemas.microsoft.com/office/powerpoint/2010/main" val="4168471700"/>
                  </p:ext>
                </p:extLst>
              </p:nvPr>
            </p:nvGraphicFramePr>
            <p:xfrm>
              <a:off x="184728" y="2171000"/>
              <a:ext cx="7918089" cy="3977640"/>
            </p:xfrm>
            <a:graphic>
              <a:graphicData uri="http://schemas.openxmlformats.org/drawingml/2006/table">
                <a:tbl>
                  <a:tblPr firstRow="1" bandRow="1">
                    <a:tableStyleId>{21E4AEA4-8DFA-4A89-87EB-49C32662AFE0}</a:tableStyleId>
                  </a:tblPr>
                  <a:tblGrid>
                    <a:gridCol w="795337">
                      <a:extLst>
                        <a:ext uri="{9D8B030D-6E8A-4147-A177-3AD203B41FA5}">
                          <a16:colId xmlns:a16="http://schemas.microsoft.com/office/drawing/2014/main" xmlns="" val="3037198398"/>
                        </a:ext>
                      </a:extLst>
                    </a:gridCol>
                    <a:gridCol w="2950917">
                      <a:extLst>
                        <a:ext uri="{9D8B030D-6E8A-4147-A177-3AD203B41FA5}">
                          <a16:colId xmlns:a16="http://schemas.microsoft.com/office/drawing/2014/main" xmlns="" val="3768600186"/>
                        </a:ext>
                      </a:extLst>
                    </a:gridCol>
                    <a:gridCol w="4171835">
                      <a:extLst>
                        <a:ext uri="{9D8B030D-6E8A-4147-A177-3AD203B41FA5}">
                          <a16:colId xmlns:a16="http://schemas.microsoft.com/office/drawing/2014/main" xmlns="" val="3221334160"/>
                        </a:ext>
                      </a:extLst>
                    </a:gridCol>
                  </a:tblGrid>
                  <a:tr h="370840">
                    <a:tc>
                      <a:txBody>
                        <a:bodyPr/>
                        <a:lstStyle/>
                        <a:p>
                          <a:r>
                            <a:rPr lang="en-IN" dirty="0"/>
                            <a:t>Sr.</a:t>
                          </a:r>
                        </a:p>
                      </a:txBody>
                      <a:tcPr/>
                    </a:tc>
                    <a:tc>
                      <a:txBody>
                        <a:bodyPr/>
                        <a:lstStyle/>
                        <a:p>
                          <a:r>
                            <a:rPr lang="en-IN" dirty="0"/>
                            <a:t>Button</a:t>
                          </a:r>
                        </a:p>
                      </a:txBody>
                      <a:tcPr/>
                    </a:tc>
                    <a:tc>
                      <a:txBody>
                        <a:bodyPr/>
                        <a:lstStyle/>
                        <a:p>
                          <a:r>
                            <a:rPr lang="en-IN" dirty="0"/>
                            <a:t>Use and Description</a:t>
                          </a:r>
                        </a:p>
                      </a:txBody>
                      <a:tcPr/>
                    </a:tc>
                    <a:extLst>
                      <a:ext uri="{0D108BD9-81ED-4DB2-BD59-A6C34878D82A}">
                        <a16:rowId xmlns:a16="http://schemas.microsoft.com/office/drawing/2014/main" xmlns="" val="2682931092"/>
                      </a:ext>
                    </a:extLst>
                  </a:tr>
                  <a:tr h="370840">
                    <a:tc>
                      <a:txBody>
                        <a:bodyPr/>
                        <a:lstStyle/>
                        <a:p>
                          <a:r>
                            <a:rPr lang="en-IN" dirty="0"/>
                            <a:t>1</a:t>
                          </a:r>
                        </a:p>
                      </a:txBody>
                      <a:tcPr/>
                    </a:tc>
                    <a:tc>
                      <a:txBody>
                        <a:bodyPr/>
                        <a:lstStyle/>
                        <a:p>
                          <a:r>
                            <a:rPr lang="en-IN" dirty="0"/>
                            <a:t>[CF]</a:t>
                          </a:r>
                        </a:p>
                      </a:txBody>
                      <a:tcPr/>
                    </a:tc>
                    <a:tc>
                      <a:txBody>
                        <a:bodyPr/>
                        <a:lstStyle/>
                        <a:p>
                          <a:r>
                            <a:rPr lang="en-IN" dirty="0"/>
                            <a:t>To</a:t>
                          </a:r>
                          <a:r>
                            <a:rPr lang="en-IN" baseline="0" dirty="0"/>
                            <a:t> start the cash flow function</a:t>
                          </a:r>
                          <a:endParaRPr lang="en-IN" dirty="0"/>
                        </a:p>
                      </a:txBody>
                      <a:tcPr/>
                    </a:tc>
                    <a:extLst>
                      <a:ext uri="{0D108BD9-81ED-4DB2-BD59-A6C34878D82A}">
                        <a16:rowId xmlns:a16="http://schemas.microsoft.com/office/drawing/2014/main" xmlns="" val="3050547039"/>
                      </a:ext>
                    </a:extLst>
                  </a:tr>
                  <a:tr h="370840">
                    <a:tc>
                      <a:txBody>
                        <a:bodyPr/>
                        <a:lstStyle/>
                        <a:p>
                          <a:r>
                            <a:rPr lang="en-IN" dirty="0"/>
                            <a:t>2</a:t>
                          </a:r>
                        </a:p>
                      </a:txBody>
                      <a:tcPr/>
                    </a:tc>
                    <a:tc>
                      <a:txBody>
                        <a:bodyPr/>
                        <a:lstStyle/>
                        <a:p>
                          <a:r>
                            <a:rPr lang="en-IN" dirty="0"/>
                            <a:t>[2N</a:t>
                          </a:r>
                          <a:r>
                            <a:rPr lang="en-IN" baseline="0" dirty="0"/>
                            <a:t>D]   [CLR WORK]</a:t>
                          </a:r>
                          <a:endParaRPr lang="en-IN" dirty="0"/>
                        </a:p>
                      </a:txBody>
                      <a:tcPr/>
                    </a:tc>
                    <a:tc>
                      <a:txBody>
                        <a:bodyPr/>
                        <a:lstStyle/>
                        <a:p>
                          <a:r>
                            <a:rPr lang="en-IN" dirty="0"/>
                            <a:t>Clear the</a:t>
                          </a:r>
                          <a:r>
                            <a:rPr lang="en-IN" baseline="0" dirty="0"/>
                            <a:t> memory of cash flow function. You see </a:t>
                          </a:r>
                          <a:r>
                            <a:rPr lang="en-IN" baseline="0" dirty="0" err="1"/>
                            <a:t>CFo</a:t>
                          </a:r>
                          <a:r>
                            <a:rPr lang="en-IN" baseline="0" dirty="0"/>
                            <a:t> on the screen = 0</a:t>
                          </a:r>
                          <a:endParaRPr lang="en-IN" dirty="0"/>
                        </a:p>
                      </a:txBody>
                      <a:tcPr/>
                    </a:tc>
                    <a:extLst>
                      <a:ext uri="{0D108BD9-81ED-4DB2-BD59-A6C34878D82A}">
                        <a16:rowId xmlns:a16="http://schemas.microsoft.com/office/drawing/2014/main" xmlns="" val="3618799457"/>
                      </a:ext>
                    </a:extLst>
                  </a:tr>
                  <a:tr h="370840">
                    <a:tc>
                      <a:txBody>
                        <a:bodyPr/>
                        <a:lstStyle/>
                        <a:p>
                          <a:r>
                            <a:rPr lang="en-IN" dirty="0"/>
                            <a:t>3</a:t>
                          </a:r>
                        </a:p>
                      </a:txBody>
                      <a:tcPr/>
                    </a:tc>
                    <a:tc>
                      <a:txBody>
                        <a:bodyPr/>
                        <a:lstStyle/>
                        <a:p>
                          <a:r>
                            <a:rPr lang="en-IN" baseline="0" dirty="0"/>
                            <a:t>250000 [+/-] [ENTER]</a:t>
                          </a:r>
                          <a:endParaRPr lang="en-IN" dirty="0"/>
                        </a:p>
                      </a:txBody>
                      <a:tcPr/>
                    </a:tc>
                    <a:tc>
                      <a:txBody>
                        <a:bodyPr/>
                        <a:lstStyle/>
                        <a:p>
                          <a:r>
                            <a:rPr lang="en-IN" dirty="0"/>
                            <a:t>Enter the Initial Outflow</a:t>
                          </a:r>
                        </a:p>
                      </a:txBody>
                      <a:tcPr/>
                    </a:tc>
                    <a:extLst>
                      <a:ext uri="{0D108BD9-81ED-4DB2-BD59-A6C34878D82A}">
                        <a16:rowId xmlns:a16="http://schemas.microsoft.com/office/drawing/2014/main" xmlns="" val="3635652476"/>
                      </a:ext>
                    </a:extLst>
                  </a:tr>
                  <a:tr h="370840">
                    <a:tc>
                      <a:txBody>
                        <a:bodyPr/>
                        <a:lstStyle/>
                        <a:p>
                          <a:r>
                            <a:rPr lang="en-IN" dirty="0"/>
                            <a:t>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r>
                                <a:rPr lang="en-IN" b="0" i="0" smtClean="0">
                                  <a:latin typeface="Cambria Math" panose="02040503050406030204" pitchFamily="18" charset="0"/>
                                  <a:ea typeface="Cambria Math" panose="02040503050406030204" pitchFamily="18" charset="0"/>
                                </a:rPr>
                                <m:t> 110000</m:t>
                              </m:r>
                            </m:oMath>
                          </a14:m>
                          <a:r>
                            <a:rPr lang="en-IN" b="0" dirty="0">
                              <a:ea typeface="Cambria Math" panose="02040503050406030204" pitchFamily="18" charset="0"/>
                            </a:rPr>
                            <a:t> </a:t>
                          </a:r>
                          <a:r>
                            <a:rPr lang="en-IN" baseline="0" dirty="0"/>
                            <a:t>[ENTER]</a:t>
                          </a:r>
                          <a:endParaRPr lang="en-IN" dirty="0"/>
                        </a:p>
                      </a:txBody>
                      <a:tcPr/>
                    </a:tc>
                    <a:tc>
                      <a:txBody>
                        <a:bodyPr/>
                        <a:lstStyle/>
                        <a:p>
                          <a:r>
                            <a:rPr lang="en-IN" dirty="0"/>
                            <a:t>First Cash</a:t>
                          </a:r>
                          <a:r>
                            <a:rPr lang="en-IN" baseline="0" dirty="0"/>
                            <a:t> Flow Inflow (C01) is entered</a:t>
                          </a:r>
                          <a:endParaRPr lang="en-IN" dirty="0"/>
                        </a:p>
                      </a:txBody>
                      <a:tcPr/>
                    </a:tc>
                    <a:extLst>
                      <a:ext uri="{0D108BD9-81ED-4DB2-BD59-A6C34878D82A}">
                        <a16:rowId xmlns:a16="http://schemas.microsoft.com/office/drawing/2014/main" xmlns="" val="315867691"/>
                      </a:ext>
                    </a:extLst>
                  </a:tr>
                  <a:tr h="370840">
                    <a:tc>
                      <a:txBody>
                        <a:bodyPr/>
                        <a:lstStyle/>
                        <a:p>
                          <a:r>
                            <a:rPr lang="en-IN" dirty="0"/>
                            <a:t>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oMath>
                          </a14:m>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r>
                                <a:rPr lang="en-IN" b="0" i="0" smtClean="0">
                                  <a:latin typeface="Cambria Math" panose="02040503050406030204" pitchFamily="18" charset="0"/>
                                  <a:ea typeface="Cambria Math" panose="02040503050406030204" pitchFamily="18" charset="0"/>
                                </a:rPr>
                                <m:t>80000</m:t>
                              </m:r>
                            </m:oMath>
                          </a14:m>
                          <a:r>
                            <a:rPr lang="en-IN" b="0" dirty="0">
                              <a:ea typeface="Cambria Math" panose="02040503050406030204" pitchFamily="18" charset="0"/>
                            </a:rPr>
                            <a:t> </a:t>
                          </a:r>
                          <a:r>
                            <a:rPr lang="en-IN" baseline="0" dirty="0"/>
                            <a:t>[ENTER]</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Second Cash</a:t>
                          </a:r>
                          <a:r>
                            <a:rPr lang="en-IN" baseline="0" dirty="0"/>
                            <a:t> Flow Inflow (C02) is entered</a:t>
                          </a:r>
                          <a:endParaRPr lang="en-IN" dirty="0"/>
                        </a:p>
                      </a:txBody>
                      <a:tcPr/>
                    </a:tc>
                    <a:extLst>
                      <a:ext uri="{0D108BD9-81ED-4DB2-BD59-A6C34878D82A}">
                        <a16:rowId xmlns:a16="http://schemas.microsoft.com/office/drawing/2014/main" xmlns="" val="2939998780"/>
                      </a:ext>
                    </a:extLst>
                  </a:tr>
                  <a:tr h="370840">
                    <a:tc>
                      <a:txBody>
                        <a:bodyPr/>
                        <a:lstStyle/>
                        <a:p>
                          <a:r>
                            <a:rPr lang="en-IN" dirty="0"/>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oMath>
                          </a14:m>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r>
                                <a:rPr lang="en-IN" b="0" i="0" smtClean="0">
                                  <a:latin typeface="Cambria Math" panose="02040503050406030204" pitchFamily="18" charset="0"/>
                                  <a:ea typeface="Cambria Math" panose="02040503050406030204" pitchFamily="18" charset="0"/>
                                </a:rPr>
                                <m:t>50000</m:t>
                              </m:r>
                            </m:oMath>
                          </a14:m>
                          <a:r>
                            <a:rPr lang="en-IN" b="0" dirty="0">
                              <a:ea typeface="Cambria Math" panose="02040503050406030204" pitchFamily="18" charset="0"/>
                            </a:rPr>
                            <a:t> </a:t>
                          </a:r>
                          <a:r>
                            <a:rPr lang="en-IN" baseline="0" dirty="0"/>
                            <a:t>[ENTER]</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Third Cash</a:t>
                          </a:r>
                          <a:r>
                            <a:rPr lang="en-IN" baseline="0" dirty="0"/>
                            <a:t> Flow Inflow (C03) is entered</a:t>
                          </a:r>
                          <a:endParaRPr lang="en-IN" dirty="0"/>
                        </a:p>
                      </a:txBody>
                      <a:tcPr/>
                    </a:tc>
                    <a:extLst>
                      <a:ext uri="{0D108BD9-81ED-4DB2-BD59-A6C34878D82A}">
                        <a16:rowId xmlns:a16="http://schemas.microsoft.com/office/drawing/2014/main" xmlns="" val="3659688266"/>
                      </a:ext>
                    </a:extLst>
                  </a:tr>
                  <a:tr h="370840">
                    <a:tc>
                      <a:txBody>
                        <a:bodyPr/>
                        <a:lstStyle/>
                        <a:p>
                          <a:r>
                            <a:rPr lang="en-IN" dirty="0"/>
                            <a:t>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oMath>
                          </a14:m>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r>
                                <a:rPr lang="en-IN" b="0" i="0" smtClean="0">
                                  <a:latin typeface="Cambria Math" panose="02040503050406030204" pitchFamily="18" charset="0"/>
                                  <a:ea typeface="Cambria Math" panose="02040503050406030204" pitchFamily="18" charset="0"/>
                                </a:rPr>
                                <m:t>150000</m:t>
                              </m:r>
                            </m:oMath>
                          </a14:m>
                          <a:r>
                            <a:rPr lang="en-IN" b="0" dirty="0">
                              <a:ea typeface="Cambria Math" panose="02040503050406030204" pitchFamily="18" charset="0"/>
                            </a:rPr>
                            <a:t> </a:t>
                          </a:r>
                          <a:r>
                            <a:rPr lang="en-IN" baseline="0" dirty="0"/>
                            <a:t>[ENTER]</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Fourth Cash</a:t>
                          </a:r>
                          <a:r>
                            <a:rPr lang="en-IN" baseline="0" dirty="0"/>
                            <a:t> Flow Inflow (C04) is entered</a:t>
                          </a:r>
                          <a:endParaRPr lang="en-IN" dirty="0"/>
                        </a:p>
                      </a:txBody>
                      <a:tcPr/>
                    </a:tc>
                    <a:extLst>
                      <a:ext uri="{0D108BD9-81ED-4DB2-BD59-A6C34878D82A}">
                        <a16:rowId xmlns:a16="http://schemas.microsoft.com/office/drawing/2014/main" xmlns="" val="133886119"/>
                      </a:ext>
                    </a:extLst>
                  </a:tr>
                  <a:tr h="370840">
                    <a:tc>
                      <a:txBody>
                        <a:bodyPr/>
                        <a:lstStyle/>
                        <a:p>
                          <a:r>
                            <a:rPr lang="en-IN" dirty="0"/>
                            <a:t>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[IRR] [CPT]</a:t>
                          </a:r>
                          <a:r>
                            <a:rPr lang="en-IN" baseline="0" dirty="0"/>
                            <a:t> </a:t>
                          </a:r>
                          <a:endParaRPr lang="en-IN" dirty="0"/>
                        </a:p>
                      </a:txBody>
                      <a:tcPr/>
                    </a:tc>
                    <a:tc>
                      <a:txBody>
                        <a:bodyPr/>
                        <a:lstStyle/>
                        <a:p>
                          <a:r>
                            <a:rPr lang="en-IN" dirty="0"/>
                            <a:t>Compute the IRR</a:t>
                          </a:r>
                        </a:p>
                      </a:txBody>
                      <a:tcPr/>
                    </a:tc>
                    <a:extLst>
                      <a:ext uri="{0D108BD9-81ED-4DB2-BD59-A6C34878D82A}">
                        <a16:rowId xmlns:a16="http://schemas.microsoft.com/office/drawing/2014/main" xmlns="" val="37817014"/>
                      </a:ext>
                    </a:extLst>
                  </a:tr>
                  <a:tr h="370840">
                    <a:tc gridSpan="3">
                      <a:txBody>
                        <a:bodyPr/>
                        <a:lstStyle/>
                        <a:p>
                          <a:r>
                            <a:rPr lang="en-IN" dirty="0">
                              <a:solidFill>
                                <a:schemeClr val="bg1"/>
                              </a:solidFill>
                            </a:rPr>
                            <a:t>Calculator shows</a:t>
                          </a:r>
                          <a:r>
                            <a:rPr lang="en-IN" baseline="0" dirty="0">
                              <a:solidFill>
                                <a:schemeClr val="bg1"/>
                              </a:solidFill>
                            </a:rPr>
                            <a:t> </a:t>
                          </a:r>
                          <a:r>
                            <a:rPr lang="en-IN" b="1" baseline="0" dirty="0">
                              <a:solidFill>
                                <a:schemeClr val="bg1"/>
                              </a:solidFill>
                            </a:rPr>
                            <a:t>IRR = </a:t>
                          </a:r>
                          <a:r>
                            <a:rPr lang="en-IN" b="1" baseline="0" dirty="0" smtClean="0">
                              <a:solidFill>
                                <a:schemeClr val="bg1"/>
                              </a:solidFill>
                            </a:rPr>
                            <a:t>19.6897 = 19.69%</a:t>
                          </a:r>
                          <a:endParaRPr lang="en-IN" b="1" dirty="0">
                            <a:solidFill>
                              <a:schemeClr val="bg1"/>
                            </a:solidFill>
                          </a:endParaRPr>
                        </a:p>
                      </a:txBody>
                      <a:tcPr>
                        <a:solidFill>
                          <a:schemeClr val="accent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p>
                      </a:txBody>
                      <a:tcPr/>
                    </a:tc>
                    <a:tc hMerge="1">
                      <a:txBody>
                        <a:bodyPr/>
                        <a:lstStyle/>
                        <a:p>
                          <a:endParaRPr lang="en-IN" dirty="0"/>
                        </a:p>
                      </a:txBody>
                      <a:tcPr/>
                    </a:tc>
                    <a:extLst>
                      <a:ext uri="{0D108BD9-81ED-4DB2-BD59-A6C34878D82A}">
                        <a16:rowId xmlns:a16="http://schemas.microsoft.com/office/drawing/2014/main" xmlns="" val="110358965"/>
                      </a:ext>
                    </a:extLst>
                  </a:tr>
                </a:tbl>
              </a:graphicData>
            </a:graphic>
          </p:graphicFrame>
        </mc:Choice>
        <mc:Fallback xmlns="">
          <p:graphicFrame>
            <p:nvGraphicFramePr>
              <p:cNvPr id="5" name="Table 4">
                <a:extLst>
                  <a:ext uri="{FF2B5EF4-FFF2-40B4-BE49-F238E27FC236}">
                    <a16:creationId xmlns:a16="http://schemas.microsoft.com/office/drawing/2014/main" id="{C9CD3611-B2FC-45F1-80D3-09E6AEBF0591}"/>
                  </a:ext>
                </a:extLst>
              </p:cNvPr>
              <p:cNvGraphicFramePr>
                <a:graphicFrameLocks noGrp="1"/>
              </p:cNvGraphicFramePr>
              <p:nvPr>
                <p:extLst>
                  <p:ext uri="{D42A27DB-BD31-4B8C-83A1-F6EECF244321}">
                    <p14:modId xmlns:p14="http://schemas.microsoft.com/office/powerpoint/2010/main" val="4168471700"/>
                  </p:ext>
                </p:extLst>
              </p:nvPr>
            </p:nvGraphicFramePr>
            <p:xfrm>
              <a:off x="184728" y="2171000"/>
              <a:ext cx="7918089" cy="3977640"/>
            </p:xfrm>
            <a:graphic>
              <a:graphicData uri="http://schemas.openxmlformats.org/drawingml/2006/table">
                <a:tbl>
                  <a:tblPr firstRow="1" bandRow="1">
                    <a:tableStyleId>{21E4AEA4-8DFA-4A89-87EB-49C32662AFE0}</a:tableStyleId>
                  </a:tblPr>
                  <a:tblGrid>
                    <a:gridCol w="795337">
                      <a:extLst>
                        <a:ext uri="{9D8B030D-6E8A-4147-A177-3AD203B41FA5}">
                          <a16:colId xmlns:a16="http://schemas.microsoft.com/office/drawing/2014/main" val="3037198398"/>
                        </a:ext>
                      </a:extLst>
                    </a:gridCol>
                    <a:gridCol w="2950917">
                      <a:extLst>
                        <a:ext uri="{9D8B030D-6E8A-4147-A177-3AD203B41FA5}">
                          <a16:colId xmlns:a16="http://schemas.microsoft.com/office/drawing/2014/main" val="3768600186"/>
                        </a:ext>
                      </a:extLst>
                    </a:gridCol>
                    <a:gridCol w="4171835">
                      <a:extLst>
                        <a:ext uri="{9D8B030D-6E8A-4147-A177-3AD203B41FA5}">
                          <a16:colId xmlns:a16="http://schemas.microsoft.com/office/drawing/2014/main" val="3221334160"/>
                        </a:ext>
                      </a:extLst>
                    </a:gridCol>
                  </a:tblGrid>
                  <a:tr h="370840">
                    <a:tc>
                      <a:txBody>
                        <a:bodyPr/>
                        <a:lstStyle/>
                        <a:p>
                          <a:r>
                            <a:rPr lang="en-IN" dirty="0"/>
                            <a:t>Sr.</a:t>
                          </a:r>
                        </a:p>
                      </a:txBody>
                      <a:tcPr/>
                    </a:tc>
                    <a:tc>
                      <a:txBody>
                        <a:bodyPr/>
                        <a:lstStyle/>
                        <a:p>
                          <a:r>
                            <a:rPr lang="en-IN" dirty="0"/>
                            <a:t>Button</a:t>
                          </a:r>
                        </a:p>
                      </a:txBody>
                      <a:tcPr/>
                    </a:tc>
                    <a:tc>
                      <a:txBody>
                        <a:bodyPr/>
                        <a:lstStyle/>
                        <a:p>
                          <a:r>
                            <a:rPr lang="en-IN" dirty="0"/>
                            <a:t>Use and Description</a:t>
                          </a:r>
                        </a:p>
                      </a:txBody>
                      <a:tcPr/>
                    </a:tc>
                    <a:extLst>
                      <a:ext uri="{0D108BD9-81ED-4DB2-BD59-A6C34878D82A}">
                        <a16:rowId xmlns:a16="http://schemas.microsoft.com/office/drawing/2014/main" val="2682931092"/>
                      </a:ext>
                    </a:extLst>
                  </a:tr>
                  <a:tr h="370840">
                    <a:tc>
                      <a:txBody>
                        <a:bodyPr/>
                        <a:lstStyle/>
                        <a:p>
                          <a:r>
                            <a:rPr lang="en-IN" dirty="0"/>
                            <a:t>1</a:t>
                          </a:r>
                        </a:p>
                      </a:txBody>
                      <a:tcPr/>
                    </a:tc>
                    <a:tc>
                      <a:txBody>
                        <a:bodyPr/>
                        <a:lstStyle/>
                        <a:p>
                          <a:r>
                            <a:rPr lang="en-IN" dirty="0"/>
                            <a:t>[CF]</a:t>
                          </a:r>
                        </a:p>
                      </a:txBody>
                      <a:tcPr/>
                    </a:tc>
                    <a:tc>
                      <a:txBody>
                        <a:bodyPr/>
                        <a:lstStyle/>
                        <a:p>
                          <a:r>
                            <a:rPr lang="en-IN" dirty="0"/>
                            <a:t>To</a:t>
                          </a:r>
                          <a:r>
                            <a:rPr lang="en-IN" baseline="0" dirty="0"/>
                            <a:t> start the cash flow function</a:t>
                          </a:r>
                          <a:endParaRPr lang="en-IN" dirty="0"/>
                        </a:p>
                      </a:txBody>
                      <a:tcPr/>
                    </a:tc>
                    <a:extLst>
                      <a:ext uri="{0D108BD9-81ED-4DB2-BD59-A6C34878D82A}">
                        <a16:rowId xmlns:a16="http://schemas.microsoft.com/office/drawing/2014/main" val="3050547039"/>
                      </a:ext>
                    </a:extLst>
                  </a:tr>
                  <a:tr h="640080">
                    <a:tc>
                      <a:txBody>
                        <a:bodyPr/>
                        <a:lstStyle/>
                        <a:p>
                          <a:r>
                            <a:rPr lang="en-IN" dirty="0"/>
                            <a:t>2</a:t>
                          </a:r>
                        </a:p>
                      </a:txBody>
                      <a:tcPr/>
                    </a:tc>
                    <a:tc>
                      <a:txBody>
                        <a:bodyPr/>
                        <a:lstStyle/>
                        <a:p>
                          <a:r>
                            <a:rPr lang="en-IN" dirty="0"/>
                            <a:t>[2N</a:t>
                          </a:r>
                          <a:r>
                            <a:rPr lang="en-IN" baseline="0" dirty="0"/>
                            <a:t>D]   [CLR WORK]</a:t>
                          </a:r>
                          <a:endParaRPr lang="en-IN" dirty="0"/>
                        </a:p>
                      </a:txBody>
                      <a:tcPr/>
                    </a:tc>
                    <a:tc>
                      <a:txBody>
                        <a:bodyPr/>
                        <a:lstStyle/>
                        <a:p>
                          <a:r>
                            <a:rPr lang="en-IN" dirty="0"/>
                            <a:t>Clear the</a:t>
                          </a:r>
                          <a:r>
                            <a:rPr lang="en-IN" baseline="0" dirty="0"/>
                            <a:t> memory of cash flow function. You see </a:t>
                          </a:r>
                          <a:r>
                            <a:rPr lang="en-IN" baseline="0" dirty="0" err="1"/>
                            <a:t>CFo</a:t>
                          </a:r>
                          <a:r>
                            <a:rPr lang="en-IN" baseline="0" dirty="0"/>
                            <a:t> on the screen = 0</a:t>
                          </a:r>
                          <a:endParaRPr lang="en-IN" dirty="0"/>
                        </a:p>
                      </a:txBody>
                      <a:tcPr/>
                    </a:tc>
                    <a:extLst>
                      <a:ext uri="{0D108BD9-81ED-4DB2-BD59-A6C34878D82A}">
                        <a16:rowId xmlns:a16="http://schemas.microsoft.com/office/drawing/2014/main" val="3618799457"/>
                      </a:ext>
                    </a:extLst>
                  </a:tr>
                  <a:tr h="370840">
                    <a:tc>
                      <a:txBody>
                        <a:bodyPr/>
                        <a:lstStyle/>
                        <a:p>
                          <a:r>
                            <a:rPr lang="en-IN" dirty="0"/>
                            <a:t>3</a:t>
                          </a:r>
                        </a:p>
                      </a:txBody>
                      <a:tcPr/>
                    </a:tc>
                    <a:tc>
                      <a:txBody>
                        <a:bodyPr/>
                        <a:lstStyle/>
                        <a:p>
                          <a:r>
                            <a:rPr lang="en-IN" baseline="0" dirty="0"/>
                            <a:t>250000 [+/-] [ENTER]</a:t>
                          </a:r>
                          <a:endParaRPr lang="en-IN" dirty="0"/>
                        </a:p>
                      </a:txBody>
                      <a:tcPr/>
                    </a:tc>
                    <a:tc>
                      <a:txBody>
                        <a:bodyPr/>
                        <a:lstStyle/>
                        <a:p>
                          <a:r>
                            <a:rPr lang="en-IN" dirty="0"/>
                            <a:t>Enter the Initial Outflow</a:t>
                          </a:r>
                        </a:p>
                      </a:txBody>
                      <a:tcPr/>
                    </a:tc>
                    <a:extLst>
                      <a:ext uri="{0D108BD9-81ED-4DB2-BD59-A6C34878D82A}">
                        <a16:rowId xmlns:a16="http://schemas.microsoft.com/office/drawing/2014/main" val="3635652476"/>
                      </a:ext>
                    </a:extLst>
                  </a:tr>
                  <a:tr h="370840">
                    <a:tc>
                      <a:txBody>
                        <a:bodyPr/>
                        <a:lstStyle/>
                        <a:p>
                          <a:r>
                            <a:rPr lang="en-IN" dirty="0"/>
                            <a:t>4</a:t>
                          </a:r>
                        </a:p>
                      </a:txBody>
                      <a:tcPr/>
                    </a:tc>
                    <a:tc>
                      <a:txBody>
                        <a:bodyPr/>
                        <a:lstStyle/>
                        <a:p>
                          <a:endParaRPr lang="en-US"/>
                        </a:p>
                      </a:txBody>
                      <a:tcPr>
                        <a:blipFill>
                          <a:blip r:embed="rId3"/>
                          <a:stretch>
                            <a:fillRect l="-27273" t="-480328" r="-142355" b="-522951"/>
                          </a:stretch>
                        </a:blipFill>
                      </a:tcPr>
                    </a:tc>
                    <a:tc>
                      <a:txBody>
                        <a:bodyPr/>
                        <a:lstStyle/>
                        <a:p>
                          <a:r>
                            <a:rPr lang="en-IN" dirty="0"/>
                            <a:t>First Cash</a:t>
                          </a:r>
                          <a:r>
                            <a:rPr lang="en-IN" baseline="0" dirty="0"/>
                            <a:t> Flow Inflow (C01) is entered</a:t>
                          </a:r>
                          <a:endParaRPr lang="en-IN" dirty="0"/>
                        </a:p>
                      </a:txBody>
                      <a:tcPr/>
                    </a:tc>
                    <a:extLst>
                      <a:ext uri="{0D108BD9-81ED-4DB2-BD59-A6C34878D82A}">
                        <a16:rowId xmlns:a16="http://schemas.microsoft.com/office/drawing/2014/main" val="315867691"/>
                      </a:ext>
                    </a:extLst>
                  </a:tr>
                  <a:tr h="370840">
                    <a:tc>
                      <a:txBody>
                        <a:bodyPr/>
                        <a:lstStyle/>
                        <a:p>
                          <a:r>
                            <a:rPr lang="en-IN" dirty="0"/>
                            <a:t>5</a:t>
                          </a:r>
                        </a:p>
                      </a:txBody>
                      <a:tcPr/>
                    </a:tc>
                    <a:tc>
                      <a:txBody>
                        <a:bodyPr/>
                        <a:lstStyle/>
                        <a:p>
                          <a:endParaRPr lang="en-US"/>
                        </a:p>
                      </a:txBody>
                      <a:tcPr>
                        <a:blipFill>
                          <a:blip r:embed="rId3"/>
                          <a:stretch>
                            <a:fillRect l="-27273" t="-590000" r="-142355" b="-431667"/>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Second Cash</a:t>
                          </a:r>
                          <a:r>
                            <a:rPr lang="en-IN" baseline="0" dirty="0"/>
                            <a:t> Flow Inflow (C02) is entered</a:t>
                          </a:r>
                          <a:endParaRPr lang="en-IN" dirty="0"/>
                        </a:p>
                      </a:txBody>
                      <a:tcPr/>
                    </a:tc>
                    <a:extLst>
                      <a:ext uri="{0D108BD9-81ED-4DB2-BD59-A6C34878D82A}">
                        <a16:rowId xmlns:a16="http://schemas.microsoft.com/office/drawing/2014/main" val="2939998780"/>
                      </a:ext>
                    </a:extLst>
                  </a:tr>
                  <a:tr h="370840">
                    <a:tc>
                      <a:txBody>
                        <a:bodyPr/>
                        <a:lstStyle/>
                        <a:p>
                          <a:r>
                            <a:rPr lang="en-IN" dirty="0"/>
                            <a:t>6</a:t>
                          </a:r>
                        </a:p>
                      </a:txBody>
                      <a:tcPr/>
                    </a:tc>
                    <a:tc>
                      <a:txBody>
                        <a:bodyPr/>
                        <a:lstStyle/>
                        <a:p>
                          <a:endParaRPr lang="en-US"/>
                        </a:p>
                      </a:txBody>
                      <a:tcPr>
                        <a:blipFill>
                          <a:blip r:embed="rId3"/>
                          <a:stretch>
                            <a:fillRect l="-27273" t="-678689" r="-142355" b="-324590"/>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Third Cash</a:t>
                          </a:r>
                          <a:r>
                            <a:rPr lang="en-IN" baseline="0" dirty="0"/>
                            <a:t> Flow Inflow (C03) is entered</a:t>
                          </a:r>
                          <a:endParaRPr lang="en-IN" dirty="0"/>
                        </a:p>
                      </a:txBody>
                      <a:tcPr/>
                    </a:tc>
                    <a:extLst>
                      <a:ext uri="{0D108BD9-81ED-4DB2-BD59-A6C34878D82A}">
                        <a16:rowId xmlns:a16="http://schemas.microsoft.com/office/drawing/2014/main" val="3659688266"/>
                      </a:ext>
                    </a:extLst>
                  </a:tr>
                  <a:tr h="370840">
                    <a:tc>
                      <a:txBody>
                        <a:bodyPr/>
                        <a:lstStyle/>
                        <a:p>
                          <a:r>
                            <a:rPr lang="en-IN" dirty="0"/>
                            <a:t>7</a:t>
                          </a:r>
                        </a:p>
                      </a:txBody>
                      <a:tcPr/>
                    </a:tc>
                    <a:tc>
                      <a:txBody>
                        <a:bodyPr/>
                        <a:lstStyle/>
                        <a:p>
                          <a:endParaRPr lang="en-US"/>
                        </a:p>
                      </a:txBody>
                      <a:tcPr>
                        <a:blipFill>
                          <a:blip r:embed="rId3"/>
                          <a:stretch>
                            <a:fillRect l="-27273" t="-778689" r="-142355" b="-224590"/>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Fourth Cash</a:t>
                          </a:r>
                          <a:r>
                            <a:rPr lang="en-IN" baseline="0" dirty="0"/>
                            <a:t> Flow Inflow (C04) is entered</a:t>
                          </a:r>
                          <a:endParaRPr lang="en-IN" dirty="0"/>
                        </a:p>
                      </a:txBody>
                      <a:tcPr/>
                    </a:tc>
                    <a:extLst>
                      <a:ext uri="{0D108BD9-81ED-4DB2-BD59-A6C34878D82A}">
                        <a16:rowId xmlns:a16="http://schemas.microsoft.com/office/drawing/2014/main" val="133886119"/>
                      </a:ext>
                    </a:extLst>
                  </a:tr>
                  <a:tr h="370840">
                    <a:tc>
                      <a:txBody>
                        <a:bodyPr/>
                        <a:lstStyle/>
                        <a:p>
                          <a:r>
                            <a:rPr lang="en-IN" dirty="0"/>
                            <a:t>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[IRR] [CPT]</a:t>
                          </a:r>
                          <a:r>
                            <a:rPr lang="en-IN" baseline="0" dirty="0"/>
                            <a:t> </a:t>
                          </a:r>
                          <a:endParaRPr lang="en-IN" dirty="0"/>
                        </a:p>
                      </a:txBody>
                      <a:tcPr/>
                    </a:tc>
                    <a:tc>
                      <a:txBody>
                        <a:bodyPr/>
                        <a:lstStyle/>
                        <a:p>
                          <a:r>
                            <a:rPr lang="en-IN" dirty="0"/>
                            <a:t>Compute the IRR</a:t>
                          </a:r>
                        </a:p>
                      </a:txBody>
                      <a:tcPr/>
                    </a:tc>
                    <a:extLst>
                      <a:ext uri="{0D108BD9-81ED-4DB2-BD59-A6C34878D82A}">
                        <a16:rowId xmlns:a16="http://schemas.microsoft.com/office/drawing/2014/main" val="37817014"/>
                      </a:ext>
                    </a:extLst>
                  </a:tr>
                  <a:tr h="370840">
                    <a:tc gridSpan="3">
                      <a:txBody>
                        <a:bodyPr/>
                        <a:lstStyle/>
                        <a:p>
                          <a:r>
                            <a:rPr lang="en-IN" dirty="0">
                              <a:solidFill>
                                <a:schemeClr val="bg1"/>
                              </a:solidFill>
                            </a:rPr>
                            <a:t>Calculator shows</a:t>
                          </a:r>
                          <a:r>
                            <a:rPr lang="en-IN" baseline="0" dirty="0">
                              <a:solidFill>
                                <a:schemeClr val="bg1"/>
                              </a:solidFill>
                            </a:rPr>
                            <a:t> </a:t>
                          </a:r>
                          <a:r>
                            <a:rPr lang="en-IN" b="1" baseline="0" dirty="0">
                              <a:solidFill>
                                <a:schemeClr val="bg1"/>
                              </a:solidFill>
                            </a:rPr>
                            <a:t>IRR = </a:t>
                          </a:r>
                          <a:r>
                            <a:rPr lang="en-IN" b="1" baseline="0" dirty="0" smtClean="0">
                              <a:solidFill>
                                <a:schemeClr val="bg1"/>
                              </a:solidFill>
                            </a:rPr>
                            <a:t>19.6897 = 19.69%</a:t>
                          </a:r>
                          <a:endParaRPr lang="en-IN" b="1" dirty="0">
                            <a:solidFill>
                              <a:schemeClr val="bg1"/>
                            </a:solidFill>
                          </a:endParaRPr>
                        </a:p>
                      </a:txBody>
                      <a:tcPr>
                        <a:solidFill>
                          <a:schemeClr val="accent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p>
                      </a:txBody>
                      <a:tcPr/>
                    </a:tc>
                    <a:tc hMerge="1">
                      <a:txBody>
                        <a:bodyPr/>
                        <a:lstStyle/>
                        <a:p>
                          <a:endParaRPr lang="en-IN" dirty="0"/>
                        </a:p>
                      </a:txBody>
                      <a:tcPr/>
                    </a:tc>
                    <a:extLst>
                      <a:ext uri="{0D108BD9-81ED-4DB2-BD59-A6C34878D82A}">
                        <a16:rowId xmlns:a16="http://schemas.microsoft.com/office/drawing/2014/main" val="110358965"/>
                      </a:ext>
                    </a:extLst>
                  </a:tr>
                </a:tbl>
              </a:graphicData>
            </a:graphic>
          </p:graphicFrame>
        </mc:Fallback>
      </mc:AlternateContent>
      <p:sp>
        <p:nvSpPr>
          <p:cNvPr id="6" name="TextBox 5">
            <a:extLst>
              <a:ext uri="{FF2B5EF4-FFF2-40B4-BE49-F238E27FC236}">
                <a16:creationId xmlns:a16="http://schemas.microsoft.com/office/drawing/2014/main" xmlns="" id="{13C3B082-7A19-42D3-88B6-3431DAF66377}"/>
              </a:ext>
            </a:extLst>
          </p:cNvPr>
          <p:cNvSpPr txBox="1"/>
          <p:nvPr/>
        </p:nvSpPr>
        <p:spPr>
          <a:xfrm>
            <a:off x="130577" y="6089548"/>
            <a:ext cx="8026393" cy="646331"/>
          </a:xfrm>
          <a:prstGeom prst="rect">
            <a:avLst/>
          </a:prstGeom>
          <a:noFill/>
        </p:spPr>
        <p:txBody>
          <a:bodyPr wrap="square" rtlCol="0">
            <a:spAutoFit/>
          </a:bodyPr>
          <a:lstStyle/>
          <a:p>
            <a:r>
              <a:rPr lang="en-IN" dirty="0"/>
              <a:t>This is an example of Since Inception IRR as we evaluated the returns of </a:t>
            </a:r>
            <a:r>
              <a:rPr lang="en-IN" dirty="0" smtClean="0"/>
              <a:t>the investment, since its beginning, using a terminal value for Year 4.</a:t>
            </a:r>
            <a:endParaRPr lang="en-IN" dirty="0"/>
          </a:p>
        </p:txBody>
      </p:sp>
    </p:spTree>
    <p:extLst>
      <p:ext uri="{BB962C8B-B14F-4D97-AF65-F5344CB8AC3E}">
        <p14:creationId xmlns:p14="http://schemas.microsoft.com/office/powerpoint/2010/main" val="1143069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9FB116-5798-4A56-8C34-33A36E8CA3B5}"/>
              </a:ext>
            </a:extLst>
          </p:cNvPr>
          <p:cNvSpPr>
            <a:spLocks noGrp="1"/>
          </p:cNvSpPr>
          <p:nvPr>
            <p:ph type="title"/>
          </p:nvPr>
        </p:nvSpPr>
        <p:spPr>
          <a:xfrm>
            <a:off x="186781" y="56453"/>
            <a:ext cx="7886700" cy="1325563"/>
          </a:xfrm>
        </p:spPr>
        <p:txBody>
          <a:bodyPr>
            <a:normAutofit/>
          </a:bodyPr>
          <a:lstStyle/>
          <a:p>
            <a:r>
              <a:rPr lang="en-IN" sz="3200" b="1" dirty="0">
                <a:solidFill>
                  <a:schemeClr val="tx1">
                    <a:lumMod val="75000"/>
                    <a:lumOff val="25000"/>
                  </a:schemeClr>
                </a:solidFill>
                <a:latin typeface="+mn-lt"/>
              </a:rPr>
              <a:t>ISSUES WITH </a:t>
            </a:r>
            <a:r>
              <a:rPr lang="en-IN" sz="3200" b="1" dirty="0" smtClean="0">
                <a:solidFill>
                  <a:schemeClr val="tx1">
                    <a:lumMod val="75000"/>
                    <a:lumOff val="25000"/>
                  </a:schemeClr>
                </a:solidFill>
                <a:latin typeface="+mn-lt"/>
              </a:rPr>
              <a:t>IRR – </a:t>
            </a:r>
            <a:br>
              <a:rPr lang="en-IN" sz="3200" b="1" dirty="0" smtClean="0">
                <a:solidFill>
                  <a:schemeClr val="tx1">
                    <a:lumMod val="75000"/>
                    <a:lumOff val="25000"/>
                  </a:schemeClr>
                </a:solidFill>
                <a:latin typeface="+mn-lt"/>
              </a:rPr>
            </a:br>
            <a:r>
              <a:rPr lang="en-IN" sz="3200" b="1" dirty="0" smtClean="0">
                <a:solidFill>
                  <a:schemeClr val="tx1">
                    <a:lumMod val="75000"/>
                    <a:lumOff val="25000"/>
                  </a:schemeClr>
                </a:solidFill>
                <a:latin typeface="+mn-lt"/>
              </a:rPr>
              <a:t>DIFFERENT CASH FLOW PATTERNS</a:t>
            </a:r>
            <a:endParaRPr lang="en-IN" sz="3200" b="1" dirty="0">
              <a:solidFill>
                <a:schemeClr val="tx1">
                  <a:lumMod val="75000"/>
                  <a:lumOff val="25000"/>
                </a:schemeClr>
              </a:solidFill>
              <a:latin typeface="+mn-lt"/>
            </a:endParaRPr>
          </a:p>
        </p:txBody>
      </p:sp>
      <p:sp>
        <p:nvSpPr>
          <p:cNvPr id="16" name="Content Placeholder 15">
            <a:extLst>
              <a:ext uri="{FF2B5EF4-FFF2-40B4-BE49-F238E27FC236}">
                <a16:creationId xmlns:a16="http://schemas.microsoft.com/office/drawing/2014/main" xmlns="" id="{AB0F2E4E-2A0B-447B-9FB6-698F1EC323EF}"/>
              </a:ext>
            </a:extLst>
          </p:cNvPr>
          <p:cNvSpPr>
            <a:spLocks noGrp="1"/>
          </p:cNvSpPr>
          <p:nvPr>
            <p:ph sz="half" idx="2"/>
          </p:nvPr>
        </p:nvSpPr>
        <p:spPr>
          <a:xfrm>
            <a:off x="629842" y="2505074"/>
            <a:ext cx="3868340" cy="3987800"/>
          </a:xfrm>
          <a:solidFill>
            <a:srgbClr val="FBE6CE"/>
          </a:solidFill>
        </p:spPr>
        <p:txBody>
          <a:bodyPr>
            <a:normAutofit lnSpcReduction="10000"/>
          </a:bodyPr>
          <a:lstStyle/>
          <a:p>
            <a:r>
              <a:rPr lang="en-IN" sz="1800" dirty="0" smtClean="0"/>
              <a:t>The initial </a:t>
            </a:r>
            <a:r>
              <a:rPr lang="en-IN" sz="1800" dirty="0"/>
              <a:t>cash </a:t>
            </a:r>
            <a:r>
              <a:rPr lang="en-IN" sz="1800" dirty="0" smtClean="0"/>
              <a:t>flow </a:t>
            </a:r>
            <a:r>
              <a:rPr lang="en-IN" sz="1800" dirty="0"/>
              <a:t>in this type of pattern is positive and </a:t>
            </a:r>
            <a:r>
              <a:rPr lang="en-IN" sz="1800" dirty="0" smtClean="0"/>
              <a:t>subsequent cash flows are </a:t>
            </a:r>
            <a:r>
              <a:rPr lang="en-IN" sz="1800" dirty="0"/>
              <a:t>negative.</a:t>
            </a:r>
          </a:p>
          <a:p>
            <a:r>
              <a:rPr lang="en-IN" sz="1800" dirty="0"/>
              <a:t>For example, </a:t>
            </a:r>
            <a:r>
              <a:rPr lang="en-IN" sz="1800" dirty="0" smtClean="0"/>
              <a:t>investments like sale and lease back arrangement, repurchase agreement, </a:t>
            </a:r>
            <a:r>
              <a:rPr lang="en-IN" sz="1800" dirty="0" err="1" smtClean="0"/>
              <a:t>etc</a:t>
            </a:r>
            <a:r>
              <a:rPr lang="en-IN" sz="1800" dirty="0" smtClean="0"/>
              <a:t>, </a:t>
            </a:r>
            <a:r>
              <a:rPr lang="en-IN" sz="1800" dirty="0"/>
              <a:t>in which there is initial cash inflow(sale </a:t>
            </a:r>
            <a:r>
              <a:rPr lang="en-IN" sz="1800" dirty="0" smtClean="0"/>
              <a:t>receipt/cash receipt) </a:t>
            </a:r>
            <a:r>
              <a:rPr lang="en-IN" sz="1800" dirty="0"/>
              <a:t>and cash outflow(lease </a:t>
            </a:r>
            <a:r>
              <a:rPr lang="en-IN" sz="1800" dirty="0" smtClean="0"/>
              <a:t>payments/interest payments).</a:t>
            </a:r>
            <a:endParaRPr lang="en-IN" sz="1800" dirty="0"/>
          </a:p>
          <a:p>
            <a:r>
              <a:rPr lang="en-IN" sz="1800" dirty="0"/>
              <a:t>The effect of this pattern is that it changes the interpretation of IRR.</a:t>
            </a:r>
          </a:p>
          <a:p>
            <a:r>
              <a:rPr lang="en-IN" sz="1800" dirty="0"/>
              <a:t>A high IRR is not </a:t>
            </a:r>
            <a:r>
              <a:rPr lang="en-IN" sz="1800" dirty="0" smtClean="0"/>
              <a:t>desirable, as IRR denotes the effective </a:t>
            </a:r>
            <a:r>
              <a:rPr lang="en-IN" sz="1800" dirty="0"/>
              <a:t>cost of borrowing and not the return on investment.</a:t>
            </a:r>
          </a:p>
        </p:txBody>
      </p:sp>
      <p:sp>
        <p:nvSpPr>
          <p:cNvPr id="17" name="Text Placeholder 16">
            <a:extLst>
              <a:ext uri="{FF2B5EF4-FFF2-40B4-BE49-F238E27FC236}">
                <a16:creationId xmlns:a16="http://schemas.microsoft.com/office/drawing/2014/main" xmlns="" id="{1A1E905A-E0F2-4127-9FD1-5FEB97E95458}"/>
              </a:ext>
            </a:extLst>
          </p:cNvPr>
          <p:cNvSpPr>
            <a:spLocks noGrp="1"/>
          </p:cNvSpPr>
          <p:nvPr>
            <p:ph type="body" sz="quarter" idx="3"/>
          </p:nvPr>
        </p:nvSpPr>
        <p:spPr>
          <a:xfrm>
            <a:off x="4629150" y="1614440"/>
            <a:ext cx="3887391" cy="769844"/>
          </a:xfrm>
          <a:solidFill>
            <a:srgbClr val="E48312"/>
          </a:solidFill>
        </p:spPr>
        <p:txBody>
          <a:bodyPr/>
          <a:lstStyle/>
          <a:p>
            <a:r>
              <a:rPr lang="en-IN" dirty="0"/>
              <a:t>MULTIPLE SIGN CHANGE CASH FLOW PATTERN</a:t>
            </a:r>
          </a:p>
        </p:txBody>
      </p:sp>
      <p:sp>
        <p:nvSpPr>
          <p:cNvPr id="18" name="Content Placeholder 17">
            <a:extLst>
              <a:ext uri="{FF2B5EF4-FFF2-40B4-BE49-F238E27FC236}">
                <a16:creationId xmlns:a16="http://schemas.microsoft.com/office/drawing/2014/main" xmlns="" id="{4F612788-747D-4003-918C-BE46E4961D85}"/>
              </a:ext>
            </a:extLst>
          </p:cNvPr>
          <p:cNvSpPr>
            <a:spLocks noGrp="1"/>
          </p:cNvSpPr>
          <p:nvPr>
            <p:ph sz="quarter" idx="4"/>
          </p:nvPr>
        </p:nvSpPr>
        <p:spPr>
          <a:xfrm>
            <a:off x="4629150" y="2505074"/>
            <a:ext cx="3887391" cy="3987799"/>
          </a:xfrm>
          <a:solidFill>
            <a:srgbClr val="FBE6CE"/>
          </a:solidFill>
        </p:spPr>
        <p:txBody>
          <a:bodyPr>
            <a:normAutofit/>
          </a:bodyPr>
          <a:lstStyle/>
          <a:p>
            <a:r>
              <a:rPr lang="en-IN" sz="1800" dirty="0"/>
              <a:t>In this </a:t>
            </a:r>
            <a:r>
              <a:rPr lang="en-IN" sz="1800" dirty="0" smtClean="0"/>
              <a:t>pattern, project cash </a:t>
            </a:r>
            <a:r>
              <a:rPr lang="en-IN" sz="1800" dirty="0"/>
              <a:t>flows </a:t>
            </a:r>
            <a:r>
              <a:rPr lang="en-IN" sz="1800" dirty="0" smtClean="0"/>
              <a:t>are both positive </a:t>
            </a:r>
            <a:r>
              <a:rPr lang="en-IN" sz="1800" dirty="0"/>
              <a:t>and </a:t>
            </a:r>
            <a:r>
              <a:rPr lang="en-IN" sz="1800" dirty="0" smtClean="0"/>
              <a:t>negative. During the project tenure, cash flows switch signs, multiple times.</a:t>
            </a:r>
            <a:endParaRPr lang="en-IN" sz="1800" dirty="0"/>
          </a:p>
          <a:p>
            <a:r>
              <a:rPr lang="en-IN" sz="1800" dirty="0" smtClean="0"/>
              <a:t>As a result, Multiple </a:t>
            </a:r>
            <a:r>
              <a:rPr lang="en-IN" sz="1800" dirty="0"/>
              <a:t>IRR solutions </a:t>
            </a:r>
            <a:r>
              <a:rPr lang="en-IN" sz="1800" dirty="0" smtClean="0"/>
              <a:t>are derived. Number </a:t>
            </a:r>
            <a:r>
              <a:rPr lang="en-IN" sz="1800" dirty="0"/>
              <a:t>of </a:t>
            </a:r>
            <a:r>
              <a:rPr lang="en-IN" sz="1800" dirty="0" smtClean="0"/>
              <a:t>IRRs </a:t>
            </a:r>
            <a:r>
              <a:rPr lang="en-IN" sz="1800" dirty="0"/>
              <a:t>may be equal to number of sign </a:t>
            </a:r>
            <a:r>
              <a:rPr lang="en-IN" sz="1800" dirty="0" smtClean="0"/>
              <a:t>changes, which is not desirable.</a:t>
            </a:r>
            <a:endParaRPr lang="en-IN" sz="1800" dirty="0"/>
          </a:p>
        </p:txBody>
      </p:sp>
      <p:sp>
        <p:nvSpPr>
          <p:cNvPr id="19" name="Text Placeholder 18">
            <a:extLst>
              <a:ext uri="{FF2B5EF4-FFF2-40B4-BE49-F238E27FC236}">
                <a16:creationId xmlns:a16="http://schemas.microsoft.com/office/drawing/2014/main" xmlns="" id="{C13C3F01-CAA8-41FE-AAD6-FC2D2ACC762F}"/>
              </a:ext>
            </a:extLst>
          </p:cNvPr>
          <p:cNvSpPr>
            <a:spLocks noGrp="1"/>
          </p:cNvSpPr>
          <p:nvPr>
            <p:ph type="body" idx="1"/>
          </p:nvPr>
        </p:nvSpPr>
        <p:spPr>
          <a:xfrm>
            <a:off x="627459" y="1614440"/>
            <a:ext cx="3868340" cy="769844"/>
          </a:xfrm>
          <a:solidFill>
            <a:srgbClr val="E48312"/>
          </a:solidFill>
        </p:spPr>
        <p:txBody>
          <a:bodyPr/>
          <a:lstStyle/>
          <a:p>
            <a:r>
              <a:rPr lang="en-IN" dirty="0"/>
              <a:t>BORROWING TYPE CASH FLOW PATTERN</a:t>
            </a:r>
          </a:p>
        </p:txBody>
      </p:sp>
      <p:pic>
        <p:nvPicPr>
          <p:cNvPr id="9" name="Picture 8">
            <a:extLst>
              <a:ext uri="{FF2B5EF4-FFF2-40B4-BE49-F238E27FC236}">
                <a16:creationId xmlns:a16="http://schemas.microsoft.com/office/drawing/2014/main" xmlns="" id="{4E68D1A4-2011-4521-8654-8FDDCB1B24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Tree>
    <p:extLst>
      <p:ext uri="{BB962C8B-B14F-4D97-AF65-F5344CB8AC3E}">
        <p14:creationId xmlns:p14="http://schemas.microsoft.com/office/powerpoint/2010/main" val="3304000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998657-9497-4737-9A3C-0FA23A23E2A1}"/>
              </a:ext>
            </a:extLst>
          </p:cNvPr>
          <p:cNvSpPr>
            <a:spLocks noGrp="1"/>
          </p:cNvSpPr>
          <p:nvPr>
            <p:ph type="title"/>
          </p:nvPr>
        </p:nvSpPr>
        <p:spPr>
          <a:xfrm>
            <a:off x="119602" y="56453"/>
            <a:ext cx="7886700" cy="1325563"/>
          </a:xfrm>
        </p:spPr>
        <p:txBody>
          <a:bodyPr>
            <a:normAutofit/>
          </a:bodyPr>
          <a:lstStyle/>
          <a:p>
            <a:r>
              <a:rPr lang="en-IN" sz="3200" b="1" dirty="0">
                <a:solidFill>
                  <a:schemeClr val="tx1">
                    <a:lumMod val="75000"/>
                    <a:lumOff val="25000"/>
                  </a:schemeClr>
                </a:solidFill>
                <a:latin typeface="+mn-lt"/>
              </a:rPr>
              <a:t>ISSUES WITH </a:t>
            </a:r>
            <a:r>
              <a:rPr lang="en-IN" sz="3200" b="1" dirty="0" smtClean="0">
                <a:solidFill>
                  <a:schemeClr val="tx1">
                    <a:lumMod val="75000"/>
                    <a:lumOff val="25000"/>
                  </a:schemeClr>
                </a:solidFill>
                <a:latin typeface="+mn-lt"/>
              </a:rPr>
              <a:t>IRR – SCALE DIFFERENCES</a:t>
            </a:r>
            <a:endParaRPr lang="en-IN" sz="3200" b="1" dirty="0">
              <a:solidFill>
                <a:schemeClr val="tx1">
                  <a:lumMod val="75000"/>
                  <a:lumOff val="25000"/>
                </a:schemeClr>
              </a:solidFill>
              <a:latin typeface="+mn-lt"/>
            </a:endParaRPr>
          </a:p>
        </p:txBody>
      </p:sp>
      <p:sp>
        <p:nvSpPr>
          <p:cNvPr id="3" name="Content Placeholder 2">
            <a:extLst>
              <a:ext uri="{FF2B5EF4-FFF2-40B4-BE49-F238E27FC236}">
                <a16:creationId xmlns:a16="http://schemas.microsoft.com/office/drawing/2014/main" xmlns="" id="{BF1A4693-3C5C-4792-9123-6FF85BB98304}"/>
              </a:ext>
            </a:extLst>
          </p:cNvPr>
          <p:cNvSpPr>
            <a:spLocks noGrp="1"/>
          </p:cNvSpPr>
          <p:nvPr>
            <p:ph idx="1"/>
          </p:nvPr>
        </p:nvSpPr>
        <p:spPr>
          <a:xfrm>
            <a:off x="119602" y="1382016"/>
            <a:ext cx="8882996" cy="1050099"/>
          </a:xfrm>
          <a:solidFill>
            <a:srgbClr val="FBE6CE"/>
          </a:solidFill>
        </p:spPr>
        <p:txBody>
          <a:bodyPr>
            <a:normAutofit/>
          </a:bodyPr>
          <a:lstStyle/>
          <a:p>
            <a:r>
              <a:rPr lang="en-IN" sz="1800" dirty="0" smtClean="0"/>
              <a:t>Issues may </a:t>
            </a:r>
            <a:r>
              <a:rPr lang="en-IN" sz="1800" dirty="0"/>
              <a:t>arise when comparing </a:t>
            </a:r>
            <a:r>
              <a:rPr lang="en-IN" sz="1800" dirty="0" smtClean="0"/>
              <a:t>two or more </a:t>
            </a:r>
            <a:r>
              <a:rPr lang="en-IN" sz="1800" dirty="0"/>
              <a:t>investments </a:t>
            </a:r>
            <a:r>
              <a:rPr lang="en-IN" sz="1800" dirty="0" smtClean="0"/>
              <a:t>having </a:t>
            </a:r>
            <a:r>
              <a:rPr lang="en-IN" sz="1800" b="1" dirty="0" smtClean="0"/>
              <a:t>Scale Differences</a:t>
            </a:r>
            <a:r>
              <a:rPr lang="en-IN" sz="1800" dirty="0" smtClean="0"/>
              <a:t>.</a:t>
            </a:r>
          </a:p>
          <a:p>
            <a:r>
              <a:rPr lang="en-IN" sz="1800" b="1" dirty="0" smtClean="0"/>
              <a:t>Scale Differences </a:t>
            </a:r>
            <a:r>
              <a:rPr lang="en-IN" sz="1800" dirty="0" smtClean="0"/>
              <a:t>may be on account of difference in initial investments, discount rates applied, etc. </a:t>
            </a:r>
          </a:p>
        </p:txBody>
      </p:sp>
      <p:sp>
        <p:nvSpPr>
          <p:cNvPr id="5" name="Rectangle 4">
            <a:extLst>
              <a:ext uri="{FF2B5EF4-FFF2-40B4-BE49-F238E27FC236}">
                <a16:creationId xmlns:a16="http://schemas.microsoft.com/office/drawing/2014/main" xmlns="" id="{AE2C81C3-F8AB-44D2-96D1-36A7303D119D}"/>
              </a:ext>
            </a:extLst>
          </p:cNvPr>
          <p:cNvSpPr/>
          <p:nvPr/>
        </p:nvSpPr>
        <p:spPr>
          <a:xfrm>
            <a:off x="119603" y="1012684"/>
            <a:ext cx="8882995" cy="369332"/>
          </a:xfrm>
          <a:prstGeom prst="rect">
            <a:avLst/>
          </a:prstGeom>
          <a:solidFill>
            <a:srgbClr val="E48312"/>
          </a:solidFill>
        </p:spPr>
        <p:txBody>
          <a:bodyPr wrap="square">
            <a:spAutoFit/>
          </a:bodyPr>
          <a:lstStyle/>
          <a:p>
            <a:pPr algn="ctr"/>
            <a:r>
              <a:rPr lang="en-IN" b="1" dirty="0" smtClean="0"/>
              <a:t>Scale Differences</a:t>
            </a:r>
            <a:endParaRPr lang="en-IN" dirty="0"/>
          </a:p>
        </p:txBody>
      </p:sp>
      <p:pic>
        <p:nvPicPr>
          <p:cNvPr id="6" name="Picture 5">
            <a:extLst>
              <a:ext uri="{FF2B5EF4-FFF2-40B4-BE49-F238E27FC236}">
                <a16:creationId xmlns:a16="http://schemas.microsoft.com/office/drawing/2014/main" xmlns="" id="{F34084CD-99D2-4476-A76C-175732AD771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
        <p:nvSpPr>
          <p:cNvPr id="7" name="Content Placeholder 2">
            <a:extLst>
              <a:ext uri="{FF2B5EF4-FFF2-40B4-BE49-F238E27FC236}">
                <a16:creationId xmlns:a16="http://schemas.microsoft.com/office/drawing/2014/main" xmlns="" id="{BF1A4693-3C5C-4792-9123-6FF85BB98304}"/>
              </a:ext>
            </a:extLst>
          </p:cNvPr>
          <p:cNvSpPr txBox="1">
            <a:spLocks/>
          </p:cNvSpPr>
          <p:nvPr/>
        </p:nvSpPr>
        <p:spPr>
          <a:xfrm>
            <a:off x="119602" y="2432115"/>
            <a:ext cx="8882996" cy="4166248"/>
          </a:xfrm>
          <a:prstGeom prst="rect">
            <a:avLst/>
          </a:prstGeom>
          <a:solidFill>
            <a:schemeClr val="accent2">
              <a:lumMod val="60000"/>
              <a:lumOff val="4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b="1" dirty="0" smtClean="0"/>
              <a:t>Example: </a:t>
            </a:r>
            <a:r>
              <a:rPr lang="en-IN" sz="1800" dirty="0" smtClean="0"/>
              <a:t>Consider the following investments: </a:t>
            </a:r>
          </a:p>
          <a:p>
            <a:pPr marL="0" indent="0">
              <a:buNone/>
            </a:pPr>
            <a:r>
              <a:rPr lang="en-IN" sz="1800" dirty="0" smtClean="0"/>
              <a:t>Investment A with Initial Cost of </a:t>
            </a:r>
            <a:r>
              <a:rPr lang="en-IN" sz="1800" dirty="0" err="1" smtClean="0"/>
              <a:t>Rs</a:t>
            </a:r>
            <a:r>
              <a:rPr lang="en-IN" sz="1800" dirty="0" smtClean="0"/>
              <a:t>. 2000 today and cash flows of </a:t>
            </a:r>
            <a:r>
              <a:rPr lang="en-IN" sz="1800" dirty="0" err="1" smtClean="0"/>
              <a:t>Rs</a:t>
            </a:r>
            <a:r>
              <a:rPr lang="en-IN" sz="1800" dirty="0" smtClean="0"/>
              <a:t>. 750 for next 5 year only. </a:t>
            </a:r>
          </a:p>
          <a:p>
            <a:pPr marL="0" indent="0">
              <a:buNone/>
            </a:pPr>
            <a:r>
              <a:rPr lang="en-IN" sz="1800" dirty="0" smtClean="0"/>
              <a:t>Investment B with Initial Cost of </a:t>
            </a:r>
            <a:r>
              <a:rPr lang="en-IN" sz="1800" dirty="0" err="1" smtClean="0"/>
              <a:t>Rs</a:t>
            </a:r>
            <a:r>
              <a:rPr lang="en-IN" sz="1800" dirty="0" smtClean="0"/>
              <a:t>. 5 crore today and cash flows of </a:t>
            </a:r>
            <a:r>
              <a:rPr lang="en-IN" sz="1800" dirty="0" err="1" smtClean="0"/>
              <a:t>Rs</a:t>
            </a:r>
            <a:r>
              <a:rPr lang="en-IN" sz="1800" dirty="0" smtClean="0"/>
              <a:t>. 1 crore in Year 1, </a:t>
            </a:r>
            <a:r>
              <a:rPr lang="en-IN" sz="1800" dirty="0" err="1" smtClean="0"/>
              <a:t>Rs</a:t>
            </a:r>
            <a:r>
              <a:rPr lang="en-IN" sz="1800" dirty="0" smtClean="0"/>
              <a:t>. 1.5 crore in Year 2 and </a:t>
            </a:r>
            <a:r>
              <a:rPr lang="en-IN" sz="1800" dirty="0" err="1" smtClean="0"/>
              <a:t>Rs</a:t>
            </a:r>
            <a:r>
              <a:rPr lang="en-IN" sz="1800" dirty="0" smtClean="0"/>
              <a:t>. 2 crore thereafter for 3 years.</a:t>
            </a:r>
          </a:p>
          <a:p>
            <a:pPr marL="0" indent="0">
              <a:buNone/>
            </a:pPr>
            <a:r>
              <a:rPr lang="en-IN" sz="1800" b="1" dirty="0" smtClean="0"/>
              <a:t>Answer: </a:t>
            </a:r>
            <a:r>
              <a:rPr lang="en-IN" sz="1800" dirty="0" smtClean="0"/>
              <a:t>IRR for Investment A is 25.413% and Investment B is 18.375%</a:t>
            </a:r>
          </a:p>
          <a:p>
            <a:pPr marL="0" indent="0">
              <a:buNone/>
            </a:pPr>
            <a:r>
              <a:rPr lang="en-IN" sz="1800" dirty="0"/>
              <a:t>W</a:t>
            </a:r>
            <a:r>
              <a:rPr lang="en-IN" sz="1800" dirty="0" smtClean="0"/>
              <a:t>e compare </a:t>
            </a:r>
            <a:r>
              <a:rPr lang="en-IN" sz="1800" dirty="0"/>
              <a:t>Net Present </a:t>
            </a:r>
            <a:r>
              <a:rPr lang="en-IN" sz="1800" dirty="0" smtClean="0"/>
              <a:t>Value (NPV) of both the Investments, assuming a Cost of Capital of 12% for both the Investments.</a:t>
            </a:r>
            <a:endParaRPr lang="en-IN" sz="1800" dirty="0"/>
          </a:p>
          <a:p>
            <a:pPr marL="0" indent="0">
              <a:buNone/>
            </a:pPr>
            <a:r>
              <a:rPr lang="en-IN" sz="1800" dirty="0" smtClean="0"/>
              <a:t>NPV for Investment A:</a:t>
            </a:r>
            <a:r>
              <a:rPr lang="en-IN" sz="1800" dirty="0"/>
              <a:t> </a:t>
            </a:r>
            <a:r>
              <a:rPr lang="en-IN" sz="1800" dirty="0" err="1"/>
              <a:t>Rs</a:t>
            </a:r>
            <a:r>
              <a:rPr lang="en-IN" sz="1800" dirty="0"/>
              <a:t>. 703.58</a:t>
            </a:r>
            <a:endParaRPr lang="en-IN" sz="1800" dirty="0" smtClean="0"/>
          </a:p>
          <a:p>
            <a:pPr marL="0" indent="0">
              <a:buNone/>
            </a:pPr>
            <a:r>
              <a:rPr lang="en-IN" sz="1800" dirty="0" smtClean="0"/>
              <a:t>NPV for Investment B: </a:t>
            </a:r>
            <a:r>
              <a:rPr lang="en-IN" sz="1800" dirty="0" err="1" smtClean="0"/>
              <a:t>Rs</a:t>
            </a:r>
            <a:r>
              <a:rPr lang="en-IN" sz="1800" dirty="0" smtClean="0"/>
              <a:t>. 91,80,983.23</a:t>
            </a:r>
          </a:p>
          <a:p>
            <a:pPr marL="0" indent="0">
              <a:buNone/>
            </a:pPr>
            <a:r>
              <a:rPr lang="en-IN" sz="1800" dirty="0"/>
              <a:t>Based on IRR comparison, Investment A seems a better </a:t>
            </a:r>
            <a:r>
              <a:rPr lang="en-IN" sz="1800" dirty="0" smtClean="0"/>
              <a:t>prospect. However, on comparison of NPVs of both Investments, Investment B has a larger NPV as compared to Investment A.</a:t>
            </a:r>
          </a:p>
          <a:p>
            <a:pPr marL="0" indent="0">
              <a:buNone/>
            </a:pPr>
            <a:r>
              <a:rPr lang="en-IN" sz="1800" dirty="0" smtClean="0"/>
              <a:t>Hence, IRR can be misleading, if investment motive is Profit Maximization.</a:t>
            </a:r>
            <a:endParaRPr lang="en-IN" sz="1800" dirty="0"/>
          </a:p>
        </p:txBody>
      </p:sp>
    </p:spTree>
    <p:extLst>
      <p:ext uri="{BB962C8B-B14F-4D97-AF65-F5344CB8AC3E}">
        <p14:creationId xmlns:p14="http://schemas.microsoft.com/office/powerpoint/2010/main" val="711187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998657-9497-4737-9A3C-0FA23A23E2A1}"/>
              </a:ext>
            </a:extLst>
          </p:cNvPr>
          <p:cNvSpPr>
            <a:spLocks noGrp="1"/>
          </p:cNvSpPr>
          <p:nvPr>
            <p:ph type="title"/>
          </p:nvPr>
        </p:nvSpPr>
        <p:spPr>
          <a:xfrm>
            <a:off x="0" y="-139423"/>
            <a:ext cx="7886700" cy="1325563"/>
          </a:xfrm>
        </p:spPr>
        <p:txBody>
          <a:bodyPr>
            <a:normAutofit/>
          </a:bodyPr>
          <a:lstStyle/>
          <a:p>
            <a:r>
              <a:rPr lang="en-IN" sz="3200" b="1" dirty="0">
                <a:solidFill>
                  <a:schemeClr val="tx1">
                    <a:lumMod val="75000"/>
                    <a:lumOff val="25000"/>
                  </a:schemeClr>
                </a:solidFill>
                <a:latin typeface="+mn-lt"/>
              </a:rPr>
              <a:t>ISSUES WITH </a:t>
            </a:r>
            <a:r>
              <a:rPr lang="en-IN" sz="3200" b="1" dirty="0" smtClean="0">
                <a:solidFill>
                  <a:schemeClr val="tx1">
                    <a:lumMod val="75000"/>
                    <a:lumOff val="25000"/>
                  </a:schemeClr>
                </a:solidFill>
                <a:latin typeface="+mn-lt"/>
              </a:rPr>
              <a:t>IRR – </a:t>
            </a:r>
            <a:br>
              <a:rPr lang="en-IN" sz="3200" b="1" dirty="0" smtClean="0">
                <a:solidFill>
                  <a:schemeClr val="tx1">
                    <a:lumMod val="75000"/>
                    <a:lumOff val="25000"/>
                  </a:schemeClr>
                </a:solidFill>
                <a:latin typeface="+mn-lt"/>
              </a:rPr>
            </a:br>
            <a:r>
              <a:rPr lang="en-IN" sz="3200" b="1" dirty="0" smtClean="0">
                <a:solidFill>
                  <a:schemeClr val="tx1">
                    <a:lumMod val="75000"/>
                    <a:lumOff val="25000"/>
                  </a:schemeClr>
                </a:solidFill>
                <a:latin typeface="+mn-lt"/>
              </a:rPr>
              <a:t>TIMING OF CASH FLOWS</a:t>
            </a:r>
            <a:endParaRPr lang="en-IN" sz="3200" b="1" dirty="0">
              <a:solidFill>
                <a:schemeClr val="tx1">
                  <a:lumMod val="75000"/>
                  <a:lumOff val="25000"/>
                </a:schemeClr>
              </a:solidFill>
              <a:latin typeface="+mn-lt"/>
            </a:endParaRPr>
          </a:p>
        </p:txBody>
      </p:sp>
      <p:sp>
        <p:nvSpPr>
          <p:cNvPr id="3" name="Content Placeholder 2">
            <a:extLst>
              <a:ext uri="{FF2B5EF4-FFF2-40B4-BE49-F238E27FC236}">
                <a16:creationId xmlns:a16="http://schemas.microsoft.com/office/drawing/2014/main" xmlns="" id="{BF1A4693-3C5C-4792-9123-6FF85BB98304}"/>
              </a:ext>
            </a:extLst>
          </p:cNvPr>
          <p:cNvSpPr>
            <a:spLocks noGrp="1"/>
          </p:cNvSpPr>
          <p:nvPr>
            <p:ph idx="1"/>
          </p:nvPr>
        </p:nvSpPr>
        <p:spPr>
          <a:xfrm>
            <a:off x="119602" y="1382016"/>
            <a:ext cx="8882996" cy="1672269"/>
          </a:xfrm>
          <a:solidFill>
            <a:srgbClr val="FBE6CE"/>
          </a:solidFill>
        </p:spPr>
        <p:txBody>
          <a:bodyPr>
            <a:normAutofit lnSpcReduction="10000"/>
          </a:bodyPr>
          <a:lstStyle/>
          <a:p>
            <a:r>
              <a:rPr lang="en-IN" sz="1800" dirty="0" smtClean="0"/>
              <a:t>Issues may also arise when comparing two or more investments having differences </a:t>
            </a:r>
            <a:r>
              <a:rPr lang="en-IN" sz="1800" b="1" dirty="0"/>
              <a:t>in timing of cash </a:t>
            </a:r>
            <a:r>
              <a:rPr lang="en-IN" sz="1800" b="1" dirty="0" smtClean="0"/>
              <a:t>flows</a:t>
            </a:r>
            <a:r>
              <a:rPr lang="en-IN" sz="1800" dirty="0" smtClean="0"/>
              <a:t>. Such differences in timing arise when one investment lasts longer than other.</a:t>
            </a:r>
          </a:p>
          <a:p>
            <a:r>
              <a:rPr lang="en-IN" sz="1800" dirty="0" smtClean="0"/>
              <a:t>Due to difference in timings, discount </a:t>
            </a:r>
            <a:r>
              <a:rPr lang="en-IN" sz="1800" dirty="0"/>
              <a:t>rates </a:t>
            </a:r>
            <a:r>
              <a:rPr lang="en-IN" sz="1800" dirty="0" smtClean="0"/>
              <a:t>may also change </a:t>
            </a:r>
            <a:r>
              <a:rPr lang="en-IN" sz="1800" dirty="0"/>
              <a:t>overtime in long term </a:t>
            </a:r>
            <a:r>
              <a:rPr lang="en-IN" sz="1800" dirty="0" smtClean="0"/>
              <a:t>projects. IRR may not </a:t>
            </a:r>
            <a:r>
              <a:rPr lang="en-IN" sz="1800" dirty="0"/>
              <a:t>account for these </a:t>
            </a:r>
            <a:r>
              <a:rPr lang="en-IN" sz="1800" dirty="0" smtClean="0"/>
              <a:t>changes in discount rates, hence </a:t>
            </a:r>
            <a:r>
              <a:rPr lang="en-IN" sz="1800" dirty="0"/>
              <a:t>making it a poor option.</a:t>
            </a:r>
          </a:p>
          <a:p>
            <a:endParaRPr lang="en-IN" sz="1800" dirty="0"/>
          </a:p>
        </p:txBody>
      </p:sp>
      <p:sp>
        <p:nvSpPr>
          <p:cNvPr id="5" name="Rectangle 4">
            <a:extLst>
              <a:ext uri="{FF2B5EF4-FFF2-40B4-BE49-F238E27FC236}">
                <a16:creationId xmlns:a16="http://schemas.microsoft.com/office/drawing/2014/main" xmlns="" id="{AE2C81C3-F8AB-44D2-96D1-36A7303D119D}"/>
              </a:ext>
            </a:extLst>
          </p:cNvPr>
          <p:cNvSpPr/>
          <p:nvPr/>
        </p:nvSpPr>
        <p:spPr>
          <a:xfrm>
            <a:off x="119603" y="1012684"/>
            <a:ext cx="8882995" cy="369332"/>
          </a:xfrm>
          <a:prstGeom prst="rect">
            <a:avLst/>
          </a:prstGeom>
          <a:solidFill>
            <a:srgbClr val="E48312"/>
          </a:solidFill>
        </p:spPr>
        <p:txBody>
          <a:bodyPr wrap="square">
            <a:spAutoFit/>
          </a:bodyPr>
          <a:lstStyle/>
          <a:p>
            <a:pPr algn="ctr"/>
            <a:r>
              <a:rPr lang="en-IN" b="1" dirty="0" smtClean="0"/>
              <a:t>Timing of Cash Flows</a:t>
            </a:r>
            <a:endParaRPr lang="en-IN" dirty="0"/>
          </a:p>
        </p:txBody>
      </p:sp>
      <p:pic>
        <p:nvPicPr>
          <p:cNvPr id="6" name="Picture 5">
            <a:extLst>
              <a:ext uri="{FF2B5EF4-FFF2-40B4-BE49-F238E27FC236}">
                <a16:creationId xmlns:a16="http://schemas.microsoft.com/office/drawing/2014/main" xmlns="" id="{F34084CD-99D2-4476-A76C-175732AD771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
        <p:nvSpPr>
          <p:cNvPr id="7" name="Content Placeholder 2">
            <a:extLst>
              <a:ext uri="{FF2B5EF4-FFF2-40B4-BE49-F238E27FC236}">
                <a16:creationId xmlns:a16="http://schemas.microsoft.com/office/drawing/2014/main" xmlns="" id="{BF1A4693-3C5C-4792-9123-6FF85BB98304}"/>
              </a:ext>
            </a:extLst>
          </p:cNvPr>
          <p:cNvSpPr txBox="1">
            <a:spLocks/>
          </p:cNvSpPr>
          <p:nvPr/>
        </p:nvSpPr>
        <p:spPr>
          <a:xfrm>
            <a:off x="119602" y="2903455"/>
            <a:ext cx="8882996" cy="3308809"/>
          </a:xfrm>
          <a:prstGeom prst="rect">
            <a:avLst/>
          </a:prstGeom>
          <a:solidFill>
            <a:schemeClr val="accent2">
              <a:lumMod val="60000"/>
              <a:lumOff val="4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b="1" smtClean="0"/>
              <a:t>Example: </a:t>
            </a:r>
            <a:r>
              <a:rPr lang="en-IN" sz="1800" smtClean="0"/>
              <a:t>Consider the following investments of Rs. 1,00,000 in two separate investments A and B, at a Cost of Capital of 12%</a:t>
            </a:r>
          </a:p>
          <a:p>
            <a:pPr marL="0" indent="0">
              <a:buNone/>
            </a:pPr>
            <a:r>
              <a:rPr lang="en-IN" sz="1800" smtClean="0"/>
              <a:t>Investment A having cash flows of Rs. 30000 for first 6 years, Rs. 35000 for 7</a:t>
            </a:r>
            <a:r>
              <a:rPr lang="en-IN" sz="1800" baseline="30000" smtClean="0"/>
              <a:t>th</a:t>
            </a:r>
            <a:r>
              <a:rPr lang="en-IN" sz="1800" smtClean="0"/>
              <a:t> year and zero thereafter.</a:t>
            </a:r>
          </a:p>
          <a:p>
            <a:pPr marL="0" indent="0">
              <a:buNone/>
            </a:pPr>
            <a:r>
              <a:rPr lang="en-IN" sz="1800" smtClean="0"/>
              <a:t>Investment B having cash flows of Rs. 50000 for first 3 years and zero thereafter.</a:t>
            </a:r>
          </a:p>
          <a:p>
            <a:pPr marL="0" indent="0">
              <a:buNone/>
            </a:pPr>
            <a:r>
              <a:rPr lang="en-IN" sz="1800" smtClean="0"/>
              <a:t>What is the IRR and NPV of Investment A and Investment B?</a:t>
            </a:r>
          </a:p>
          <a:p>
            <a:pPr marL="0" indent="0">
              <a:buNone/>
            </a:pPr>
            <a:r>
              <a:rPr lang="en-IN" sz="1800" b="1" smtClean="0"/>
              <a:t>Answer: </a:t>
            </a:r>
            <a:r>
              <a:rPr lang="en-IN" sz="1800" smtClean="0"/>
              <a:t>IRR for Investment A and Investment B is 23.37%</a:t>
            </a:r>
          </a:p>
          <a:p>
            <a:pPr marL="0" indent="0">
              <a:buNone/>
            </a:pPr>
            <a:r>
              <a:rPr lang="en-IN" sz="1800" smtClean="0"/>
              <a:t>Net Present Value (NPV) of Investment A is Rs. 39174 and of Investment B is Rs. 20091. Although IRR is same for both Investments, NPV is much higher for Investment A, which will be preferred over Investment B, for Profit Maximization.</a:t>
            </a:r>
            <a:endParaRPr lang="en-IN" sz="1800" dirty="0" smtClean="0"/>
          </a:p>
        </p:txBody>
      </p:sp>
    </p:spTree>
    <p:extLst>
      <p:ext uri="{BB962C8B-B14F-4D97-AF65-F5344CB8AC3E}">
        <p14:creationId xmlns:p14="http://schemas.microsoft.com/office/powerpoint/2010/main" val="2319358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xmlns="" id="{41CAAD90-EE1D-4D40-B419-CDE5EC1E1422}"/>
              </a:ext>
            </a:extLst>
          </p:cNvPr>
          <p:cNvSpPr>
            <a:spLocks noGrp="1"/>
          </p:cNvSpPr>
          <p:nvPr>
            <p:ph type="body" idx="1"/>
          </p:nvPr>
        </p:nvSpPr>
        <p:spPr>
          <a:xfrm>
            <a:off x="119602" y="1389757"/>
            <a:ext cx="8882995" cy="1362870"/>
          </a:xfrm>
          <a:solidFill>
            <a:srgbClr val="FBE6CE"/>
          </a:solidFill>
        </p:spPr>
        <p:txBody>
          <a:bodyPr>
            <a:normAutofit/>
          </a:bodyPr>
          <a:lstStyle/>
          <a:p>
            <a:pPr marL="228600" indent="-228600">
              <a:buFont typeface="Arial" panose="020B0604020202020204" pitchFamily="34" charset="0"/>
              <a:buChar char="•"/>
            </a:pPr>
            <a:r>
              <a:rPr lang="en-IN" sz="1800" dirty="0" smtClean="0"/>
              <a:t>Issues may also arise when </a:t>
            </a:r>
            <a:r>
              <a:rPr lang="en-IN" sz="1800" dirty="0"/>
              <a:t>the solutions of several investments are aggregated. </a:t>
            </a:r>
            <a:endParaRPr lang="en-IN" sz="1800" dirty="0" smtClean="0"/>
          </a:p>
          <a:p>
            <a:pPr marL="228600" indent="-228600">
              <a:buFont typeface="Arial" panose="020B0604020202020204" pitchFamily="34" charset="0"/>
              <a:buChar char="•"/>
            </a:pPr>
            <a:r>
              <a:rPr lang="en-IN" sz="1800" dirty="0" smtClean="0"/>
              <a:t>Aggregation </a:t>
            </a:r>
            <a:r>
              <a:rPr lang="en-IN" sz="1800" dirty="0"/>
              <a:t>of IRRs refers to the </a:t>
            </a:r>
            <a:r>
              <a:rPr lang="en-IN" sz="1800" dirty="0" smtClean="0"/>
              <a:t>relationship </a:t>
            </a:r>
            <a:r>
              <a:rPr lang="en-IN" sz="1800" dirty="0"/>
              <a:t>between the IRRs for individual investments and </a:t>
            </a:r>
            <a:r>
              <a:rPr lang="en-IN" sz="1800" dirty="0" smtClean="0"/>
              <a:t>the IRR of the </a:t>
            </a:r>
            <a:r>
              <a:rPr lang="en-IN" sz="1800" dirty="0"/>
              <a:t>combined </a:t>
            </a:r>
            <a:r>
              <a:rPr lang="en-IN" sz="1800" dirty="0" smtClean="0"/>
              <a:t>investment. </a:t>
            </a:r>
          </a:p>
          <a:p>
            <a:pPr marL="228600" indent="-228600">
              <a:buFont typeface="Arial" panose="020B0604020202020204" pitchFamily="34" charset="0"/>
              <a:buChar char="•"/>
            </a:pPr>
            <a:r>
              <a:rPr lang="en-IN" sz="1800" dirty="0" smtClean="0"/>
              <a:t>The issue arises, because Combined IRR does not equal the average of the Individual IRRs. </a:t>
            </a:r>
            <a:endParaRPr lang="en-IN" sz="1800" dirty="0"/>
          </a:p>
        </p:txBody>
      </p:sp>
      <p:pic>
        <p:nvPicPr>
          <p:cNvPr id="6" name="Picture 5">
            <a:extLst>
              <a:ext uri="{FF2B5EF4-FFF2-40B4-BE49-F238E27FC236}">
                <a16:creationId xmlns:a16="http://schemas.microsoft.com/office/drawing/2014/main" xmlns="" id="{344EC5D7-E1BF-4AFE-AEDD-75ACB5B96EE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
        <p:nvSpPr>
          <p:cNvPr id="4" name="Title 1">
            <a:extLst>
              <a:ext uri="{FF2B5EF4-FFF2-40B4-BE49-F238E27FC236}">
                <a16:creationId xmlns:a16="http://schemas.microsoft.com/office/drawing/2014/main" xmlns="" id="{32998657-9497-4737-9A3C-0FA23A23E2A1}"/>
              </a:ext>
            </a:extLst>
          </p:cNvPr>
          <p:cNvSpPr>
            <a:spLocks noGrp="1"/>
          </p:cNvSpPr>
          <p:nvPr>
            <p:ph type="title"/>
          </p:nvPr>
        </p:nvSpPr>
        <p:spPr>
          <a:xfrm>
            <a:off x="0" y="-320620"/>
            <a:ext cx="7886700" cy="1325563"/>
          </a:xfrm>
        </p:spPr>
        <p:txBody>
          <a:bodyPr>
            <a:normAutofit/>
          </a:bodyPr>
          <a:lstStyle/>
          <a:p>
            <a:r>
              <a:rPr lang="en-IN" sz="3200" b="1" dirty="0">
                <a:solidFill>
                  <a:schemeClr val="tx1">
                    <a:lumMod val="75000"/>
                    <a:lumOff val="25000"/>
                  </a:schemeClr>
                </a:solidFill>
                <a:latin typeface="+mn-lt"/>
              </a:rPr>
              <a:t>ISSUES WITH </a:t>
            </a:r>
            <a:r>
              <a:rPr lang="en-IN" sz="3200" b="1" dirty="0" smtClean="0">
                <a:solidFill>
                  <a:schemeClr val="tx1">
                    <a:lumMod val="75000"/>
                    <a:lumOff val="25000"/>
                  </a:schemeClr>
                </a:solidFill>
                <a:latin typeface="+mn-lt"/>
              </a:rPr>
              <a:t>IRR – </a:t>
            </a:r>
            <a:br>
              <a:rPr lang="en-IN" sz="3200" b="1" dirty="0" smtClean="0">
                <a:solidFill>
                  <a:schemeClr val="tx1">
                    <a:lumMod val="75000"/>
                    <a:lumOff val="25000"/>
                  </a:schemeClr>
                </a:solidFill>
                <a:latin typeface="+mn-lt"/>
              </a:rPr>
            </a:br>
            <a:r>
              <a:rPr lang="en-IN" sz="3200" b="1" dirty="0" smtClean="0">
                <a:solidFill>
                  <a:schemeClr val="tx1">
                    <a:lumMod val="75000"/>
                    <a:lumOff val="25000"/>
                  </a:schemeClr>
                </a:solidFill>
                <a:latin typeface="+mn-lt"/>
              </a:rPr>
              <a:t>AGGREGATION OF IRRs</a:t>
            </a:r>
            <a:endParaRPr lang="en-IN" sz="3200" b="1" dirty="0">
              <a:solidFill>
                <a:schemeClr val="tx1">
                  <a:lumMod val="75000"/>
                  <a:lumOff val="25000"/>
                </a:schemeClr>
              </a:solidFill>
              <a:latin typeface="+mn-lt"/>
            </a:endParaRPr>
          </a:p>
        </p:txBody>
      </p:sp>
      <p:sp>
        <p:nvSpPr>
          <p:cNvPr id="7" name="Rectangle 6">
            <a:extLst>
              <a:ext uri="{FF2B5EF4-FFF2-40B4-BE49-F238E27FC236}">
                <a16:creationId xmlns:a16="http://schemas.microsoft.com/office/drawing/2014/main" xmlns="" id="{AE2C81C3-F8AB-44D2-96D1-36A7303D119D}"/>
              </a:ext>
            </a:extLst>
          </p:cNvPr>
          <p:cNvSpPr/>
          <p:nvPr/>
        </p:nvSpPr>
        <p:spPr>
          <a:xfrm>
            <a:off x="119603" y="1012684"/>
            <a:ext cx="8882995" cy="369332"/>
          </a:xfrm>
          <a:prstGeom prst="rect">
            <a:avLst/>
          </a:prstGeom>
          <a:solidFill>
            <a:srgbClr val="E48312"/>
          </a:solidFill>
        </p:spPr>
        <p:txBody>
          <a:bodyPr wrap="square">
            <a:spAutoFit/>
          </a:bodyPr>
          <a:lstStyle/>
          <a:p>
            <a:pPr algn="ctr"/>
            <a:r>
              <a:rPr lang="en-IN" b="1" dirty="0" smtClean="0"/>
              <a:t>Aggregation of IRRs</a:t>
            </a:r>
            <a:endParaRPr lang="en-IN" b="1" dirty="0"/>
          </a:p>
        </p:txBody>
      </p:sp>
      <p:sp>
        <p:nvSpPr>
          <p:cNvPr id="8" name="Content Placeholder 2">
            <a:extLst>
              <a:ext uri="{FF2B5EF4-FFF2-40B4-BE49-F238E27FC236}">
                <a16:creationId xmlns:a16="http://schemas.microsoft.com/office/drawing/2014/main" xmlns="" id="{BF1A4693-3C5C-4792-9123-6FF85BB98304}"/>
              </a:ext>
            </a:extLst>
          </p:cNvPr>
          <p:cNvSpPr txBox="1">
            <a:spLocks/>
          </p:cNvSpPr>
          <p:nvPr/>
        </p:nvSpPr>
        <p:spPr>
          <a:xfrm>
            <a:off x="119601" y="2760368"/>
            <a:ext cx="8882996" cy="4008077"/>
          </a:xfrm>
          <a:prstGeom prst="rect">
            <a:avLst/>
          </a:prstGeom>
          <a:solidFill>
            <a:schemeClr val="accent2">
              <a:lumMod val="60000"/>
              <a:lumOff val="4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sz="1800" b="1" dirty="0" smtClean="0"/>
              <a:t>Example: </a:t>
            </a:r>
            <a:r>
              <a:rPr lang="en-IN" sz="1800" dirty="0" smtClean="0"/>
              <a:t>Consider the following investments:</a:t>
            </a:r>
          </a:p>
          <a:p>
            <a:pPr marL="0" indent="0">
              <a:buNone/>
            </a:pPr>
            <a:endParaRPr lang="en-IN" sz="1800" dirty="0"/>
          </a:p>
          <a:p>
            <a:pPr marL="0" indent="0">
              <a:buNone/>
            </a:pPr>
            <a:endParaRPr lang="en-IN" sz="1800" dirty="0" smtClean="0"/>
          </a:p>
          <a:p>
            <a:pPr marL="0" indent="0">
              <a:buNone/>
            </a:pPr>
            <a:endParaRPr lang="en-IN" sz="1800" dirty="0"/>
          </a:p>
          <a:p>
            <a:pPr marL="0" indent="0">
              <a:buNone/>
            </a:pPr>
            <a:endParaRPr lang="en-IN" sz="1800" dirty="0" smtClean="0"/>
          </a:p>
          <a:p>
            <a:pPr marL="0" indent="0">
              <a:buNone/>
            </a:pPr>
            <a:r>
              <a:rPr lang="en-IN" sz="1800" dirty="0" smtClean="0"/>
              <a:t>Explain how can Aggregation of IRRs be misleading?</a:t>
            </a:r>
          </a:p>
          <a:p>
            <a:pPr marL="0" indent="0">
              <a:buNone/>
            </a:pPr>
            <a:r>
              <a:rPr lang="en-IN" sz="1800" b="1" dirty="0" smtClean="0"/>
              <a:t>Answer: </a:t>
            </a:r>
            <a:r>
              <a:rPr lang="en-IN" sz="1800" dirty="0" smtClean="0"/>
              <a:t>Individual IRR for Investment ABC is 15% and of Investment XYZ is 0% (being in nature of loan).</a:t>
            </a:r>
            <a:r>
              <a:rPr lang="en-IN" sz="1800" dirty="0"/>
              <a:t> </a:t>
            </a:r>
            <a:r>
              <a:rPr lang="en-IN" sz="1800" dirty="0" smtClean="0"/>
              <a:t>Considering Individual IRRs of 15% and 0%, we may think that the Aggregated IRR of Total Investments (ABC + XYZ) will be between </a:t>
            </a:r>
            <a:r>
              <a:rPr lang="en-IN" sz="1800" dirty="0"/>
              <a:t>15% and 0</a:t>
            </a:r>
            <a:r>
              <a:rPr lang="en-IN" sz="1800" dirty="0" smtClean="0"/>
              <a:t>%.</a:t>
            </a:r>
          </a:p>
          <a:p>
            <a:pPr marL="0" indent="0">
              <a:buNone/>
            </a:pPr>
            <a:r>
              <a:rPr lang="en-IN" sz="1800" dirty="0" smtClean="0"/>
              <a:t>However, the Aggregated Investment has a Negative Return and, hence a negative Aggregated IRR of </a:t>
            </a:r>
            <a:r>
              <a:rPr lang="en-IN" sz="1800" b="1" dirty="0" smtClean="0"/>
              <a:t>-3.75%. Therefore, IRR of the Combined Investment is not a Weighted Average of the Individual Investment IRRs.</a:t>
            </a:r>
          </a:p>
        </p:txBody>
      </p:sp>
      <p:graphicFrame>
        <p:nvGraphicFramePr>
          <p:cNvPr id="2" name="Table 1"/>
          <p:cNvGraphicFramePr>
            <a:graphicFrameLocks noGrp="1"/>
          </p:cNvGraphicFramePr>
          <p:nvPr>
            <p:extLst>
              <p:ext uri="{D42A27DB-BD31-4B8C-83A1-F6EECF244321}">
                <p14:modId xmlns:p14="http://schemas.microsoft.com/office/powerpoint/2010/main" val="2464039649"/>
              </p:ext>
            </p:extLst>
          </p:nvPr>
        </p:nvGraphicFramePr>
        <p:xfrm>
          <a:off x="213675" y="3111200"/>
          <a:ext cx="6096000" cy="1483360"/>
        </p:xfrm>
        <a:graphic>
          <a:graphicData uri="http://schemas.openxmlformats.org/drawingml/2006/table">
            <a:tbl>
              <a:tblPr firstRow="1" bandRow="1">
                <a:tableStyleId>{21E4AEA4-8DFA-4A89-87EB-49C32662AFE0}</a:tableStyleId>
              </a:tblPr>
              <a:tblGrid>
                <a:gridCol w="2425831">
                  <a:extLst>
                    <a:ext uri="{9D8B030D-6E8A-4147-A177-3AD203B41FA5}">
                      <a16:colId xmlns:a16="http://schemas.microsoft.com/office/drawing/2014/main" xmlns="" val="132836245"/>
                    </a:ext>
                  </a:extLst>
                </a:gridCol>
                <a:gridCol w="1781666">
                  <a:extLst>
                    <a:ext uri="{9D8B030D-6E8A-4147-A177-3AD203B41FA5}">
                      <a16:colId xmlns:a16="http://schemas.microsoft.com/office/drawing/2014/main" xmlns="" val="586067731"/>
                    </a:ext>
                  </a:extLst>
                </a:gridCol>
                <a:gridCol w="1888503">
                  <a:extLst>
                    <a:ext uri="{9D8B030D-6E8A-4147-A177-3AD203B41FA5}">
                      <a16:colId xmlns:a16="http://schemas.microsoft.com/office/drawing/2014/main" xmlns="" val="1854632462"/>
                    </a:ext>
                  </a:extLst>
                </a:gridCol>
              </a:tblGrid>
              <a:tr h="370840">
                <a:tc>
                  <a:txBody>
                    <a:bodyPr/>
                    <a:lstStyle/>
                    <a:p>
                      <a:endParaRPr lang="en-IN" dirty="0"/>
                    </a:p>
                  </a:txBody>
                  <a:tcPr/>
                </a:tc>
                <a:tc>
                  <a:txBody>
                    <a:bodyPr/>
                    <a:lstStyle/>
                    <a:p>
                      <a:r>
                        <a:rPr lang="en-IN" dirty="0" smtClean="0"/>
                        <a:t>Cash</a:t>
                      </a:r>
                      <a:r>
                        <a:rPr lang="en-IN" baseline="0" dirty="0" smtClean="0"/>
                        <a:t> Flow at T0</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smtClean="0"/>
                        <a:t>Cash</a:t>
                      </a:r>
                      <a:r>
                        <a:rPr lang="en-IN" baseline="0" dirty="0" smtClean="0"/>
                        <a:t> Flow at T1</a:t>
                      </a:r>
                      <a:endParaRPr lang="en-IN" dirty="0" smtClean="0"/>
                    </a:p>
                  </a:txBody>
                  <a:tcPr/>
                </a:tc>
                <a:extLst>
                  <a:ext uri="{0D108BD9-81ED-4DB2-BD59-A6C34878D82A}">
                    <a16:rowId xmlns:a16="http://schemas.microsoft.com/office/drawing/2014/main" xmlns="" val="1506008036"/>
                  </a:ext>
                </a:extLst>
              </a:tr>
              <a:tr h="370840">
                <a:tc>
                  <a:txBody>
                    <a:bodyPr/>
                    <a:lstStyle/>
                    <a:p>
                      <a:r>
                        <a:rPr lang="en-IN" dirty="0" smtClean="0"/>
                        <a:t>Investment</a:t>
                      </a:r>
                      <a:r>
                        <a:rPr lang="en-IN" baseline="0" dirty="0" smtClean="0"/>
                        <a:t> ABC</a:t>
                      </a:r>
                      <a:endParaRPr lang="en-IN" dirty="0"/>
                    </a:p>
                  </a:txBody>
                  <a:tcPr/>
                </a:tc>
                <a:tc>
                  <a:txBody>
                    <a:bodyPr/>
                    <a:lstStyle/>
                    <a:p>
                      <a:r>
                        <a:rPr lang="en-IN" dirty="0" smtClean="0"/>
                        <a:t>- </a:t>
                      </a:r>
                      <a:r>
                        <a:rPr lang="en-IN" dirty="0" err="1" smtClean="0"/>
                        <a:t>Rs</a:t>
                      </a:r>
                      <a:r>
                        <a:rPr lang="en-IN" dirty="0" smtClean="0"/>
                        <a:t>. 1,00,000</a:t>
                      </a:r>
                      <a:endParaRPr lang="en-IN" dirty="0"/>
                    </a:p>
                  </a:txBody>
                  <a:tcPr/>
                </a:tc>
                <a:tc>
                  <a:txBody>
                    <a:bodyPr/>
                    <a:lstStyle/>
                    <a:p>
                      <a:r>
                        <a:rPr lang="en-IN" dirty="0" smtClean="0"/>
                        <a:t>+ </a:t>
                      </a:r>
                      <a:r>
                        <a:rPr lang="en-IN" dirty="0" err="1" smtClean="0"/>
                        <a:t>Rs</a:t>
                      </a:r>
                      <a:r>
                        <a:rPr lang="en-IN" dirty="0" smtClean="0"/>
                        <a:t>.</a:t>
                      </a:r>
                      <a:r>
                        <a:rPr lang="en-IN" baseline="0" dirty="0" smtClean="0"/>
                        <a:t> 1,15,000</a:t>
                      </a:r>
                      <a:endParaRPr lang="en-IN" dirty="0"/>
                    </a:p>
                  </a:txBody>
                  <a:tcPr/>
                </a:tc>
                <a:extLst>
                  <a:ext uri="{0D108BD9-81ED-4DB2-BD59-A6C34878D82A}">
                    <a16:rowId xmlns:a16="http://schemas.microsoft.com/office/drawing/2014/main" xmlns="" val="3512609362"/>
                  </a:ext>
                </a:extLst>
              </a:tr>
              <a:tr h="370840">
                <a:tc>
                  <a:txBody>
                    <a:bodyPr/>
                    <a:lstStyle/>
                    <a:p>
                      <a:r>
                        <a:rPr lang="en-IN" dirty="0" smtClean="0"/>
                        <a:t>Investment XYZ</a:t>
                      </a:r>
                      <a:endParaRPr lang="en-IN" dirty="0"/>
                    </a:p>
                  </a:txBody>
                  <a:tcPr/>
                </a:tc>
                <a:tc>
                  <a:txBody>
                    <a:bodyPr/>
                    <a:lstStyle/>
                    <a:p>
                      <a:r>
                        <a:rPr lang="en-IN" dirty="0" smtClean="0"/>
                        <a:t>+ </a:t>
                      </a:r>
                      <a:r>
                        <a:rPr lang="en-IN" dirty="0" err="1" smtClean="0"/>
                        <a:t>Rs</a:t>
                      </a:r>
                      <a:r>
                        <a:rPr lang="en-IN" dirty="0" smtClean="0"/>
                        <a:t>. 5,00,000</a:t>
                      </a:r>
                      <a:endParaRPr lang="en-IN" dirty="0"/>
                    </a:p>
                  </a:txBody>
                  <a:tcPr/>
                </a:tc>
                <a:tc>
                  <a:txBody>
                    <a:bodyPr/>
                    <a:lstStyle/>
                    <a:p>
                      <a:r>
                        <a:rPr lang="en-IN" dirty="0" smtClean="0"/>
                        <a:t>- </a:t>
                      </a:r>
                      <a:r>
                        <a:rPr lang="en-IN" dirty="0" err="1" smtClean="0"/>
                        <a:t>Rs</a:t>
                      </a:r>
                      <a:r>
                        <a:rPr lang="en-IN" dirty="0" smtClean="0"/>
                        <a:t>. 5,00,000</a:t>
                      </a:r>
                      <a:endParaRPr lang="en-IN" dirty="0"/>
                    </a:p>
                  </a:txBody>
                  <a:tcPr/>
                </a:tc>
                <a:extLst>
                  <a:ext uri="{0D108BD9-81ED-4DB2-BD59-A6C34878D82A}">
                    <a16:rowId xmlns:a16="http://schemas.microsoft.com/office/drawing/2014/main" xmlns="" val="764331103"/>
                  </a:ext>
                </a:extLst>
              </a:tr>
              <a:tr h="370840">
                <a:tc>
                  <a:txBody>
                    <a:bodyPr/>
                    <a:lstStyle/>
                    <a:p>
                      <a:r>
                        <a:rPr lang="en-IN" b="1" dirty="0" smtClean="0"/>
                        <a:t>Combined Investment</a:t>
                      </a:r>
                      <a:endParaRPr lang="en-IN" b="1" dirty="0"/>
                    </a:p>
                  </a:txBody>
                  <a:tcPr/>
                </a:tc>
                <a:tc>
                  <a:txBody>
                    <a:bodyPr/>
                    <a:lstStyle/>
                    <a:p>
                      <a:r>
                        <a:rPr lang="en-IN" b="1" dirty="0" smtClean="0"/>
                        <a:t>+ </a:t>
                      </a:r>
                      <a:r>
                        <a:rPr lang="en-IN" b="1" dirty="0" err="1" smtClean="0"/>
                        <a:t>Rs</a:t>
                      </a:r>
                      <a:r>
                        <a:rPr lang="en-IN" b="1" dirty="0" smtClean="0"/>
                        <a:t>. 4,00,000</a:t>
                      </a:r>
                      <a:endParaRPr lang="en-IN" b="1" dirty="0"/>
                    </a:p>
                  </a:txBody>
                  <a:tcPr/>
                </a:tc>
                <a:tc>
                  <a:txBody>
                    <a:bodyPr/>
                    <a:lstStyle/>
                    <a:p>
                      <a:r>
                        <a:rPr lang="en-IN" b="1" dirty="0" smtClean="0"/>
                        <a:t>- </a:t>
                      </a:r>
                      <a:r>
                        <a:rPr lang="en-IN" b="1" dirty="0" err="1" smtClean="0"/>
                        <a:t>Rs</a:t>
                      </a:r>
                      <a:r>
                        <a:rPr lang="en-IN" b="1" dirty="0" smtClean="0"/>
                        <a:t>. 3,85,000</a:t>
                      </a:r>
                      <a:endParaRPr lang="en-IN" b="1" dirty="0"/>
                    </a:p>
                  </a:txBody>
                  <a:tcPr/>
                </a:tc>
                <a:extLst>
                  <a:ext uri="{0D108BD9-81ED-4DB2-BD59-A6C34878D82A}">
                    <a16:rowId xmlns:a16="http://schemas.microsoft.com/office/drawing/2014/main" xmlns="" val="1584090081"/>
                  </a:ext>
                </a:extLst>
              </a:tr>
            </a:tbl>
          </a:graphicData>
        </a:graphic>
      </p:graphicFrame>
    </p:spTree>
    <p:extLst>
      <p:ext uri="{BB962C8B-B14F-4D97-AF65-F5344CB8AC3E}">
        <p14:creationId xmlns:p14="http://schemas.microsoft.com/office/powerpoint/2010/main" val="4117576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xmlns="" id="{8E8953C0-2004-4338-BD66-D1ECE68970C6}"/>
              </a:ext>
            </a:extLst>
          </p:cNvPr>
          <p:cNvSpPr>
            <a:spLocks noGrp="1"/>
          </p:cNvSpPr>
          <p:nvPr>
            <p:ph type="body" idx="1"/>
          </p:nvPr>
        </p:nvSpPr>
        <p:spPr>
          <a:xfrm>
            <a:off x="145774" y="2120593"/>
            <a:ext cx="3868340" cy="397979"/>
          </a:xfrm>
          <a:prstGeom prst="rect">
            <a:avLst/>
          </a:prstGeom>
          <a:solidFill>
            <a:srgbClr val="E48312"/>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en-IN" sz="1800" dirty="0">
                <a:solidFill>
                  <a:schemeClr val="tx1"/>
                </a:solidFill>
              </a:rPr>
              <a:t>SIMPLE INTEREST</a:t>
            </a:r>
          </a:p>
        </p:txBody>
      </p:sp>
      <p:sp>
        <p:nvSpPr>
          <p:cNvPr id="11" name="Text Placeholder 10">
            <a:extLst>
              <a:ext uri="{FF2B5EF4-FFF2-40B4-BE49-F238E27FC236}">
                <a16:creationId xmlns:a16="http://schemas.microsoft.com/office/drawing/2014/main" xmlns="" id="{8768544B-056C-409B-A3DF-7AB3E1E66772}"/>
              </a:ext>
            </a:extLst>
          </p:cNvPr>
          <p:cNvSpPr>
            <a:spLocks noGrp="1"/>
          </p:cNvSpPr>
          <p:nvPr>
            <p:ph type="body" sz="quarter" idx="3"/>
          </p:nvPr>
        </p:nvSpPr>
        <p:spPr>
          <a:xfrm>
            <a:off x="4307878" y="2120593"/>
            <a:ext cx="3887391" cy="397980"/>
          </a:xfrm>
          <a:prstGeom prst="rect">
            <a:avLst/>
          </a:prstGeom>
          <a:solidFill>
            <a:srgbClr val="E48312"/>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algn="ctr"/>
            <a:r>
              <a:rPr lang="en-IN" sz="1800" dirty="0">
                <a:solidFill>
                  <a:schemeClr val="tx1"/>
                </a:solidFill>
              </a:rPr>
              <a:t>COMPOUND INTEREST </a:t>
            </a:r>
          </a:p>
        </p:txBody>
      </p:sp>
      <p:graphicFrame>
        <p:nvGraphicFramePr>
          <p:cNvPr id="3" name="Diagram 2">
            <a:extLst>
              <a:ext uri="{FF2B5EF4-FFF2-40B4-BE49-F238E27FC236}">
                <a16:creationId xmlns:a16="http://schemas.microsoft.com/office/drawing/2014/main" xmlns="" id="{67BEB28E-5658-4035-AB31-F9327DDA7A86}"/>
              </a:ext>
            </a:extLst>
          </p:cNvPr>
          <p:cNvGraphicFramePr/>
          <p:nvPr>
            <p:extLst>
              <p:ext uri="{D42A27DB-BD31-4B8C-83A1-F6EECF244321}">
                <p14:modId xmlns:p14="http://schemas.microsoft.com/office/powerpoint/2010/main" val="1457930527"/>
              </p:ext>
            </p:extLst>
          </p:nvPr>
        </p:nvGraphicFramePr>
        <p:xfrm>
          <a:off x="1524000" y="6722070"/>
          <a:ext cx="6096000" cy="457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Title 1">
            <a:extLst>
              <a:ext uri="{FF2B5EF4-FFF2-40B4-BE49-F238E27FC236}">
                <a16:creationId xmlns:a16="http://schemas.microsoft.com/office/drawing/2014/main" xmlns="" id="{C0D526EC-1D9E-4E86-BE78-43784FE43B31}"/>
              </a:ext>
            </a:extLst>
          </p:cNvPr>
          <p:cNvSpPr txBox="1">
            <a:spLocks/>
          </p:cNvSpPr>
          <p:nvPr/>
        </p:nvSpPr>
        <p:spPr>
          <a:xfrm>
            <a:off x="145774" y="240893"/>
            <a:ext cx="6572296" cy="794041"/>
          </a:xfrm>
          <a:prstGeom prst="rect">
            <a:avLst/>
          </a:prstGeom>
          <a:effectLst/>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sz="3200" b="1" dirty="0">
                <a:solidFill>
                  <a:schemeClr val="tx1">
                    <a:lumMod val="65000"/>
                    <a:lumOff val="35000"/>
                  </a:schemeClr>
                </a:solidFill>
                <a:latin typeface="Calibri" pitchFamily="34" charset="0"/>
              </a:rPr>
              <a:t>SIMPLE INTEREST AND COMPOUND INTEREST</a:t>
            </a:r>
          </a:p>
        </p:txBody>
      </p:sp>
      <p:sp>
        <p:nvSpPr>
          <p:cNvPr id="20" name="Content Placeholder 19">
            <a:extLst>
              <a:ext uri="{FF2B5EF4-FFF2-40B4-BE49-F238E27FC236}">
                <a16:creationId xmlns:a16="http://schemas.microsoft.com/office/drawing/2014/main" xmlns="" id="{0A9BF069-A5C4-4479-AF77-214D01C31219}"/>
              </a:ext>
            </a:extLst>
          </p:cNvPr>
          <p:cNvSpPr>
            <a:spLocks noGrp="1"/>
          </p:cNvSpPr>
          <p:nvPr>
            <p:ph sz="half" idx="2"/>
          </p:nvPr>
        </p:nvSpPr>
        <p:spPr>
          <a:xfrm>
            <a:off x="145774" y="2487223"/>
            <a:ext cx="3868340" cy="3684588"/>
          </a:xfrm>
          <a:solidFill>
            <a:srgbClr val="FBE6CE"/>
          </a:solidFill>
        </p:spPr>
        <p:txBody>
          <a:bodyPr>
            <a:normAutofit/>
          </a:bodyPr>
          <a:lstStyle/>
          <a:p>
            <a:pPr>
              <a:buFont typeface="Wingdings" panose="05000000000000000000" pitchFamily="2" charset="2"/>
              <a:buChar char="ü"/>
            </a:pPr>
            <a:r>
              <a:rPr lang="en-IN" sz="1800" dirty="0">
                <a:solidFill>
                  <a:schemeClr val="tx1"/>
                </a:solidFill>
              </a:rPr>
              <a:t>The interest charged on the principal for the entire loan term</a:t>
            </a:r>
          </a:p>
          <a:p>
            <a:pPr>
              <a:buFont typeface="Wingdings" panose="05000000000000000000" pitchFamily="2" charset="2"/>
              <a:buChar char="ü"/>
            </a:pPr>
            <a:r>
              <a:rPr lang="en-IN" sz="1800" dirty="0">
                <a:solidFill>
                  <a:schemeClr val="tx1"/>
                </a:solidFill>
              </a:rPr>
              <a:t>It is easy to calculate.</a:t>
            </a:r>
          </a:p>
          <a:p>
            <a:pPr>
              <a:buFont typeface="Wingdings" panose="05000000000000000000" pitchFamily="2" charset="2"/>
              <a:buChar char="ü"/>
            </a:pPr>
            <a:r>
              <a:rPr lang="en-IN" sz="1800" dirty="0">
                <a:solidFill>
                  <a:schemeClr val="tx1"/>
                </a:solidFill>
              </a:rPr>
              <a:t>Simple Interest = </a:t>
            </a:r>
            <a:r>
              <a:rPr lang="en-IN" sz="1800" b="1" dirty="0">
                <a:solidFill>
                  <a:schemeClr val="tx1"/>
                </a:solidFill>
              </a:rPr>
              <a:t>p*n*r</a:t>
            </a:r>
            <a:endParaRPr lang="en-IN" sz="1800" b="1" dirty="0"/>
          </a:p>
          <a:p>
            <a:pPr marL="0" indent="0">
              <a:buNone/>
            </a:pPr>
            <a:r>
              <a:rPr lang="en-IN" sz="1800" dirty="0">
                <a:solidFill>
                  <a:schemeClr val="tx1"/>
                </a:solidFill>
                <a:latin typeface="+mn-lt"/>
              </a:rPr>
              <a:t>     where,</a:t>
            </a:r>
          </a:p>
          <a:p>
            <a:pPr marL="0" lvl="0" indent="0">
              <a:buNone/>
            </a:pPr>
            <a:r>
              <a:rPr lang="en-IN" sz="1800" dirty="0"/>
              <a:t>     p </a:t>
            </a:r>
            <a:r>
              <a:rPr lang="en-IN" sz="1800" dirty="0">
                <a:solidFill>
                  <a:schemeClr val="tx1"/>
                </a:solidFill>
                <a:latin typeface="+mn-lt"/>
              </a:rPr>
              <a:t>= principal</a:t>
            </a:r>
          </a:p>
          <a:p>
            <a:pPr marL="0" lvl="0" indent="0">
              <a:buNone/>
            </a:pPr>
            <a:r>
              <a:rPr lang="en-IN" sz="1800" dirty="0">
                <a:solidFill>
                  <a:schemeClr val="tx1"/>
                </a:solidFill>
                <a:latin typeface="+mn-lt"/>
              </a:rPr>
              <a:t>     n = number of years</a:t>
            </a:r>
          </a:p>
          <a:p>
            <a:pPr marL="0" lvl="0" indent="0">
              <a:buNone/>
            </a:pPr>
            <a:r>
              <a:rPr lang="en-IN" sz="1800" dirty="0">
                <a:solidFill>
                  <a:schemeClr val="tx1"/>
                </a:solidFill>
                <a:latin typeface="+mn-lt"/>
              </a:rPr>
              <a:t>     r = rate of interest</a:t>
            </a:r>
            <a:endParaRPr lang="en-IN" sz="1800" dirty="0">
              <a:solidFill>
                <a:schemeClr val="tx1"/>
              </a:solidFill>
            </a:endParaRPr>
          </a:p>
        </p:txBody>
      </p:sp>
      <mc:AlternateContent xmlns:mc="http://schemas.openxmlformats.org/markup-compatibility/2006" xmlns:a14="http://schemas.microsoft.com/office/drawing/2010/main">
        <mc:Choice Requires="a14">
          <p:sp>
            <p:nvSpPr>
              <p:cNvPr id="21" name="Content Placeholder 20">
                <a:extLst>
                  <a:ext uri="{FF2B5EF4-FFF2-40B4-BE49-F238E27FC236}">
                    <a16:creationId xmlns:a16="http://schemas.microsoft.com/office/drawing/2014/main" xmlns="" id="{C898EC4F-2B3C-436B-B008-1D663D380F4D}"/>
                  </a:ext>
                </a:extLst>
              </p:cNvPr>
              <p:cNvSpPr>
                <a:spLocks noGrp="1"/>
              </p:cNvSpPr>
              <p:nvPr>
                <p:ph sz="quarter" idx="4"/>
              </p:nvPr>
            </p:nvSpPr>
            <p:spPr>
              <a:xfrm>
                <a:off x="4307878" y="2515617"/>
                <a:ext cx="3887391" cy="3684588"/>
              </a:xfrm>
              <a:solidFill>
                <a:srgbClr val="FBE6CE"/>
              </a:solidFill>
            </p:spPr>
            <p:txBody>
              <a:bodyPr>
                <a:normAutofit/>
              </a:bodyPr>
              <a:lstStyle/>
              <a:p>
                <a:pPr lvl="0">
                  <a:buFont typeface="Wingdings" panose="05000000000000000000" pitchFamily="2" charset="2"/>
                  <a:buChar char="ü"/>
                </a:pPr>
                <a:r>
                  <a:rPr lang="en-IN" sz="1800" dirty="0"/>
                  <a:t>Interest o</a:t>
                </a:r>
                <a:r>
                  <a:rPr lang="en-IN" sz="1800" dirty="0">
                    <a:solidFill>
                      <a:schemeClr val="tx1"/>
                    </a:solidFill>
                  </a:rPr>
                  <a:t>n principal as well as the accumulated interest. Hence can be referred as “Interest on Interest.”</a:t>
                </a:r>
              </a:p>
              <a:p>
                <a:pPr lvl="0">
                  <a:buFont typeface="Wingdings" panose="05000000000000000000" pitchFamily="2" charset="2"/>
                  <a:buChar char="ü"/>
                </a:pPr>
                <a:r>
                  <a:rPr lang="en-IN" sz="1800" dirty="0">
                    <a:solidFill>
                      <a:schemeClr val="tx1"/>
                    </a:solidFill>
                  </a:rPr>
                  <a:t>It is difficult to calculate.</a:t>
                </a:r>
              </a:p>
              <a:p>
                <a:pPr lvl="0">
                  <a:buFont typeface="Wingdings" panose="05000000000000000000" pitchFamily="2" charset="2"/>
                  <a:buChar char="ü"/>
                </a:pPr>
                <a:r>
                  <a:rPr lang="en-IN" sz="1800" dirty="0">
                    <a:solidFill>
                      <a:schemeClr val="tx1"/>
                    </a:solidFill>
                  </a:rPr>
                  <a:t>Compound interest = </a:t>
                </a:r>
                <a:r>
                  <a:rPr lang="en-IN" sz="1800" b="1" dirty="0">
                    <a:solidFill>
                      <a:schemeClr val="tx1"/>
                    </a:solidFill>
                  </a:rPr>
                  <a:t>P</a:t>
                </a:r>
                <a14:m>
                  <m:oMath xmlns:m="http://schemas.openxmlformats.org/officeDocument/2006/math">
                    <m:sSup>
                      <m:sSupPr>
                        <m:ctrlPr>
                          <a:rPr lang="en-IN" sz="1800" b="1" i="1">
                            <a:solidFill>
                              <a:schemeClr val="tx1"/>
                            </a:solidFill>
                            <a:latin typeface="Cambria Math"/>
                          </a:rPr>
                        </m:ctrlPr>
                      </m:sSupPr>
                      <m:e>
                        <m:r>
                          <a:rPr lang="en-IN" sz="1800" b="1" i="1">
                            <a:solidFill>
                              <a:schemeClr val="tx1"/>
                            </a:solidFill>
                            <a:latin typeface="Cambria Math" panose="02040503050406030204" pitchFamily="18" charset="0"/>
                          </a:rPr>
                          <m:t>(</m:t>
                        </m:r>
                        <m:r>
                          <a:rPr lang="en-IN" sz="1800" b="1" i="1">
                            <a:solidFill>
                              <a:schemeClr val="tx1"/>
                            </a:solidFill>
                            <a:latin typeface="Cambria Math" panose="02040503050406030204" pitchFamily="18" charset="0"/>
                          </a:rPr>
                          <m:t>𝟏</m:t>
                        </m:r>
                        <m:r>
                          <a:rPr lang="en-IN" sz="1800" b="1" i="1">
                            <a:solidFill>
                              <a:schemeClr val="tx1"/>
                            </a:solidFill>
                            <a:latin typeface="Cambria Math" panose="02040503050406030204" pitchFamily="18" charset="0"/>
                          </a:rPr>
                          <m:t>+</m:t>
                        </m:r>
                        <m:f>
                          <m:fPr>
                            <m:ctrlPr>
                              <a:rPr lang="en-IN" sz="1800" b="1" i="1">
                                <a:solidFill>
                                  <a:schemeClr val="tx1"/>
                                </a:solidFill>
                                <a:latin typeface="Cambria Math"/>
                              </a:rPr>
                            </m:ctrlPr>
                          </m:fPr>
                          <m:num>
                            <m:r>
                              <a:rPr lang="en-IN" sz="1800" b="1" i="1">
                                <a:solidFill>
                                  <a:schemeClr val="tx1"/>
                                </a:solidFill>
                                <a:latin typeface="Cambria Math" panose="02040503050406030204" pitchFamily="18" charset="0"/>
                              </a:rPr>
                              <m:t>𝒓</m:t>
                            </m:r>
                          </m:num>
                          <m:den>
                            <m:r>
                              <a:rPr lang="en-IN" sz="1800" b="1" i="1">
                                <a:solidFill>
                                  <a:schemeClr val="tx1"/>
                                </a:solidFill>
                                <a:latin typeface="Cambria Math" panose="02040503050406030204" pitchFamily="18" charset="0"/>
                              </a:rPr>
                              <m:t>𝟏𝟎𝟎</m:t>
                            </m:r>
                          </m:den>
                        </m:f>
                        <m:r>
                          <a:rPr lang="en-IN" sz="1800" b="1" i="1">
                            <a:solidFill>
                              <a:schemeClr val="tx1"/>
                            </a:solidFill>
                            <a:latin typeface="Cambria Math" panose="02040503050406030204" pitchFamily="18" charset="0"/>
                          </a:rPr>
                          <m:t>)</m:t>
                        </m:r>
                      </m:e>
                      <m:sup>
                        <m:r>
                          <a:rPr lang="en-IN" sz="1800" b="1" i="1">
                            <a:solidFill>
                              <a:schemeClr val="tx1"/>
                            </a:solidFill>
                            <a:latin typeface="Cambria Math" panose="02040503050406030204" pitchFamily="18" charset="0"/>
                          </a:rPr>
                          <m:t>𝒏</m:t>
                        </m:r>
                      </m:sup>
                    </m:sSup>
                  </m:oMath>
                </a14:m>
                <a:r>
                  <a:rPr lang="en-IN" sz="1800" b="1" dirty="0">
                    <a:solidFill>
                      <a:schemeClr val="tx1"/>
                    </a:solidFill>
                  </a:rPr>
                  <a:t> - P</a:t>
                </a:r>
              </a:p>
              <a:p>
                <a:pPr marL="0" lvl="0" indent="0">
                  <a:buNone/>
                </a:pPr>
                <a:r>
                  <a:rPr lang="en-IN" sz="1800" dirty="0"/>
                  <a:t>      w</a:t>
                </a:r>
                <a:r>
                  <a:rPr lang="en-IN" sz="1800" dirty="0">
                    <a:solidFill>
                      <a:schemeClr val="tx1"/>
                    </a:solidFill>
                    <a:latin typeface="+mn-lt"/>
                  </a:rPr>
                  <a:t>here,</a:t>
                </a:r>
              </a:p>
              <a:p>
                <a:pPr marL="0" lvl="0" indent="0">
                  <a:buNone/>
                </a:pPr>
                <a:r>
                  <a:rPr lang="en-IN" sz="1800" dirty="0"/>
                  <a:t>      P </a:t>
                </a:r>
                <a:r>
                  <a:rPr lang="en-IN" sz="1800" dirty="0">
                    <a:solidFill>
                      <a:schemeClr val="tx1"/>
                    </a:solidFill>
                    <a:latin typeface="+mn-lt"/>
                  </a:rPr>
                  <a:t>= principal</a:t>
                </a:r>
              </a:p>
              <a:p>
                <a:pPr marL="0" lvl="0" indent="0">
                  <a:buNone/>
                </a:pPr>
                <a:r>
                  <a:rPr lang="en-IN" sz="1800" dirty="0">
                    <a:solidFill>
                      <a:schemeClr val="tx1"/>
                    </a:solidFill>
                    <a:latin typeface="+mn-lt"/>
                  </a:rPr>
                  <a:t>      n = number of years</a:t>
                </a:r>
              </a:p>
              <a:p>
                <a:pPr marL="0" lvl="0" indent="0">
                  <a:buNone/>
                </a:pPr>
                <a:r>
                  <a:rPr lang="en-IN" sz="1800" dirty="0">
                    <a:solidFill>
                      <a:schemeClr val="tx1"/>
                    </a:solidFill>
                    <a:latin typeface="+mn-lt"/>
                  </a:rPr>
                  <a:t>      r = rate of interest</a:t>
                </a:r>
                <a:endParaRPr lang="en-IN" sz="1800" dirty="0">
                  <a:solidFill>
                    <a:schemeClr val="tx1"/>
                  </a:solidFill>
                </a:endParaRPr>
              </a:p>
            </p:txBody>
          </p:sp>
        </mc:Choice>
        <mc:Fallback xmlns="">
          <p:sp>
            <p:nvSpPr>
              <p:cNvPr id="21" name="Content Placeholder 20">
                <a:extLst>
                  <a:ext uri="{FF2B5EF4-FFF2-40B4-BE49-F238E27FC236}">
                    <a16:creationId xmlns:a16="http://schemas.microsoft.com/office/drawing/2014/main" id="{C898EC4F-2B3C-436B-B008-1D663D380F4D}"/>
                  </a:ext>
                </a:extLst>
              </p:cNvPr>
              <p:cNvSpPr>
                <a:spLocks noGrp="1" noRot="1" noChangeAspect="1" noMove="1" noResize="1" noEditPoints="1" noAdjustHandles="1" noChangeArrowheads="1" noChangeShapeType="1" noTextEdit="1"/>
              </p:cNvSpPr>
              <p:nvPr>
                <p:ph sz="quarter" idx="4"/>
              </p:nvPr>
            </p:nvSpPr>
            <p:spPr>
              <a:xfrm>
                <a:off x="4307878" y="2515617"/>
                <a:ext cx="3887391" cy="3684588"/>
              </a:xfrm>
              <a:blipFill>
                <a:blip r:embed="rId7"/>
                <a:stretch>
                  <a:fillRect l="-1099" t="-1656" r="-785"/>
                </a:stretch>
              </a:blipFill>
            </p:spPr>
            <p:txBody>
              <a:bodyPr/>
              <a:lstStyle/>
              <a:p>
                <a:r>
                  <a:rPr lang="en-IN">
                    <a:noFill/>
                  </a:rPr>
                  <a:t> </a:t>
                </a:r>
              </a:p>
            </p:txBody>
          </p:sp>
        </mc:Fallback>
      </mc:AlternateContent>
      <p:pic>
        <p:nvPicPr>
          <p:cNvPr id="13" name="Picture 12">
            <a:extLst>
              <a:ext uri="{FF2B5EF4-FFF2-40B4-BE49-F238E27FC236}">
                <a16:creationId xmlns:a16="http://schemas.microsoft.com/office/drawing/2014/main" xmlns="" id="{9D1646A2-BF01-4768-A1F9-9A58842F33D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Tree>
    <p:extLst>
      <p:ext uri="{BB962C8B-B14F-4D97-AF65-F5344CB8AC3E}">
        <p14:creationId xmlns:p14="http://schemas.microsoft.com/office/powerpoint/2010/main" val="3727380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730FE8-94C1-430A-BC61-7E011527B5C2}"/>
              </a:ext>
            </a:extLst>
          </p:cNvPr>
          <p:cNvSpPr>
            <a:spLocks noGrp="1"/>
          </p:cNvSpPr>
          <p:nvPr>
            <p:ph type="title"/>
          </p:nvPr>
        </p:nvSpPr>
        <p:spPr>
          <a:xfrm>
            <a:off x="109105" y="194152"/>
            <a:ext cx="4005694" cy="792325"/>
          </a:xfrm>
        </p:spPr>
        <p:txBody>
          <a:bodyPr>
            <a:normAutofit/>
          </a:bodyPr>
          <a:lstStyle/>
          <a:p>
            <a:pPr algn="ctr"/>
            <a:r>
              <a:rPr lang="en-IN" sz="3200" b="1" dirty="0">
                <a:solidFill>
                  <a:schemeClr val="tx1">
                    <a:lumMod val="75000"/>
                    <a:lumOff val="25000"/>
                  </a:schemeClr>
                </a:solidFill>
                <a:latin typeface="Calibri" panose="020F0502020204030204" pitchFamily="34" charset="0"/>
                <a:cs typeface="Calibri" panose="020F0502020204030204" pitchFamily="34" charset="0"/>
              </a:rPr>
              <a:t>FORWARD CONTRACT</a:t>
            </a:r>
          </a:p>
        </p:txBody>
      </p:sp>
      <p:graphicFrame>
        <p:nvGraphicFramePr>
          <p:cNvPr id="6" name="Content Placeholder 5">
            <a:extLst>
              <a:ext uri="{FF2B5EF4-FFF2-40B4-BE49-F238E27FC236}">
                <a16:creationId xmlns:a16="http://schemas.microsoft.com/office/drawing/2014/main" xmlns="" id="{DE278077-B094-44CB-B51E-5FDF4D04F8B9}"/>
              </a:ext>
            </a:extLst>
          </p:cNvPr>
          <p:cNvGraphicFramePr>
            <a:graphicFrameLocks noGrp="1"/>
          </p:cNvGraphicFramePr>
          <p:nvPr>
            <p:ph idx="1"/>
            <p:extLst>
              <p:ext uri="{D42A27DB-BD31-4B8C-83A1-F6EECF244321}">
                <p14:modId xmlns:p14="http://schemas.microsoft.com/office/powerpoint/2010/main" val="2825598889"/>
              </p:ext>
            </p:extLst>
          </p:nvPr>
        </p:nvGraphicFramePr>
        <p:xfrm>
          <a:off x="628650" y="1357745"/>
          <a:ext cx="7886700" cy="48192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Arrow: Right 6">
            <a:extLst>
              <a:ext uri="{FF2B5EF4-FFF2-40B4-BE49-F238E27FC236}">
                <a16:creationId xmlns:a16="http://schemas.microsoft.com/office/drawing/2014/main" xmlns="" id="{5FF200BA-DB3A-4FA8-84E5-61D537FDBC89}"/>
              </a:ext>
            </a:extLst>
          </p:cNvPr>
          <p:cNvSpPr/>
          <p:nvPr/>
        </p:nvSpPr>
        <p:spPr>
          <a:xfrm>
            <a:off x="109105" y="1607127"/>
            <a:ext cx="401782" cy="484909"/>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Arrow: Right 7">
            <a:extLst>
              <a:ext uri="{FF2B5EF4-FFF2-40B4-BE49-F238E27FC236}">
                <a16:creationId xmlns:a16="http://schemas.microsoft.com/office/drawing/2014/main" xmlns="" id="{0D6AD21A-8197-4F2E-AEC4-CAC1F8044F6B}"/>
              </a:ext>
            </a:extLst>
          </p:cNvPr>
          <p:cNvSpPr/>
          <p:nvPr/>
        </p:nvSpPr>
        <p:spPr>
          <a:xfrm>
            <a:off x="109105" y="2602923"/>
            <a:ext cx="401782" cy="484909"/>
          </a:xfrm>
          <a:prstGeom prst="rightArrow">
            <a:avLst>
              <a:gd name="adj1" fmla="val 50000"/>
              <a:gd name="adj2" fmla="val 43103"/>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Arrow: Right 8">
            <a:extLst>
              <a:ext uri="{FF2B5EF4-FFF2-40B4-BE49-F238E27FC236}">
                <a16:creationId xmlns:a16="http://schemas.microsoft.com/office/drawing/2014/main" xmlns="" id="{9943C847-8C46-4641-A2AC-542F20E18FCD}"/>
              </a:ext>
            </a:extLst>
          </p:cNvPr>
          <p:cNvSpPr/>
          <p:nvPr/>
        </p:nvSpPr>
        <p:spPr>
          <a:xfrm>
            <a:off x="109105" y="3524899"/>
            <a:ext cx="401782" cy="484909"/>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Arrow: Right 9">
            <a:extLst>
              <a:ext uri="{FF2B5EF4-FFF2-40B4-BE49-F238E27FC236}">
                <a16:creationId xmlns:a16="http://schemas.microsoft.com/office/drawing/2014/main" xmlns="" id="{D63B532B-EB9C-4D2B-8DCB-D979D033A1BC}"/>
              </a:ext>
            </a:extLst>
          </p:cNvPr>
          <p:cNvSpPr/>
          <p:nvPr/>
        </p:nvSpPr>
        <p:spPr>
          <a:xfrm>
            <a:off x="114301" y="4458784"/>
            <a:ext cx="401782" cy="484909"/>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 name="Arrow: Right 10">
            <a:extLst>
              <a:ext uri="{FF2B5EF4-FFF2-40B4-BE49-F238E27FC236}">
                <a16:creationId xmlns:a16="http://schemas.microsoft.com/office/drawing/2014/main" xmlns="" id="{5A95F26F-F064-4CC1-B6E6-ECDE04C573B7}"/>
              </a:ext>
            </a:extLst>
          </p:cNvPr>
          <p:cNvSpPr/>
          <p:nvPr/>
        </p:nvSpPr>
        <p:spPr>
          <a:xfrm>
            <a:off x="109105" y="5454580"/>
            <a:ext cx="401782" cy="484909"/>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pic>
        <p:nvPicPr>
          <p:cNvPr id="12" name="Picture 11">
            <a:extLst>
              <a:ext uri="{FF2B5EF4-FFF2-40B4-BE49-F238E27FC236}">
                <a16:creationId xmlns:a16="http://schemas.microsoft.com/office/drawing/2014/main" xmlns="" id="{D5BD47F0-115B-48F3-A146-85C619AB101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Tree>
    <p:extLst>
      <p:ext uri="{BB962C8B-B14F-4D97-AF65-F5344CB8AC3E}">
        <p14:creationId xmlns:p14="http://schemas.microsoft.com/office/powerpoint/2010/main" val="3728395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638F3D-8659-4E33-A595-D8DD7A96C67C}"/>
              </a:ext>
            </a:extLst>
          </p:cNvPr>
          <p:cNvSpPr>
            <a:spLocks noGrp="1"/>
          </p:cNvSpPr>
          <p:nvPr>
            <p:ph type="title"/>
          </p:nvPr>
        </p:nvSpPr>
        <p:spPr>
          <a:xfrm>
            <a:off x="201193" y="278139"/>
            <a:ext cx="3823856" cy="723846"/>
          </a:xfrm>
        </p:spPr>
        <p:txBody>
          <a:bodyPr>
            <a:normAutofit fontScale="90000"/>
          </a:bodyPr>
          <a:lstStyle/>
          <a:p>
            <a:pPr algn="ctr"/>
            <a:r>
              <a:rPr lang="en-IN" sz="3600" b="1" dirty="0">
                <a:solidFill>
                  <a:schemeClr val="tx1">
                    <a:lumMod val="75000"/>
                    <a:lumOff val="25000"/>
                  </a:schemeClr>
                </a:solidFill>
                <a:latin typeface="+mn-lt"/>
              </a:rPr>
              <a:t>NOTIONAL</a:t>
            </a:r>
            <a:r>
              <a:rPr lang="en-IN" sz="3200" b="1" dirty="0">
                <a:solidFill>
                  <a:schemeClr val="tx1">
                    <a:lumMod val="75000"/>
                    <a:lumOff val="25000"/>
                  </a:schemeClr>
                </a:solidFill>
                <a:latin typeface="+mn-lt"/>
              </a:rPr>
              <a:t> </a:t>
            </a:r>
            <a:r>
              <a:rPr lang="en-IN" sz="3600" b="1" dirty="0">
                <a:solidFill>
                  <a:schemeClr val="tx1">
                    <a:lumMod val="75000"/>
                    <a:lumOff val="25000"/>
                  </a:schemeClr>
                </a:solidFill>
                <a:latin typeface="+mn-lt"/>
              </a:rPr>
              <a:t>PRINCIPAL</a:t>
            </a:r>
          </a:p>
        </p:txBody>
      </p:sp>
      <p:graphicFrame>
        <p:nvGraphicFramePr>
          <p:cNvPr id="5" name="Content Placeholder 4">
            <a:extLst>
              <a:ext uri="{FF2B5EF4-FFF2-40B4-BE49-F238E27FC236}">
                <a16:creationId xmlns:a16="http://schemas.microsoft.com/office/drawing/2014/main" xmlns="" id="{58AA4DAB-8613-422F-9EFE-B37201801FF0}"/>
              </a:ext>
            </a:extLst>
          </p:cNvPr>
          <p:cNvGraphicFramePr>
            <a:graphicFrameLocks noGrp="1"/>
          </p:cNvGraphicFramePr>
          <p:nvPr>
            <p:ph idx="1"/>
            <p:extLst>
              <p:ext uri="{D42A27DB-BD31-4B8C-83A1-F6EECF244321}">
                <p14:modId xmlns:p14="http://schemas.microsoft.com/office/powerpoint/2010/main" val="2805885740"/>
              </p:ext>
            </p:extLst>
          </p:nvPr>
        </p:nvGraphicFramePr>
        <p:xfrm>
          <a:off x="201193" y="1637549"/>
          <a:ext cx="8741614" cy="49588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xmlns="" id="{EEC18F75-0DE1-47EE-B258-9E64FFCFC80D}"/>
              </a:ext>
            </a:extLst>
          </p:cNvPr>
          <p:cNvSpPr/>
          <p:nvPr/>
        </p:nvSpPr>
        <p:spPr>
          <a:xfrm>
            <a:off x="201193" y="1251650"/>
            <a:ext cx="8741613" cy="369332"/>
          </a:xfrm>
          <a:prstGeom prst="rect">
            <a:avLst/>
          </a:prstGeom>
          <a:solidFill>
            <a:srgbClr val="E48312"/>
          </a:solidFill>
        </p:spPr>
        <p:txBody>
          <a:bodyPr wrap="square">
            <a:spAutoFit/>
          </a:bodyPr>
          <a:lstStyle/>
          <a:p>
            <a:pPr algn="ctr"/>
            <a:r>
              <a:rPr lang="en-IN" b="1" dirty="0"/>
              <a:t>What is Notional Principal?</a:t>
            </a:r>
          </a:p>
        </p:txBody>
      </p:sp>
      <p:pic>
        <p:nvPicPr>
          <p:cNvPr id="6" name="Picture 5">
            <a:extLst>
              <a:ext uri="{FF2B5EF4-FFF2-40B4-BE49-F238E27FC236}">
                <a16:creationId xmlns:a16="http://schemas.microsoft.com/office/drawing/2014/main" xmlns="" id="{30DE4BCA-622D-4D5E-B539-DD6198B867A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Tree>
    <p:extLst>
      <p:ext uri="{BB962C8B-B14F-4D97-AF65-F5344CB8AC3E}">
        <p14:creationId xmlns:p14="http://schemas.microsoft.com/office/powerpoint/2010/main" val="3340510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Title 5">
                <a:extLst>
                  <a:ext uri="{FF2B5EF4-FFF2-40B4-BE49-F238E27FC236}">
                    <a16:creationId xmlns:a16="http://schemas.microsoft.com/office/drawing/2014/main" xmlns="" id="{38907194-4BE6-494E-A815-AB42DBE29679}"/>
                  </a:ext>
                </a:extLst>
              </p:cNvPr>
              <p:cNvSpPr>
                <a:spLocks noGrp="1"/>
              </p:cNvSpPr>
              <p:nvPr>
                <p:ph type="title"/>
              </p:nvPr>
            </p:nvSpPr>
            <p:spPr>
              <a:xfrm>
                <a:off x="135101" y="928083"/>
                <a:ext cx="8904687" cy="3408390"/>
              </a:xfrm>
              <a:solidFill>
                <a:srgbClr val="FBE6CE"/>
              </a:solidFill>
            </p:spPr>
            <p:txBody>
              <a:bodyPr>
                <a:noAutofit/>
              </a:bodyPr>
              <a:lstStyle/>
              <a:p>
                <a:r>
                  <a:rPr lang="en-IN" sz="1800" dirty="0">
                    <a:latin typeface="+mn-lt"/>
                  </a:rPr>
                  <a:t>As the return on notional principal can be misleading, it is often expressed on a </a:t>
                </a:r>
                <a:r>
                  <a:rPr lang="en-IN" sz="1800" b="1" dirty="0">
                    <a:latin typeface="+mn-lt"/>
                  </a:rPr>
                  <a:t>fully collateralized basis</a:t>
                </a:r>
                <a:r>
                  <a:rPr lang="en-IN" sz="1800" dirty="0">
                    <a:latin typeface="+mn-lt"/>
                  </a:rPr>
                  <a:t>. Here, the contract value is matched with the amount equal to the forward contract’s notional principal.</a:t>
                </a:r>
                <a:br>
                  <a:rPr lang="en-IN" sz="1800" dirty="0">
                    <a:latin typeface="+mn-lt"/>
                  </a:rPr>
                </a:br>
                <a:r>
                  <a:rPr lang="en-IN" sz="1800" dirty="0">
                    <a:latin typeface="+mn-lt"/>
                  </a:rPr>
                  <a:t/>
                </a:r>
                <a:br>
                  <a:rPr lang="en-IN" sz="1800" dirty="0">
                    <a:latin typeface="+mn-lt"/>
                  </a:rPr>
                </a:br>
                <a:r>
                  <a:rPr lang="en-IN" sz="1800" dirty="0">
                    <a:latin typeface="+mn-lt"/>
                  </a:rPr>
                  <a:t>The return on these collateralized contracts consists of two components: </a:t>
                </a:r>
                <a:br>
                  <a:rPr lang="en-IN" sz="1800" dirty="0">
                    <a:latin typeface="+mn-lt"/>
                  </a:rPr>
                </a:br>
                <a:r>
                  <a:rPr lang="en-IN" sz="1800" dirty="0">
                    <a:latin typeface="+mn-lt"/>
                  </a:rPr>
                  <a:t/>
                </a:r>
                <a:br>
                  <a:rPr lang="en-IN" sz="1800" dirty="0">
                    <a:latin typeface="+mn-lt"/>
                  </a:rPr>
                </a:br>
                <a:r>
                  <a:rPr lang="en-IN" sz="1800" dirty="0">
                    <a:latin typeface="+mn-lt"/>
                  </a:rPr>
                  <a:t>1.  The risk free return on the collateral  </a:t>
                </a:r>
                <a:br>
                  <a:rPr lang="en-IN" sz="1800" dirty="0">
                    <a:latin typeface="+mn-lt"/>
                  </a:rPr>
                </a:br>
                <a:r>
                  <a:rPr lang="en-IN" sz="1800" dirty="0">
                    <a:latin typeface="+mn-lt"/>
                  </a:rPr>
                  <a:t>2.  The percent change in the derivative value. </a:t>
                </a:r>
                <a:br>
                  <a:rPr lang="en-IN" sz="1800" dirty="0">
                    <a:latin typeface="+mn-lt"/>
                  </a:rPr>
                </a:br>
                <a:r>
                  <a:rPr lang="en-IN" sz="1800" dirty="0">
                    <a:latin typeface="+mn-lt"/>
                  </a:rPr>
                  <a:t/>
                </a:r>
                <a:br>
                  <a:rPr lang="en-IN" sz="1800" dirty="0">
                    <a:latin typeface="+mn-lt"/>
                  </a:rPr>
                </a:br>
                <a:r>
                  <a:rPr lang="en-IN" sz="1800" dirty="0">
                    <a:latin typeface="+mn-lt"/>
                  </a:rPr>
                  <a:t>Return is computed as follows:</a:t>
                </a:r>
                <a:br>
                  <a:rPr lang="en-IN" sz="1800" dirty="0">
                    <a:latin typeface="+mn-lt"/>
                  </a:rPr>
                </a:br>
                <a:r>
                  <a:rPr lang="en-IN" sz="1800" dirty="0">
                    <a:latin typeface="+mn-lt"/>
                  </a:rPr>
                  <a:t/>
                </a:r>
                <a:br>
                  <a:rPr lang="en-IN" sz="1800" dirty="0">
                    <a:latin typeface="+mn-lt"/>
                  </a:rPr>
                </a:br>
                <a14:m>
                  <m:oMath xmlns:m="http://schemas.openxmlformats.org/officeDocument/2006/math">
                    <m:sSub>
                      <m:sSubPr>
                        <m:ctrlPr>
                          <a:rPr lang="en-IN" sz="1800" i="1" dirty="0">
                            <a:latin typeface="Cambria Math"/>
                          </a:rPr>
                        </m:ctrlPr>
                      </m:sSubPr>
                      <m:e>
                        <m:r>
                          <a:rPr lang="en-IN" sz="1800" i="1" dirty="0">
                            <a:latin typeface="Cambria Math" panose="02040503050406030204" pitchFamily="18" charset="0"/>
                          </a:rPr>
                          <m:t>𝑅</m:t>
                        </m:r>
                      </m:e>
                      <m:sub>
                        <m:r>
                          <m:rPr>
                            <m:sty m:val="p"/>
                          </m:rPr>
                          <a:rPr lang="en-IN" sz="1800" dirty="0">
                            <a:latin typeface="Cambria Math" panose="02040503050406030204" pitchFamily="18" charset="0"/>
                          </a:rPr>
                          <m:t>fcoll</m:t>
                        </m:r>
                      </m:sub>
                    </m:sSub>
                  </m:oMath>
                </a14:m>
                <a:r>
                  <a:rPr lang="en-IN" sz="1800" dirty="0">
                    <a:latin typeface="+mn-lt"/>
                  </a:rPr>
                  <a:t>=</a:t>
                </a:r>
                <a14:m>
                  <m:oMath xmlns:m="http://schemas.openxmlformats.org/officeDocument/2006/math">
                    <m:func>
                      <m:funcPr>
                        <m:ctrlPr>
                          <a:rPr lang="en-IN" sz="1800" b="1" i="1" dirty="0">
                            <a:latin typeface="Cambria Math"/>
                          </a:rPr>
                        </m:ctrlPr>
                      </m:funcPr>
                      <m:fName>
                        <m:r>
                          <a:rPr lang="en-IN" sz="1800" b="1" i="1" dirty="0">
                            <a:latin typeface="Cambria Math" panose="02040503050406030204" pitchFamily="18" charset="0"/>
                          </a:rPr>
                          <m:t>𝒍𝒏</m:t>
                        </m:r>
                      </m:fName>
                      <m:e>
                        <m:r>
                          <a:rPr lang="en-IN" sz="1800" b="1" i="1" dirty="0">
                            <a:latin typeface="Cambria Math" panose="02040503050406030204" pitchFamily="18" charset="0"/>
                          </a:rPr>
                          <m:t>(</m:t>
                        </m:r>
                        <m:r>
                          <a:rPr lang="en-IN" sz="1800" b="1" i="1" dirty="0">
                            <a:latin typeface="Cambria Math" panose="02040503050406030204" pitchFamily="18" charset="0"/>
                          </a:rPr>
                          <m:t>𝟏</m:t>
                        </m:r>
                        <m:r>
                          <a:rPr lang="en-IN" sz="1800" b="1" i="1" dirty="0">
                            <a:latin typeface="Cambria Math" panose="02040503050406030204" pitchFamily="18" charset="0"/>
                          </a:rPr>
                          <m:t>+</m:t>
                        </m:r>
                        <m:r>
                          <a:rPr lang="en-IN" sz="1800" b="1" i="1" dirty="0">
                            <a:latin typeface="Cambria Math" panose="02040503050406030204" pitchFamily="18" charset="0"/>
                          </a:rPr>
                          <m:t>𝑹</m:t>
                        </m:r>
                      </m:e>
                    </m:func>
                    <m:r>
                      <a:rPr lang="en-IN" sz="1800" b="1" i="1" dirty="0">
                        <a:latin typeface="Cambria Math" panose="02040503050406030204" pitchFamily="18" charset="0"/>
                      </a:rPr>
                      <m:t>)</m:t>
                    </m:r>
                  </m:oMath>
                </a14:m>
                <a:r>
                  <a:rPr lang="en-IN" sz="1800" b="1" dirty="0">
                    <a:latin typeface="+mn-lt"/>
                  </a:rPr>
                  <a:t> + </a:t>
                </a:r>
                <a14:m>
                  <m:oMath xmlns:m="http://schemas.openxmlformats.org/officeDocument/2006/math">
                    <m:sSub>
                      <m:sSubPr>
                        <m:ctrlPr>
                          <a:rPr lang="en-IN" sz="1800" b="1" i="1" dirty="0">
                            <a:latin typeface="Cambria Math"/>
                          </a:rPr>
                        </m:ctrlPr>
                      </m:sSubPr>
                      <m:e>
                        <m:r>
                          <a:rPr lang="en-IN" sz="1800" b="1" i="1" dirty="0">
                            <a:latin typeface="Cambria Math" panose="02040503050406030204" pitchFamily="18" charset="0"/>
                          </a:rPr>
                          <m:t>𝑹</m:t>
                        </m:r>
                      </m:e>
                      <m:sub>
                        <m:r>
                          <a:rPr lang="en-IN" sz="1800" b="1" i="1" dirty="0">
                            <a:latin typeface="Cambria Math" panose="02040503050406030204" pitchFamily="18" charset="0"/>
                          </a:rPr>
                          <m:t>𝒇</m:t>
                        </m:r>
                      </m:sub>
                    </m:sSub>
                  </m:oMath>
                </a14:m>
                <a:r>
                  <a:rPr lang="en-IN" sz="1800" dirty="0">
                    <a:solidFill>
                      <a:schemeClr val="accent2">
                        <a:lumMod val="75000"/>
                      </a:schemeClr>
                    </a:solidFill>
                    <a:latin typeface="+mn-lt"/>
                  </a:rPr>
                  <a:t/>
                </a:r>
                <a:br>
                  <a:rPr lang="en-IN" sz="1800" dirty="0">
                    <a:solidFill>
                      <a:schemeClr val="accent2">
                        <a:lumMod val="75000"/>
                      </a:schemeClr>
                    </a:solidFill>
                    <a:latin typeface="+mn-lt"/>
                  </a:rPr>
                </a:br>
                <a:endParaRPr lang="en-IN" sz="1800" b="1" dirty="0">
                  <a:solidFill>
                    <a:schemeClr val="accent2">
                      <a:lumMod val="75000"/>
                    </a:schemeClr>
                  </a:solidFill>
                  <a:latin typeface="+mn-lt"/>
                </a:endParaRPr>
              </a:p>
            </p:txBody>
          </p:sp>
        </mc:Choice>
        <mc:Fallback xmlns="">
          <p:sp>
            <p:nvSpPr>
              <p:cNvPr id="6" name="Title 5">
                <a:extLst>
                  <a:ext uri="{FF2B5EF4-FFF2-40B4-BE49-F238E27FC236}">
                    <a16:creationId xmlns:a16="http://schemas.microsoft.com/office/drawing/2014/main" id="{38907194-4BE6-494E-A815-AB42DBE29679}"/>
                  </a:ext>
                </a:extLst>
              </p:cNvPr>
              <p:cNvSpPr>
                <a:spLocks noGrp="1" noRot="1" noChangeAspect="1" noMove="1" noResize="1" noEditPoints="1" noAdjustHandles="1" noChangeArrowheads="1" noChangeShapeType="1" noTextEdit="1"/>
              </p:cNvSpPr>
              <p:nvPr>
                <p:ph type="title"/>
              </p:nvPr>
            </p:nvSpPr>
            <p:spPr>
              <a:xfrm>
                <a:off x="135101" y="928083"/>
                <a:ext cx="8904687" cy="3408390"/>
              </a:xfrm>
              <a:blipFill>
                <a:blip r:embed="rId2"/>
                <a:stretch>
                  <a:fillRect l="-548"/>
                </a:stretch>
              </a:blipFill>
            </p:spPr>
            <p:txBody>
              <a:bodyPr/>
              <a:lstStyle/>
              <a:p>
                <a:r>
                  <a:rPr lang="en-IN">
                    <a:noFill/>
                  </a:rPr>
                  <a:t> </a:t>
                </a:r>
              </a:p>
            </p:txBody>
          </p:sp>
        </mc:Fallback>
      </mc:AlternateContent>
      <p:sp>
        <p:nvSpPr>
          <p:cNvPr id="2" name="TextBox 1">
            <a:extLst>
              <a:ext uri="{FF2B5EF4-FFF2-40B4-BE49-F238E27FC236}">
                <a16:creationId xmlns:a16="http://schemas.microsoft.com/office/drawing/2014/main" xmlns="" id="{0716063E-20AD-4C75-8AC5-0F489E779294}"/>
              </a:ext>
            </a:extLst>
          </p:cNvPr>
          <p:cNvSpPr txBox="1"/>
          <p:nvPr/>
        </p:nvSpPr>
        <p:spPr>
          <a:xfrm>
            <a:off x="173484" y="282638"/>
            <a:ext cx="6913417" cy="584775"/>
          </a:xfrm>
          <a:prstGeom prst="rect">
            <a:avLst/>
          </a:prstGeom>
          <a:noFill/>
        </p:spPr>
        <p:txBody>
          <a:bodyPr wrap="square" rtlCol="0">
            <a:spAutoFit/>
          </a:bodyPr>
          <a:lstStyle/>
          <a:p>
            <a:r>
              <a:rPr lang="en-IN" sz="3200" b="1" dirty="0">
                <a:solidFill>
                  <a:schemeClr val="tx1">
                    <a:lumMod val="75000"/>
                    <a:lumOff val="25000"/>
                  </a:schemeClr>
                </a:solidFill>
              </a:rPr>
              <a:t>NOTIONAL PRINCIPAL (CONTD)</a:t>
            </a:r>
          </a:p>
        </p:txBody>
      </p:sp>
      <p:pic>
        <p:nvPicPr>
          <p:cNvPr id="5" name="Picture 4">
            <a:extLst>
              <a:ext uri="{FF2B5EF4-FFF2-40B4-BE49-F238E27FC236}">
                <a16:creationId xmlns:a16="http://schemas.microsoft.com/office/drawing/2014/main" xmlns="" id="{FB0BE535-6132-47F5-8E0C-7330D364C3C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xmlns="" id="{6710319B-499C-4D6E-A387-6069274BE7D5}"/>
                  </a:ext>
                </a:extLst>
              </p:cNvPr>
              <p:cNvSpPr txBox="1"/>
              <p:nvPr/>
            </p:nvSpPr>
            <p:spPr>
              <a:xfrm>
                <a:off x="119656" y="4397143"/>
                <a:ext cx="8904687" cy="2308324"/>
              </a:xfrm>
              <a:prstGeom prst="rect">
                <a:avLst/>
              </a:prstGeom>
              <a:solidFill>
                <a:schemeClr val="accent2">
                  <a:lumMod val="60000"/>
                  <a:lumOff val="40000"/>
                </a:schemeClr>
              </a:solidFill>
            </p:spPr>
            <p:txBody>
              <a:bodyPr wrap="square" rtlCol="0">
                <a:spAutoFit/>
              </a:bodyPr>
              <a:lstStyle/>
              <a:p>
                <a:r>
                  <a:rPr lang="en-IN" dirty="0"/>
                  <a:t>Example: If the risk free rate is 6% and the return on derivative instrument is 15%, calculate the Fully Collateralised Return.</a:t>
                </a:r>
                <a:br>
                  <a:rPr lang="en-IN" dirty="0"/>
                </a:br>
                <a:r>
                  <a:rPr lang="en-IN" dirty="0"/>
                  <a:t/>
                </a:r>
                <a:br>
                  <a:rPr lang="en-IN" dirty="0"/>
                </a:br>
                <a:r>
                  <a:rPr lang="en-IN" dirty="0"/>
                  <a:t>Answer:</a:t>
                </a:r>
                <a:br>
                  <a:rPr lang="en-IN" dirty="0"/>
                </a:br>
                <a:r>
                  <a:rPr lang="en-IN" dirty="0"/>
                  <a:t/>
                </a:r>
                <a:br>
                  <a:rPr lang="en-IN" dirty="0"/>
                </a:br>
                <a14:m>
                  <m:oMath xmlns:m="http://schemas.openxmlformats.org/officeDocument/2006/math">
                    <m:sSub>
                      <m:sSubPr>
                        <m:ctrlPr>
                          <a:rPr lang="en-IN" i="1" dirty="0">
                            <a:latin typeface="Cambria Math"/>
                          </a:rPr>
                        </m:ctrlPr>
                      </m:sSubPr>
                      <m:e>
                        <m:r>
                          <a:rPr lang="en-IN" i="1" dirty="0">
                            <a:latin typeface="Cambria Math" panose="02040503050406030204" pitchFamily="18" charset="0"/>
                          </a:rPr>
                          <m:t>𝑅</m:t>
                        </m:r>
                      </m:e>
                      <m:sub>
                        <m:r>
                          <m:rPr>
                            <m:sty m:val="p"/>
                          </m:rPr>
                          <a:rPr lang="en-IN" dirty="0">
                            <a:latin typeface="Cambria Math" panose="02040503050406030204" pitchFamily="18" charset="0"/>
                          </a:rPr>
                          <m:t>fcoll</m:t>
                        </m:r>
                      </m:sub>
                    </m:sSub>
                  </m:oMath>
                </a14:m>
                <a:r>
                  <a:rPr lang="en-IN" dirty="0"/>
                  <a:t>=</a:t>
                </a:r>
                <a14:m>
                  <m:oMath xmlns:m="http://schemas.openxmlformats.org/officeDocument/2006/math">
                    <m:func>
                      <m:funcPr>
                        <m:ctrlPr>
                          <a:rPr lang="en-IN" i="1" dirty="0">
                            <a:latin typeface="Cambria Math"/>
                          </a:rPr>
                        </m:ctrlPr>
                      </m:funcPr>
                      <m:fName>
                        <m:r>
                          <a:rPr lang="en-IN" i="1" dirty="0">
                            <a:latin typeface="Cambria Math" panose="02040503050406030204" pitchFamily="18" charset="0"/>
                          </a:rPr>
                          <m:t>𝑙𝑛</m:t>
                        </m:r>
                      </m:fName>
                      <m:e>
                        <m:r>
                          <a:rPr lang="en-IN" i="1" dirty="0">
                            <a:latin typeface="Cambria Math" panose="02040503050406030204" pitchFamily="18" charset="0"/>
                          </a:rPr>
                          <m:t>(1.15</m:t>
                        </m:r>
                      </m:e>
                    </m:func>
                    <m:r>
                      <a:rPr lang="en-IN" i="1" dirty="0">
                        <a:latin typeface="Cambria Math" panose="02040503050406030204" pitchFamily="18" charset="0"/>
                      </a:rPr>
                      <m:t>)</m:t>
                    </m:r>
                  </m:oMath>
                </a14:m>
                <a:r>
                  <a:rPr lang="en-IN" dirty="0"/>
                  <a:t> + </a:t>
                </a:r>
                <a14:m>
                  <m:oMath xmlns:m="http://schemas.openxmlformats.org/officeDocument/2006/math">
                    <m:r>
                      <a:rPr lang="en-IN" i="1" dirty="0">
                        <a:latin typeface="Cambria Math" panose="02040503050406030204" pitchFamily="18" charset="0"/>
                      </a:rPr>
                      <m:t>6%</m:t>
                    </m:r>
                  </m:oMath>
                </a14:m>
                <a:r>
                  <a:rPr lang="en-IN" dirty="0">
                    <a:solidFill>
                      <a:schemeClr val="accent2">
                        <a:lumMod val="75000"/>
                      </a:schemeClr>
                    </a:solidFill>
                  </a:rPr>
                  <a:t/>
                </a:r>
                <a:br>
                  <a:rPr lang="en-IN" dirty="0">
                    <a:solidFill>
                      <a:schemeClr val="accent2">
                        <a:lumMod val="75000"/>
                      </a:schemeClr>
                    </a:solidFill>
                  </a:rPr>
                </a:br>
                <a:r>
                  <a:rPr lang="en-IN" dirty="0">
                    <a:solidFill>
                      <a:schemeClr val="accent2">
                        <a:lumMod val="75000"/>
                      </a:schemeClr>
                    </a:solidFill>
                  </a:rPr>
                  <a:t/>
                </a:r>
                <a:br>
                  <a:rPr lang="en-IN" dirty="0">
                    <a:solidFill>
                      <a:schemeClr val="accent2">
                        <a:lumMod val="75000"/>
                      </a:schemeClr>
                    </a:solidFill>
                  </a:rPr>
                </a:br>
                <a14:m>
                  <m:oMath xmlns:m="http://schemas.openxmlformats.org/officeDocument/2006/math">
                    <m:sSub>
                      <m:sSubPr>
                        <m:ctrlPr>
                          <a:rPr lang="en-IN" i="1" dirty="0">
                            <a:latin typeface="Cambria Math"/>
                          </a:rPr>
                        </m:ctrlPr>
                      </m:sSubPr>
                      <m:e>
                        <m:r>
                          <a:rPr lang="en-IN" i="1" dirty="0">
                            <a:latin typeface="Cambria Math" panose="02040503050406030204" pitchFamily="18" charset="0"/>
                          </a:rPr>
                          <m:t>𝑅</m:t>
                        </m:r>
                      </m:e>
                      <m:sub>
                        <m:r>
                          <m:rPr>
                            <m:sty m:val="p"/>
                          </m:rPr>
                          <a:rPr lang="en-IN" dirty="0">
                            <a:latin typeface="Cambria Math" panose="02040503050406030204" pitchFamily="18" charset="0"/>
                          </a:rPr>
                          <m:t>fcoll</m:t>
                        </m:r>
                      </m:sub>
                    </m:sSub>
                  </m:oMath>
                </a14:m>
                <a:r>
                  <a:rPr lang="en-IN" dirty="0"/>
                  <a:t>= 13.98% + 6% = </a:t>
                </a:r>
                <a:r>
                  <a:rPr lang="en-IN" b="1" dirty="0"/>
                  <a:t>19.98%</a:t>
                </a:r>
                <a:endParaRPr lang="en-IN" dirty="0"/>
              </a:p>
            </p:txBody>
          </p:sp>
        </mc:Choice>
        <mc:Fallback xmlns="">
          <p:sp>
            <p:nvSpPr>
              <p:cNvPr id="3" name="TextBox 2">
                <a:extLst>
                  <a:ext uri="{FF2B5EF4-FFF2-40B4-BE49-F238E27FC236}">
                    <a16:creationId xmlns:a16="http://schemas.microsoft.com/office/drawing/2014/main" id="{6710319B-499C-4D6E-A387-6069274BE7D5}"/>
                  </a:ext>
                </a:extLst>
              </p:cNvPr>
              <p:cNvSpPr txBox="1">
                <a:spLocks noRot="1" noChangeAspect="1" noMove="1" noResize="1" noEditPoints="1" noAdjustHandles="1" noChangeArrowheads="1" noChangeShapeType="1" noTextEdit="1"/>
              </p:cNvSpPr>
              <p:nvPr/>
            </p:nvSpPr>
            <p:spPr>
              <a:xfrm>
                <a:off x="119656" y="4397143"/>
                <a:ext cx="8904687" cy="2308324"/>
              </a:xfrm>
              <a:prstGeom prst="rect">
                <a:avLst/>
              </a:prstGeom>
              <a:blipFill>
                <a:blip r:embed="rId4"/>
                <a:stretch>
                  <a:fillRect l="-616" t="-1319" b="-3166"/>
                </a:stretch>
              </a:blipFill>
            </p:spPr>
            <p:txBody>
              <a:bodyPr/>
              <a:lstStyle/>
              <a:p>
                <a:r>
                  <a:rPr lang="en-IN">
                    <a:noFill/>
                  </a:rPr>
                  <a:t> </a:t>
                </a:r>
              </a:p>
            </p:txBody>
          </p:sp>
        </mc:Fallback>
      </mc:AlternateContent>
    </p:spTree>
    <p:extLst>
      <p:ext uri="{BB962C8B-B14F-4D97-AF65-F5344CB8AC3E}">
        <p14:creationId xmlns:p14="http://schemas.microsoft.com/office/powerpoint/2010/main" val="3444632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F4CB0D-4F39-4922-981E-5D56258AB116}"/>
              </a:ext>
            </a:extLst>
          </p:cNvPr>
          <p:cNvSpPr>
            <a:spLocks noGrp="1"/>
          </p:cNvSpPr>
          <p:nvPr>
            <p:ph type="title"/>
          </p:nvPr>
        </p:nvSpPr>
        <p:spPr>
          <a:xfrm>
            <a:off x="207817" y="1074656"/>
            <a:ext cx="8728366" cy="363962"/>
          </a:xfrm>
          <a:solidFill>
            <a:srgbClr val="E48312"/>
          </a:solidFill>
        </p:spPr>
        <p:txBody>
          <a:bodyPr>
            <a:noAutofit/>
          </a:bodyPr>
          <a:lstStyle/>
          <a:p>
            <a:pPr algn="ctr"/>
            <a:r>
              <a:rPr lang="en-IN" sz="2000" b="1" dirty="0">
                <a:latin typeface="+mn-lt"/>
              </a:rPr>
              <a:t>What is Internal Rate of Return?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112A8923-AF67-4FF1-B7F0-9167CAD92BA9}"/>
                  </a:ext>
                </a:extLst>
              </p:cNvPr>
              <p:cNvSpPr>
                <a:spLocks noGrp="1"/>
              </p:cNvSpPr>
              <p:nvPr>
                <p:ph idx="1"/>
              </p:nvPr>
            </p:nvSpPr>
            <p:spPr>
              <a:xfrm>
                <a:off x="207817" y="1438618"/>
                <a:ext cx="8717973" cy="5188911"/>
              </a:xfrm>
              <a:solidFill>
                <a:srgbClr val="FBE6CE"/>
              </a:solidFill>
            </p:spPr>
            <p:txBody>
              <a:bodyPr>
                <a:noAutofit/>
              </a:bodyPr>
              <a:lstStyle/>
              <a:p>
                <a:r>
                  <a:rPr lang="en-IN" sz="1800" dirty="0"/>
                  <a:t>Internal Rate of Return (IRR) is used in capital budgeting to calculate the return on potential investments. The higher a project’s IRR, the more desirable it is to invest in.</a:t>
                </a:r>
              </a:p>
              <a:p>
                <a:r>
                  <a:rPr lang="en-IN" sz="1800" dirty="0"/>
                  <a:t>The IRR is used by investors and companies to check if returns on their are as per expectations.</a:t>
                </a:r>
              </a:p>
              <a:p>
                <a:r>
                  <a:rPr lang="en-IN" sz="1800" dirty="0"/>
                  <a:t>Internal Rate of Return is the discount rate which equates a project’s future cash inflows and outflows. At IRR, the Net Present Value (NPV) of all cash flows from a particular project equals to Zero.</a:t>
                </a:r>
              </a:p>
              <a:p>
                <a:r>
                  <a:rPr lang="en-IN" sz="1800" dirty="0"/>
                  <a:t>IRR can be said as the rate of growth for an investment over an estimated period of time. It is also known as “yield on project”, “economic rate of return” or “discounted cash flow rate of return”.</a:t>
                </a:r>
              </a:p>
              <a:p>
                <a:r>
                  <a:rPr lang="en-IN" sz="1800" dirty="0"/>
                  <a:t>IRR is used in Private Equity Market, as daily market prices are not easily available</a:t>
                </a:r>
              </a:p>
              <a:p>
                <a:r>
                  <a:rPr lang="en-IN" sz="1800" dirty="0"/>
                  <a:t>We can state IRR mathematically as follows:</a:t>
                </a:r>
              </a:p>
              <a:p>
                <a:pPr marL="0" indent="0">
                  <a:buNone/>
                </a:pPr>
                <a:r>
                  <a:rPr lang="en-IN" sz="1800" b="1" dirty="0"/>
                  <a:t>   </a:t>
                </a:r>
                <a:r>
                  <a:rPr lang="en-IN" sz="1800" b="1" i="1" dirty="0"/>
                  <a:t>C</a:t>
                </a:r>
                <a14:m>
                  <m:oMath xmlns:m="http://schemas.openxmlformats.org/officeDocument/2006/math">
                    <m:sSub>
                      <m:sSubPr>
                        <m:ctrlPr>
                          <a:rPr lang="en-IN" sz="1800" b="1" i="1" dirty="0">
                            <a:latin typeface="Cambria Math"/>
                          </a:rPr>
                        </m:ctrlPr>
                      </m:sSubPr>
                      <m:e>
                        <m:r>
                          <a:rPr lang="en-IN" sz="1800" b="1" i="1" dirty="0" smtClean="0">
                            <a:latin typeface="Cambria Math" panose="02040503050406030204" pitchFamily="18" charset="0"/>
                          </a:rPr>
                          <m:t>𝑭</m:t>
                        </m:r>
                      </m:e>
                      <m:sub>
                        <m:r>
                          <a:rPr lang="en-IN" sz="1800" b="1" i="1" dirty="0" smtClean="0">
                            <a:latin typeface="Cambria Math" panose="02040503050406030204" pitchFamily="18" charset="0"/>
                          </a:rPr>
                          <m:t>𝟎</m:t>
                        </m:r>
                      </m:sub>
                    </m:sSub>
                  </m:oMath>
                </a14:m>
                <a:r>
                  <a:rPr lang="en-IN" sz="1800" b="1" dirty="0"/>
                  <a:t>+ </a:t>
                </a:r>
                <a14:m>
                  <m:oMath xmlns:m="http://schemas.openxmlformats.org/officeDocument/2006/math">
                    <m:f>
                      <m:fPr>
                        <m:ctrlPr>
                          <a:rPr lang="en-IN" sz="1800" b="1" i="1" smtClean="0">
                            <a:latin typeface="Cambria Math"/>
                          </a:rPr>
                        </m:ctrlPr>
                      </m:fPr>
                      <m:num>
                        <m:sSub>
                          <m:sSubPr>
                            <m:ctrlPr>
                              <a:rPr lang="en-IN" sz="1800" b="1" i="1" dirty="0">
                                <a:latin typeface="Cambria Math"/>
                              </a:rPr>
                            </m:ctrlPr>
                          </m:sSubPr>
                          <m:e>
                            <m:r>
                              <a:rPr lang="en-IN" sz="1800" b="1" i="1" dirty="0" smtClean="0">
                                <a:latin typeface="Cambria Math" panose="02040503050406030204" pitchFamily="18" charset="0"/>
                              </a:rPr>
                              <m:t>𝑪</m:t>
                            </m:r>
                            <m:r>
                              <a:rPr lang="en-IN" sz="1800" b="1" i="1" dirty="0">
                                <a:latin typeface="Cambria Math" panose="02040503050406030204" pitchFamily="18" charset="0"/>
                              </a:rPr>
                              <m:t>𝑭</m:t>
                            </m:r>
                          </m:e>
                          <m:sub>
                            <m:r>
                              <a:rPr lang="en-IN" sz="1800" b="1" i="1" dirty="0" smtClean="0">
                                <a:latin typeface="Cambria Math" panose="02040503050406030204" pitchFamily="18" charset="0"/>
                              </a:rPr>
                              <m:t>𝟏</m:t>
                            </m:r>
                          </m:sub>
                        </m:sSub>
                      </m:num>
                      <m:den>
                        <m:d>
                          <m:dPr>
                            <m:ctrlPr>
                              <a:rPr lang="en-IN" sz="1800" b="1" i="1" smtClean="0">
                                <a:latin typeface="Cambria Math"/>
                              </a:rPr>
                            </m:ctrlPr>
                          </m:dPr>
                          <m:e>
                            <m:r>
                              <a:rPr lang="en-IN" sz="1800" b="1" i="1" smtClean="0">
                                <a:latin typeface="Cambria Math" panose="02040503050406030204" pitchFamily="18" charset="0"/>
                              </a:rPr>
                              <m:t>𝟏</m:t>
                            </m:r>
                            <m:r>
                              <a:rPr lang="en-IN" sz="1800" b="1" i="1" smtClean="0">
                                <a:latin typeface="Cambria Math" panose="02040503050406030204" pitchFamily="18" charset="0"/>
                              </a:rPr>
                              <m:t>+</m:t>
                            </m:r>
                            <m:r>
                              <a:rPr lang="en-IN" sz="1800" b="1" i="1" smtClean="0">
                                <a:latin typeface="Cambria Math" panose="02040503050406030204" pitchFamily="18" charset="0"/>
                              </a:rPr>
                              <m:t>𝑰𝑹𝑹</m:t>
                            </m:r>
                          </m:e>
                        </m:d>
                        <m:r>
                          <a:rPr lang="en-IN" sz="1800" b="1" i="1" baseline="30000" smtClean="0">
                            <a:latin typeface="Cambria Math" panose="02040503050406030204" pitchFamily="18" charset="0"/>
                          </a:rPr>
                          <m:t>𝟏</m:t>
                        </m:r>
                      </m:den>
                    </m:f>
                  </m:oMath>
                </a14:m>
                <a:r>
                  <a:rPr lang="en-IN" sz="1800" b="1" dirty="0"/>
                  <a:t> + </a:t>
                </a:r>
                <a14:m>
                  <m:oMath xmlns:m="http://schemas.openxmlformats.org/officeDocument/2006/math">
                    <m:f>
                      <m:fPr>
                        <m:ctrlPr>
                          <a:rPr lang="en-IN" sz="1800" b="1" i="1" smtClean="0">
                            <a:latin typeface="Cambria Math"/>
                          </a:rPr>
                        </m:ctrlPr>
                      </m:fPr>
                      <m:num>
                        <m:sSub>
                          <m:sSubPr>
                            <m:ctrlPr>
                              <a:rPr lang="en-IN" sz="1800" b="1" i="1" dirty="0">
                                <a:latin typeface="Cambria Math"/>
                              </a:rPr>
                            </m:ctrlPr>
                          </m:sSubPr>
                          <m:e>
                            <m:r>
                              <a:rPr lang="en-IN" sz="1800" b="1" i="1" dirty="0" smtClean="0">
                                <a:latin typeface="Cambria Math" panose="02040503050406030204" pitchFamily="18" charset="0"/>
                              </a:rPr>
                              <m:t>𝑪</m:t>
                            </m:r>
                            <m:r>
                              <a:rPr lang="en-IN" sz="1800" b="1" i="1" dirty="0">
                                <a:latin typeface="Cambria Math" panose="02040503050406030204" pitchFamily="18" charset="0"/>
                              </a:rPr>
                              <m:t>𝑭</m:t>
                            </m:r>
                          </m:e>
                          <m:sub>
                            <m:r>
                              <a:rPr lang="en-IN" sz="1800" b="1" i="1" dirty="0" smtClean="0">
                                <a:latin typeface="Cambria Math" panose="02040503050406030204" pitchFamily="18" charset="0"/>
                              </a:rPr>
                              <m:t>𝟐</m:t>
                            </m:r>
                          </m:sub>
                        </m:sSub>
                      </m:num>
                      <m:den>
                        <m:sSup>
                          <m:sSupPr>
                            <m:ctrlPr>
                              <a:rPr lang="en-IN" sz="1800" b="1" i="1" smtClean="0">
                                <a:latin typeface="Cambria Math"/>
                              </a:rPr>
                            </m:ctrlPr>
                          </m:sSupPr>
                          <m:e>
                            <m:r>
                              <a:rPr lang="en-IN" sz="1800" b="1" i="1" smtClean="0">
                                <a:latin typeface="Cambria Math" panose="02040503050406030204" pitchFamily="18" charset="0"/>
                              </a:rPr>
                              <m:t>(</m:t>
                            </m:r>
                            <m:r>
                              <a:rPr lang="en-IN" sz="1800" b="1" i="1" smtClean="0">
                                <a:latin typeface="Cambria Math" panose="02040503050406030204" pitchFamily="18" charset="0"/>
                              </a:rPr>
                              <m:t>𝟏</m:t>
                            </m:r>
                            <m:r>
                              <a:rPr lang="en-IN" sz="1800" b="1" i="1" smtClean="0">
                                <a:latin typeface="Cambria Math" panose="02040503050406030204" pitchFamily="18" charset="0"/>
                              </a:rPr>
                              <m:t>+</m:t>
                            </m:r>
                            <m:r>
                              <a:rPr lang="en-IN" sz="1800" b="1" i="1" smtClean="0">
                                <a:latin typeface="Cambria Math" panose="02040503050406030204" pitchFamily="18" charset="0"/>
                              </a:rPr>
                              <m:t>𝑰𝑹𝑹</m:t>
                            </m:r>
                            <m:r>
                              <a:rPr lang="en-IN" sz="1800" b="1" i="1" smtClean="0">
                                <a:latin typeface="Cambria Math" panose="02040503050406030204" pitchFamily="18" charset="0"/>
                              </a:rPr>
                              <m:t>)</m:t>
                            </m:r>
                          </m:e>
                          <m:sup>
                            <m:r>
                              <a:rPr lang="en-IN" sz="1800" b="1" i="1" smtClean="0">
                                <a:latin typeface="Cambria Math" panose="02040503050406030204" pitchFamily="18" charset="0"/>
                              </a:rPr>
                              <m:t>𝟐</m:t>
                            </m:r>
                          </m:sup>
                        </m:sSup>
                      </m:den>
                    </m:f>
                  </m:oMath>
                </a14:m>
                <a:r>
                  <a:rPr lang="en-IN" sz="1800" b="1" dirty="0"/>
                  <a:t> + … + </a:t>
                </a:r>
                <a14:m>
                  <m:oMath xmlns:m="http://schemas.openxmlformats.org/officeDocument/2006/math">
                    <m:f>
                      <m:fPr>
                        <m:ctrlPr>
                          <a:rPr lang="en-IN" sz="1800" b="1" i="1" smtClean="0">
                            <a:latin typeface="Cambria Math"/>
                          </a:rPr>
                        </m:ctrlPr>
                      </m:fPr>
                      <m:num>
                        <m:sSub>
                          <m:sSubPr>
                            <m:ctrlPr>
                              <a:rPr lang="en-IN" sz="1800" b="1" i="1" dirty="0">
                                <a:latin typeface="Cambria Math"/>
                              </a:rPr>
                            </m:ctrlPr>
                          </m:sSubPr>
                          <m:e>
                            <m:r>
                              <a:rPr lang="en-IN" sz="1800" b="1" i="1" dirty="0">
                                <a:latin typeface="Cambria Math" panose="02040503050406030204" pitchFamily="18" charset="0"/>
                              </a:rPr>
                              <m:t>𝑪𝑭</m:t>
                            </m:r>
                          </m:e>
                          <m:sub>
                            <m:r>
                              <a:rPr lang="en-IN" sz="1800" b="1" i="1" dirty="0" smtClean="0">
                                <a:latin typeface="Cambria Math" panose="02040503050406030204" pitchFamily="18" charset="0"/>
                              </a:rPr>
                              <m:t>𝑻</m:t>
                            </m:r>
                          </m:sub>
                        </m:sSub>
                      </m:num>
                      <m:den>
                        <m:sSup>
                          <m:sSupPr>
                            <m:ctrlPr>
                              <a:rPr lang="en-IN" sz="1800" b="1" i="1" smtClean="0">
                                <a:latin typeface="Cambria Math"/>
                              </a:rPr>
                            </m:ctrlPr>
                          </m:sSupPr>
                          <m:e>
                            <m:r>
                              <a:rPr lang="en-IN" sz="1800" b="1" i="1">
                                <a:latin typeface="Cambria Math" panose="02040503050406030204" pitchFamily="18" charset="0"/>
                              </a:rPr>
                              <m:t>(</m:t>
                            </m:r>
                            <m:r>
                              <a:rPr lang="en-IN" sz="1800" b="1" i="1">
                                <a:latin typeface="Cambria Math" panose="02040503050406030204" pitchFamily="18" charset="0"/>
                              </a:rPr>
                              <m:t>𝟏</m:t>
                            </m:r>
                            <m:r>
                              <a:rPr lang="en-IN" sz="1800" b="1" i="1">
                                <a:latin typeface="Cambria Math" panose="02040503050406030204" pitchFamily="18" charset="0"/>
                              </a:rPr>
                              <m:t>+</m:t>
                            </m:r>
                            <m:r>
                              <a:rPr lang="en-IN" sz="1800" b="1" i="1">
                                <a:latin typeface="Cambria Math" panose="02040503050406030204" pitchFamily="18" charset="0"/>
                              </a:rPr>
                              <m:t>𝑰𝑹𝑹</m:t>
                            </m:r>
                            <m:r>
                              <a:rPr lang="en-IN" sz="1800" b="1" i="1">
                                <a:latin typeface="Cambria Math" panose="02040503050406030204" pitchFamily="18" charset="0"/>
                              </a:rPr>
                              <m:t>)</m:t>
                            </m:r>
                          </m:e>
                          <m:sup>
                            <m:r>
                              <a:rPr lang="en-IN" sz="1800" b="1" i="1" smtClean="0">
                                <a:latin typeface="Cambria Math" panose="02040503050406030204" pitchFamily="18" charset="0"/>
                              </a:rPr>
                              <m:t>𝑻</m:t>
                            </m:r>
                          </m:sup>
                        </m:sSup>
                      </m:den>
                    </m:f>
                  </m:oMath>
                </a14:m>
                <a:r>
                  <a:rPr lang="en-IN" sz="1800" b="1" dirty="0"/>
                  <a:t> = 0</a:t>
                </a:r>
              </a:p>
              <a:p>
                <a:pPr marL="0" indent="0">
                  <a:buNone/>
                </a:pPr>
                <a:r>
                  <a:rPr lang="en-IN" sz="1800" dirty="0"/>
                  <a:t>   where:</a:t>
                </a:r>
              </a:p>
              <a:p>
                <a:pPr marL="0" indent="0">
                  <a:buNone/>
                </a:pPr>
                <a:r>
                  <a:rPr lang="en-IN" sz="1800" dirty="0"/>
                  <a:t>   </a:t>
                </a:r>
                <a:r>
                  <a:rPr lang="en-IN" sz="1800" i="1" dirty="0"/>
                  <a:t>C</a:t>
                </a:r>
                <a14:m>
                  <m:oMath xmlns:m="http://schemas.openxmlformats.org/officeDocument/2006/math">
                    <m:sSub>
                      <m:sSubPr>
                        <m:ctrlPr>
                          <a:rPr lang="en-IN" sz="1800" i="1" dirty="0">
                            <a:latin typeface="Cambria Math"/>
                          </a:rPr>
                        </m:ctrlPr>
                      </m:sSubPr>
                      <m:e>
                        <m:r>
                          <a:rPr lang="en-IN" sz="1800" i="1" dirty="0">
                            <a:latin typeface="Cambria Math" panose="02040503050406030204" pitchFamily="18" charset="0"/>
                          </a:rPr>
                          <m:t>𝐹</m:t>
                        </m:r>
                      </m:e>
                      <m:sub>
                        <m:r>
                          <a:rPr lang="en-IN" sz="1800" b="0" i="1" dirty="0" smtClean="0">
                            <a:latin typeface="Cambria Math" panose="02040503050406030204" pitchFamily="18" charset="0"/>
                          </a:rPr>
                          <m:t>𝑇</m:t>
                        </m:r>
                      </m:sub>
                    </m:sSub>
                  </m:oMath>
                </a14:m>
                <a:r>
                  <a:rPr lang="en-IN" sz="1800" dirty="0"/>
                  <a:t> = cash flow at time T.</a:t>
                </a:r>
              </a:p>
              <a:p>
                <a:pPr marL="0" indent="0">
                  <a:buNone/>
                </a:pPr>
                <a:endParaRPr lang="en-IN" sz="1800" dirty="0"/>
              </a:p>
            </p:txBody>
          </p:sp>
        </mc:Choice>
        <mc:Fallback xmlns="">
          <p:sp>
            <p:nvSpPr>
              <p:cNvPr id="3" name="Content Placeholder 2">
                <a:extLst>
                  <a:ext uri="{FF2B5EF4-FFF2-40B4-BE49-F238E27FC236}">
                    <a16:creationId xmlns:a16="http://schemas.microsoft.com/office/drawing/2014/main" id="{112A8923-AF67-4FF1-B7F0-9167CAD92BA9}"/>
                  </a:ext>
                </a:extLst>
              </p:cNvPr>
              <p:cNvSpPr>
                <a:spLocks noGrp="1" noRot="1" noChangeAspect="1" noMove="1" noResize="1" noEditPoints="1" noAdjustHandles="1" noChangeArrowheads="1" noChangeShapeType="1" noTextEdit="1"/>
              </p:cNvSpPr>
              <p:nvPr>
                <p:ph idx="1"/>
              </p:nvPr>
            </p:nvSpPr>
            <p:spPr>
              <a:xfrm>
                <a:off x="207817" y="1438618"/>
                <a:ext cx="8717973" cy="5188911"/>
              </a:xfrm>
              <a:blipFill>
                <a:blip r:embed="rId2"/>
                <a:stretch>
                  <a:fillRect l="-420" t="-1175" r="-629"/>
                </a:stretch>
              </a:blipFill>
            </p:spPr>
            <p:txBody>
              <a:bodyPr/>
              <a:lstStyle/>
              <a:p>
                <a:r>
                  <a:rPr lang="en-IN">
                    <a:noFill/>
                  </a:rPr>
                  <a:t> </a:t>
                </a:r>
              </a:p>
            </p:txBody>
          </p:sp>
        </mc:Fallback>
      </mc:AlternateContent>
      <p:sp>
        <p:nvSpPr>
          <p:cNvPr id="6" name="Title 1">
            <a:extLst>
              <a:ext uri="{FF2B5EF4-FFF2-40B4-BE49-F238E27FC236}">
                <a16:creationId xmlns:a16="http://schemas.microsoft.com/office/drawing/2014/main" xmlns="" id="{0D547DCA-7895-45F1-9D11-5DF19A1A8374}"/>
              </a:ext>
            </a:extLst>
          </p:cNvPr>
          <p:cNvSpPr txBox="1">
            <a:spLocks/>
          </p:cNvSpPr>
          <p:nvPr/>
        </p:nvSpPr>
        <p:spPr>
          <a:xfrm>
            <a:off x="207817" y="171763"/>
            <a:ext cx="490451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IN" sz="3200" b="1" dirty="0">
                <a:solidFill>
                  <a:schemeClr val="tx1">
                    <a:lumMod val="75000"/>
                    <a:lumOff val="25000"/>
                  </a:schemeClr>
                </a:solidFill>
                <a:latin typeface="+mn-lt"/>
              </a:rPr>
              <a:t>INTERNAL RATE OF RETURN</a:t>
            </a:r>
          </a:p>
        </p:txBody>
      </p:sp>
      <p:pic>
        <p:nvPicPr>
          <p:cNvPr id="7" name="Picture 6">
            <a:extLst>
              <a:ext uri="{FF2B5EF4-FFF2-40B4-BE49-F238E27FC236}">
                <a16:creationId xmlns:a16="http://schemas.microsoft.com/office/drawing/2014/main" xmlns="" id="{C459279B-FF79-406E-A5EC-060AC4BA8E7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Tree>
    <p:extLst>
      <p:ext uri="{BB962C8B-B14F-4D97-AF65-F5344CB8AC3E}">
        <p14:creationId xmlns:p14="http://schemas.microsoft.com/office/powerpoint/2010/main" val="1735025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5D35E6-BC7D-4FC8-97C6-9CC3293461CE}"/>
              </a:ext>
            </a:extLst>
          </p:cNvPr>
          <p:cNvSpPr>
            <a:spLocks noGrp="1"/>
          </p:cNvSpPr>
          <p:nvPr>
            <p:ph type="title"/>
          </p:nvPr>
        </p:nvSpPr>
        <p:spPr/>
        <p:txBody>
          <a:bodyPr>
            <a:normAutofit fontScale="90000"/>
          </a:bodyPr>
          <a:lstStyle/>
          <a:p>
            <a:r>
              <a:rPr lang="en-IN" dirty="0"/>
              <a:t/>
            </a:r>
            <a:br>
              <a:rPr lang="en-IN" dirty="0"/>
            </a:br>
            <a:r>
              <a:rPr lang="en-IN" dirty="0"/>
              <a:t/>
            </a:r>
            <a:br>
              <a:rPr lang="en-IN" dirty="0"/>
            </a:br>
            <a:r>
              <a:rPr lang="en-IN" dirty="0"/>
              <a:t/>
            </a:r>
            <a:br>
              <a:rPr lang="en-IN" dirty="0"/>
            </a:br>
            <a:endParaRPr lang="en-IN" dirty="0"/>
          </a:p>
        </p:txBody>
      </p:sp>
      <p:pic>
        <p:nvPicPr>
          <p:cNvPr id="4" name="Picture 3">
            <a:extLst>
              <a:ext uri="{FF2B5EF4-FFF2-40B4-BE49-F238E27FC236}">
                <a16:creationId xmlns:a16="http://schemas.microsoft.com/office/drawing/2014/main" xmlns="" id="{50D73E77-09D5-4D59-86DC-6BE7EC4435E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
        <p:nvSpPr>
          <p:cNvPr id="5" name="Title 1">
            <a:extLst>
              <a:ext uri="{FF2B5EF4-FFF2-40B4-BE49-F238E27FC236}">
                <a16:creationId xmlns:a16="http://schemas.microsoft.com/office/drawing/2014/main" xmlns="" id="{0D547DCA-7895-45F1-9D11-5DF19A1A8374}"/>
              </a:ext>
            </a:extLst>
          </p:cNvPr>
          <p:cNvSpPr txBox="1">
            <a:spLocks/>
          </p:cNvSpPr>
          <p:nvPr/>
        </p:nvSpPr>
        <p:spPr>
          <a:xfrm>
            <a:off x="207816" y="171763"/>
            <a:ext cx="699426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sz="3200" b="1" dirty="0">
                <a:solidFill>
                  <a:schemeClr val="tx1">
                    <a:lumMod val="75000"/>
                    <a:lumOff val="25000"/>
                  </a:schemeClr>
                </a:solidFill>
                <a:latin typeface="+mn-lt"/>
              </a:rPr>
              <a:t>INTERNAL RATE OF RETURN - EXAMPLE</a:t>
            </a:r>
          </a:p>
        </p:txBody>
      </p:sp>
      <mc:AlternateContent xmlns:mc="http://schemas.openxmlformats.org/markup-compatibility/2006" xmlns:a14="http://schemas.microsoft.com/office/drawing/2010/main">
        <mc:Choice Requires="a14">
          <p:sp>
            <p:nvSpPr>
              <p:cNvPr id="6" name="Content Placeholder 2">
                <a:extLst>
                  <a:ext uri="{FF2B5EF4-FFF2-40B4-BE49-F238E27FC236}">
                    <a16:creationId xmlns:a16="http://schemas.microsoft.com/office/drawing/2014/main" xmlns="" id="{112A8923-AF67-4FF1-B7F0-9167CAD92BA9}"/>
                  </a:ext>
                </a:extLst>
              </p:cNvPr>
              <p:cNvSpPr>
                <a:spLocks noGrp="1"/>
              </p:cNvSpPr>
              <p:nvPr>
                <p:ph idx="1"/>
              </p:nvPr>
            </p:nvSpPr>
            <p:spPr>
              <a:xfrm>
                <a:off x="213014" y="3598916"/>
                <a:ext cx="8717973" cy="3007209"/>
              </a:xfrm>
              <a:solidFill>
                <a:srgbClr val="FBE6CE"/>
              </a:solidFill>
            </p:spPr>
            <p:txBody>
              <a:bodyPr>
                <a:noAutofit/>
              </a:bodyPr>
              <a:lstStyle/>
              <a:p>
                <a:pPr marL="0" indent="0">
                  <a:buNone/>
                </a:pPr>
                <a:r>
                  <a:rPr lang="en-IN" sz="1800" dirty="0"/>
                  <a:t>To equate the outflow and inflow, we can use the IRR formula and get the IRR as 14.26%</a:t>
                </a:r>
              </a:p>
              <a:p>
                <a:pPr marL="0" indent="0">
                  <a:buNone/>
                </a:pPr>
                <a:endParaRPr lang="en-IN" sz="1800" dirty="0"/>
              </a:p>
              <a:p>
                <a:pPr marL="0" indent="0">
                  <a:buNone/>
                </a:pPr>
                <a:r>
                  <a:rPr lang="en-IN" sz="1800" b="1" i="1" dirty="0"/>
                  <a:t>C</a:t>
                </a:r>
                <a14:m>
                  <m:oMath xmlns:m="http://schemas.openxmlformats.org/officeDocument/2006/math">
                    <m:sSub>
                      <m:sSubPr>
                        <m:ctrlPr>
                          <a:rPr lang="en-IN" sz="1800" b="1" i="1" dirty="0">
                            <a:latin typeface="Cambria Math"/>
                          </a:rPr>
                        </m:ctrlPr>
                      </m:sSubPr>
                      <m:e>
                        <m:r>
                          <a:rPr lang="en-IN" sz="1800" b="1" i="1" dirty="0">
                            <a:latin typeface="Cambria Math" panose="02040503050406030204" pitchFamily="18" charset="0"/>
                          </a:rPr>
                          <m:t>𝑭</m:t>
                        </m:r>
                      </m:e>
                      <m:sub>
                        <m:r>
                          <a:rPr lang="en-IN" sz="1800" b="1" i="1" dirty="0">
                            <a:latin typeface="Cambria Math" panose="02040503050406030204" pitchFamily="18" charset="0"/>
                          </a:rPr>
                          <m:t>𝟎</m:t>
                        </m:r>
                      </m:sub>
                    </m:sSub>
                  </m:oMath>
                </a14:m>
                <a:r>
                  <a:rPr lang="en-IN" sz="1800" b="1" dirty="0"/>
                  <a:t>+ </a:t>
                </a:r>
                <a14:m>
                  <m:oMath xmlns:m="http://schemas.openxmlformats.org/officeDocument/2006/math">
                    <m:f>
                      <m:fPr>
                        <m:ctrlPr>
                          <a:rPr lang="en-IN" sz="1800" b="1" i="1">
                            <a:latin typeface="Cambria Math"/>
                          </a:rPr>
                        </m:ctrlPr>
                      </m:fPr>
                      <m:num>
                        <m:sSub>
                          <m:sSubPr>
                            <m:ctrlPr>
                              <a:rPr lang="en-IN" sz="1800" b="1" i="1" dirty="0">
                                <a:latin typeface="Cambria Math"/>
                              </a:rPr>
                            </m:ctrlPr>
                          </m:sSubPr>
                          <m:e>
                            <m:r>
                              <a:rPr lang="en-IN" sz="1800" b="1" i="1" dirty="0">
                                <a:latin typeface="Cambria Math" panose="02040503050406030204" pitchFamily="18" charset="0"/>
                              </a:rPr>
                              <m:t>𝑪𝑭</m:t>
                            </m:r>
                          </m:e>
                          <m:sub>
                            <m:r>
                              <a:rPr lang="en-IN" sz="1800" b="1" i="1" dirty="0">
                                <a:latin typeface="Cambria Math" panose="02040503050406030204" pitchFamily="18" charset="0"/>
                              </a:rPr>
                              <m:t>𝟏</m:t>
                            </m:r>
                          </m:sub>
                        </m:sSub>
                      </m:num>
                      <m:den>
                        <m:d>
                          <m:dPr>
                            <m:ctrlPr>
                              <a:rPr lang="en-IN" sz="1800" b="1" i="1">
                                <a:latin typeface="Cambria Math"/>
                              </a:rPr>
                            </m:ctrlPr>
                          </m:dPr>
                          <m:e>
                            <m:r>
                              <a:rPr lang="en-IN" sz="1800" b="1" i="1">
                                <a:latin typeface="Cambria Math" panose="02040503050406030204" pitchFamily="18" charset="0"/>
                              </a:rPr>
                              <m:t>𝟏</m:t>
                            </m:r>
                            <m:r>
                              <a:rPr lang="en-IN" sz="1800" b="1" i="1">
                                <a:latin typeface="Cambria Math" panose="02040503050406030204" pitchFamily="18" charset="0"/>
                              </a:rPr>
                              <m:t>+</m:t>
                            </m:r>
                            <m:r>
                              <a:rPr lang="en-IN" sz="1800" b="1" i="1">
                                <a:latin typeface="Cambria Math" panose="02040503050406030204" pitchFamily="18" charset="0"/>
                              </a:rPr>
                              <m:t>𝑰𝑹𝑹</m:t>
                            </m:r>
                          </m:e>
                        </m:d>
                        <m:r>
                          <a:rPr lang="en-IN" sz="1800" b="1" i="1" baseline="30000">
                            <a:latin typeface="Cambria Math" panose="02040503050406030204" pitchFamily="18" charset="0"/>
                          </a:rPr>
                          <m:t>𝟏</m:t>
                        </m:r>
                      </m:den>
                    </m:f>
                  </m:oMath>
                </a14:m>
                <a:r>
                  <a:rPr lang="en-IN" sz="1800" b="1" dirty="0"/>
                  <a:t> + </a:t>
                </a:r>
                <a14:m>
                  <m:oMath xmlns:m="http://schemas.openxmlformats.org/officeDocument/2006/math">
                    <m:f>
                      <m:fPr>
                        <m:ctrlPr>
                          <a:rPr lang="en-IN" sz="1800" b="1" i="1">
                            <a:latin typeface="Cambria Math"/>
                          </a:rPr>
                        </m:ctrlPr>
                      </m:fPr>
                      <m:num>
                        <m:sSub>
                          <m:sSubPr>
                            <m:ctrlPr>
                              <a:rPr lang="en-IN" sz="1800" b="1" i="1" dirty="0">
                                <a:latin typeface="Cambria Math"/>
                              </a:rPr>
                            </m:ctrlPr>
                          </m:sSubPr>
                          <m:e>
                            <m:r>
                              <a:rPr lang="en-IN" sz="1800" b="1" i="1" dirty="0">
                                <a:latin typeface="Cambria Math" panose="02040503050406030204" pitchFamily="18" charset="0"/>
                              </a:rPr>
                              <m:t>𝑪𝑭</m:t>
                            </m:r>
                          </m:e>
                          <m:sub>
                            <m:r>
                              <a:rPr lang="en-IN" sz="1800" b="1" i="1" dirty="0">
                                <a:latin typeface="Cambria Math" panose="02040503050406030204" pitchFamily="18" charset="0"/>
                              </a:rPr>
                              <m:t>𝟐</m:t>
                            </m:r>
                          </m:sub>
                        </m:sSub>
                      </m:num>
                      <m:den>
                        <m:sSup>
                          <m:sSupPr>
                            <m:ctrlPr>
                              <a:rPr lang="en-IN" sz="1800" b="1" i="1">
                                <a:latin typeface="Cambria Math"/>
                              </a:rPr>
                            </m:ctrlPr>
                          </m:sSupPr>
                          <m:e>
                            <m:r>
                              <a:rPr lang="en-IN" sz="1800" b="1" i="1">
                                <a:latin typeface="Cambria Math" panose="02040503050406030204" pitchFamily="18" charset="0"/>
                              </a:rPr>
                              <m:t>(</m:t>
                            </m:r>
                            <m:r>
                              <a:rPr lang="en-IN" sz="1800" b="1" i="1">
                                <a:latin typeface="Cambria Math" panose="02040503050406030204" pitchFamily="18" charset="0"/>
                              </a:rPr>
                              <m:t>𝟏</m:t>
                            </m:r>
                            <m:r>
                              <a:rPr lang="en-IN" sz="1800" b="1" i="1">
                                <a:latin typeface="Cambria Math" panose="02040503050406030204" pitchFamily="18" charset="0"/>
                              </a:rPr>
                              <m:t>+</m:t>
                            </m:r>
                            <m:r>
                              <a:rPr lang="en-IN" sz="1800" b="1" i="1">
                                <a:latin typeface="Cambria Math" panose="02040503050406030204" pitchFamily="18" charset="0"/>
                              </a:rPr>
                              <m:t>𝑰𝑹𝑹</m:t>
                            </m:r>
                            <m:r>
                              <a:rPr lang="en-IN" sz="1800" b="1" i="1">
                                <a:latin typeface="Cambria Math" panose="02040503050406030204" pitchFamily="18" charset="0"/>
                              </a:rPr>
                              <m:t>)</m:t>
                            </m:r>
                          </m:e>
                          <m:sup>
                            <m:r>
                              <a:rPr lang="en-IN" sz="1800" b="1" i="1">
                                <a:latin typeface="Cambria Math" panose="02040503050406030204" pitchFamily="18" charset="0"/>
                              </a:rPr>
                              <m:t>𝟐</m:t>
                            </m:r>
                          </m:sup>
                        </m:sSup>
                      </m:den>
                    </m:f>
                  </m:oMath>
                </a14:m>
                <a:r>
                  <a:rPr lang="en-IN" sz="1800" b="1" dirty="0"/>
                  <a:t> + … + </a:t>
                </a:r>
                <a14:m>
                  <m:oMath xmlns:m="http://schemas.openxmlformats.org/officeDocument/2006/math">
                    <m:f>
                      <m:fPr>
                        <m:ctrlPr>
                          <a:rPr lang="en-IN" sz="1800" b="1" i="1">
                            <a:latin typeface="Cambria Math"/>
                          </a:rPr>
                        </m:ctrlPr>
                      </m:fPr>
                      <m:num>
                        <m:sSub>
                          <m:sSubPr>
                            <m:ctrlPr>
                              <a:rPr lang="en-IN" sz="1800" b="1" i="1" dirty="0">
                                <a:latin typeface="Cambria Math"/>
                              </a:rPr>
                            </m:ctrlPr>
                          </m:sSubPr>
                          <m:e>
                            <m:r>
                              <a:rPr lang="en-IN" sz="1800" b="1" i="1" dirty="0">
                                <a:latin typeface="Cambria Math" panose="02040503050406030204" pitchFamily="18" charset="0"/>
                              </a:rPr>
                              <m:t>𝑪𝑭</m:t>
                            </m:r>
                          </m:e>
                          <m:sub>
                            <m:r>
                              <a:rPr lang="en-IN" sz="1800" b="1" i="1" dirty="0">
                                <a:latin typeface="Cambria Math" panose="02040503050406030204" pitchFamily="18" charset="0"/>
                              </a:rPr>
                              <m:t>𝑻</m:t>
                            </m:r>
                          </m:sub>
                        </m:sSub>
                      </m:num>
                      <m:den>
                        <m:sSup>
                          <m:sSupPr>
                            <m:ctrlPr>
                              <a:rPr lang="en-IN" sz="1800" b="1" i="1">
                                <a:latin typeface="Cambria Math"/>
                              </a:rPr>
                            </m:ctrlPr>
                          </m:sSupPr>
                          <m:e>
                            <m:r>
                              <a:rPr lang="en-IN" sz="1800" b="1" i="1">
                                <a:latin typeface="Cambria Math" panose="02040503050406030204" pitchFamily="18" charset="0"/>
                              </a:rPr>
                              <m:t>(</m:t>
                            </m:r>
                            <m:r>
                              <a:rPr lang="en-IN" sz="1800" b="1" i="1">
                                <a:latin typeface="Cambria Math" panose="02040503050406030204" pitchFamily="18" charset="0"/>
                              </a:rPr>
                              <m:t>𝟏</m:t>
                            </m:r>
                            <m:r>
                              <a:rPr lang="en-IN" sz="1800" b="1" i="1">
                                <a:latin typeface="Cambria Math" panose="02040503050406030204" pitchFamily="18" charset="0"/>
                              </a:rPr>
                              <m:t>+</m:t>
                            </m:r>
                            <m:r>
                              <a:rPr lang="en-IN" sz="1800" b="1" i="1">
                                <a:latin typeface="Cambria Math" panose="02040503050406030204" pitchFamily="18" charset="0"/>
                              </a:rPr>
                              <m:t>𝑰𝑹𝑹</m:t>
                            </m:r>
                            <m:r>
                              <a:rPr lang="en-IN" sz="1800" b="1" i="1">
                                <a:latin typeface="Cambria Math" panose="02040503050406030204" pitchFamily="18" charset="0"/>
                              </a:rPr>
                              <m:t>)</m:t>
                            </m:r>
                          </m:e>
                          <m:sup>
                            <m:r>
                              <a:rPr lang="en-IN" sz="1800" b="1" i="1">
                                <a:latin typeface="Cambria Math" panose="02040503050406030204" pitchFamily="18" charset="0"/>
                              </a:rPr>
                              <m:t>𝑻</m:t>
                            </m:r>
                          </m:sup>
                        </m:sSup>
                      </m:den>
                    </m:f>
                  </m:oMath>
                </a14:m>
                <a:r>
                  <a:rPr lang="en-IN" sz="1800" b="1" dirty="0"/>
                  <a:t> = 0</a:t>
                </a:r>
              </a:p>
              <a:p>
                <a:pPr marL="0" indent="0">
                  <a:buNone/>
                </a:pPr>
                <a:endParaRPr lang="en-IN" sz="1800" b="1" dirty="0"/>
              </a:p>
              <a:p>
                <a:pPr marL="0" indent="0">
                  <a:buNone/>
                </a:pPr>
                <a:r>
                  <a:rPr lang="en-IN" sz="1800" dirty="0"/>
                  <a:t>This may be time-consuming, hence, we can use the Texas Instrument BA II Plus Financial Calculator for computing the IRR.</a:t>
                </a:r>
              </a:p>
            </p:txBody>
          </p:sp>
        </mc:Choice>
        <mc:Fallback xmlns="">
          <p:sp>
            <p:nvSpPr>
              <p:cNvPr id="6" name="Content Placeholder 2">
                <a:extLst>
                  <a:ext uri="{FF2B5EF4-FFF2-40B4-BE49-F238E27FC236}">
                    <a16:creationId xmlns:a16="http://schemas.microsoft.com/office/drawing/2014/main" id="{112A8923-AF67-4FF1-B7F0-9167CAD92BA9}"/>
                  </a:ext>
                </a:extLst>
              </p:cNvPr>
              <p:cNvSpPr>
                <a:spLocks noGrp="1" noRot="1" noChangeAspect="1" noMove="1" noResize="1" noEditPoints="1" noAdjustHandles="1" noChangeArrowheads="1" noChangeShapeType="1" noTextEdit="1"/>
              </p:cNvSpPr>
              <p:nvPr>
                <p:ph idx="1"/>
              </p:nvPr>
            </p:nvSpPr>
            <p:spPr>
              <a:xfrm>
                <a:off x="213014" y="3598916"/>
                <a:ext cx="8717973" cy="3007209"/>
              </a:xfrm>
              <a:blipFill>
                <a:blip r:embed="rId3"/>
                <a:stretch>
                  <a:fillRect l="-629" t="-1822"/>
                </a:stretch>
              </a:blipFill>
            </p:spPr>
            <p:txBody>
              <a:bodyPr/>
              <a:lstStyle/>
              <a:p>
                <a:r>
                  <a:rPr lang="en-IN">
                    <a:noFill/>
                  </a:rPr>
                  <a:t> </a:t>
                </a:r>
              </a:p>
            </p:txBody>
          </p:sp>
        </mc:Fallback>
      </mc:AlternateContent>
      <p:sp>
        <p:nvSpPr>
          <p:cNvPr id="3" name="TextBox 2">
            <a:extLst>
              <a:ext uri="{FF2B5EF4-FFF2-40B4-BE49-F238E27FC236}">
                <a16:creationId xmlns:a16="http://schemas.microsoft.com/office/drawing/2014/main" xmlns="" id="{F55B6EB5-70BB-42A2-8AB0-9884D0E8F2E5}"/>
              </a:ext>
            </a:extLst>
          </p:cNvPr>
          <p:cNvSpPr txBox="1"/>
          <p:nvPr/>
        </p:nvSpPr>
        <p:spPr>
          <a:xfrm>
            <a:off x="207817" y="1374228"/>
            <a:ext cx="8723170" cy="2031325"/>
          </a:xfrm>
          <a:prstGeom prst="rect">
            <a:avLst/>
          </a:prstGeom>
          <a:solidFill>
            <a:schemeClr val="accent2">
              <a:lumMod val="60000"/>
              <a:lumOff val="40000"/>
            </a:schemeClr>
          </a:solidFill>
        </p:spPr>
        <p:txBody>
          <a:bodyPr wrap="square" rtlCol="0">
            <a:spAutoFit/>
          </a:bodyPr>
          <a:lstStyle/>
          <a:p>
            <a:r>
              <a:rPr lang="en-IN" dirty="0"/>
              <a:t>Example: Cash Flows for an investment, which costs Rs. 20000 today, are Rs. 8000 in Year 1, Rs. 8000 in Year 2, Rs. 5000 in Year 3 and Rs. 6000 in the last year. Calculate the IRR for the project.</a:t>
            </a:r>
          </a:p>
          <a:p>
            <a:endParaRPr lang="en-IN" dirty="0"/>
          </a:p>
          <a:p>
            <a:r>
              <a:rPr lang="en-IN" dirty="0"/>
              <a:t>Answer: Project Cash Flows are: Outflow of - Rs. 20,000 and Inflows of Rs. 8000, Rs. 8000, Rs. 5000 and Rs. 6000 in 4 years.</a:t>
            </a:r>
          </a:p>
          <a:p>
            <a:endParaRPr lang="en-IN" dirty="0"/>
          </a:p>
        </p:txBody>
      </p:sp>
    </p:spTree>
    <p:extLst>
      <p:ext uri="{BB962C8B-B14F-4D97-AF65-F5344CB8AC3E}">
        <p14:creationId xmlns:p14="http://schemas.microsoft.com/office/powerpoint/2010/main" val="2522812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5D35E6-BC7D-4FC8-97C6-9CC3293461CE}"/>
              </a:ext>
            </a:extLst>
          </p:cNvPr>
          <p:cNvSpPr>
            <a:spLocks noGrp="1"/>
          </p:cNvSpPr>
          <p:nvPr>
            <p:ph type="title"/>
          </p:nvPr>
        </p:nvSpPr>
        <p:spPr/>
        <p:txBody>
          <a:bodyPr>
            <a:normAutofit fontScale="90000"/>
          </a:bodyPr>
          <a:lstStyle/>
          <a:p>
            <a:r>
              <a:rPr lang="en-IN" dirty="0"/>
              <a:t/>
            </a:r>
            <a:br>
              <a:rPr lang="en-IN" dirty="0"/>
            </a:br>
            <a:r>
              <a:rPr lang="en-IN" dirty="0"/>
              <a:t/>
            </a:r>
            <a:br>
              <a:rPr lang="en-IN" dirty="0"/>
            </a:br>
            <a:r>
              <a:rPr lang="en-IN" dirty="0"/>
              <a:t/>
            </a:r>
            <a:br>
              <a:rPr lang="en-IN" dirty="0"/>
            </a:br>
            <a:endParaRPr lang="en-IN" dirty="0"/>
          </a:p>
        </p:txBody>
      </p:sp>
      <p:pic>
        <p:nvPicPr>
          <p:cNvPr id="4" name="Picture 3">
            <a:extLst>
              <a:ext uri="{FF2B5EF4-FFF2-40B4-BE49-F238E27FC236}">
                <a16:creationId xmlns:a16="http://schemas.microsoft.com/office/drawing/2014/main" xmlns="" id="{50D73E77-09D5-4D59-86DC-6BE7EC4435E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
        <p:nvSpPr>
          <p:cNvPr id="5" name="Title 1">
            <a:extLst>
              <a:ext uri="{FF2B5EF4-FFF2-40B4-BE49-F238E27FC236}">
                <a16:creationId xmlns:a16="http://schemas.microsoft.com/office/drawing/2014/main" xmlns="" id="{0D547DCA-7895-45F1-9D11-5DF19A1A8374}"/>
              </a:ext>
            </a:extLst>
          </p:cNvPr>
          <p:cNvSpPr txBox="1">
            <a:spLocks/>
          </p:cNvSpPr>
          <p:nvPr/>
        </p:nvSpPr>
        <p:spPr>
          <a:xfrm>
            <a:off x="207816" y="171763"/>
            <a:ext cx="699426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sz="3200" b="1" dirty="0">
                <a:solidFill>
                  <a:schemeClr val="tx1">
                    <a:lumMod val="75000"/>
                    <a:lumOff val="25000"/>
                  </a:schemeClr>
                </a:solidFill>
                <a:latin typeface="+mn-lt"/>
              </a:rPr>
              <a:t>INTERNAL RATE OF RETURN - EXAMPLE</a:t>
            </a:r>
          </a:p>
        </p:txBody>
      </p:sp>
      <p:sp>
        <p:nvSpPr>
          <p:cNvPr id="6" name="Content Placeholder 2">
            <a:extLst>
              <a:ext uri="{FF2B5EF4-FFF2-40B4-BE49-F238E27FC236}">
                <a16:creationId xmlns:a16="http://schemas.microsoft.com/office/drawing/2014/main" xmlns="" id="{112A8923-AF67-4FF1-B7F0-9167CAD92BA9}"/>
              </a:ext>
            </a:extLst>
          </p:cNvPr>
          <p:cNvSpPr>
            <a:spLocks noGrp="1"/>
          </p:cNvSpPr>
          <p:nvPr>
            <p:ph idx="1"/>
          </p:nvPr>
        </p:nvSpPr>
        <p:spPr>
          <a:xfrm>
            <a:off x="113549" y="1121446"/>
            <a:ext cx="8717973" cy="5188911"/>
          </a:xfrm>
          <a:solidFill>
            <a:srgbClr val="FBE6CE"/>
          </a:solidFill>
        </p:spPr>
        <p:txBody>
          <a:bodyPr>
            <a:noAutofit/>
          </a:bodyPr>
          <a:lstStyle/>
          <a:p>
            <a:pPr marL="0" indent="0">
              <a:buNone/>
            </a:pPr>
            <a:r>
              <a:rPr lang="en-IN" sz="1800" dirty="0"/>
              <a:t>Steps to use the Texas Instrument BA II Plus Financial Calculator for computing the IRR:</a:t>
            </a:r>
          </a:p>
          <a:p>
            <a:pPr marL="0" indent="0">
              <a:buNone/>
            </a:pPr>
            <a:endParaRPr lang="en-IN" sz="1800" dirty="0"/>
          </a:p>
          <a:p>
            <a:pPr marL="0" indent="0">
              <a:buNone/>
            </a:pPr>
            <a:endParaRPr lang="en-IN" sz="1800" dirty="0"/>
          </a:p>
        </p:txBody>
      </p:sp>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2774474440"/>
                  </p:ext>
                </p:extLst>
              </p:nvPr>
            </p:nvGraphicFramePr>
            <p:xfrm>
              <a:off x="312478" y="2011703"/>
              <a:ext cx="7918089" cy="3977640"/>
            </p:xfrm>
            <a:graphic>
              <a:graphicData uri="http://schemas.openxmlformats.org/drawingml/2006/table">
                <a:tbl>
                  <a:tblPr firstRow="1" bandRow="1">
                    <a:tableStyleId>{21E4AEA4-8DFA-4A89-87EB-49C32662AFE0}</a:tableStyleId>
                  </a:tblPr>
                  <a:tblGrid>
                    <a:gridCol w="795337">
                      <a:extLst>
                        <a:ext uri="{9D8B030D-6E8A-4147-A177-3AD203B41FA5}">
                          <a16:colId xmlns:a16="http://schemas.microsoft.com/office/drawing/2014/main" xmlns="" val="3037198398"/>
                        </a:ext>
                      </a:extLst>
                    </a:gridCol>
                    <a:gridCol w="2950917">
                      <a:extLst>
                        <a:ext uri="{9D8B030D-6E8A-4147-A177-3AD203B41FA5}">
                          <a16:colId xmlns:a16="http://schemas.microsoft.com/office/drawing/2014/main" xmlns="" val="3768600186"/>
                        </a:ext>
                      </a:extLst>
                    </a:gridCol>
                    <a:gridCol w="4171835">
                      <a:extLst>
                        <a:ext uri="{9D8B030D-6E8A-4147-A177-3AD203B41FA5}">
                          <a16:colId xmlns:a16="http://schemas.microsoft.com/office/drawing/2014/main" xmlns="" val="3221334160"/>
                        </a:ext>
                      </a:extLst>
                    </a:gridCol>
                  </a:tblGrid>
                  <a:tr h="370840">
                    <a:tc>
                      <a:txBody>
                        <a:bodyPr/>
                        <a:lstStyle/>
                        <a:p>
                          <a:r>
                            <a:rPr lang="en-IN" dirty="0"/>
                            <a:t>Sr.</a:t>
                          </a:r>
                        </a:p>
                      </a:txBody>
                      <a:tcPr/>
                    </a:tc>
                    <a:tc>
                      <a:txBody>
                        <a:bodyPr/>
                        <a:lstStyle/>
                        <a:p>
                          <a:r>
                            <a:rPr lang="en-IN" dirty="0"/>
                            <a:t>Button</a:t>
                          </a:r>
                        </a:p>
                      </a:txBody>
                      <a:tcPr/>
                    </a:tc>
                    <a:tc>
                      <a:txBody>
                        <a:bodyPr/>
                        <a:lstStyle/>
                        <a:p>
                          <a:r>
                            <a:rPr lang="en-IN" dirty="0"/>
                            <a:t>Use and Description</a:t>
                          </a:r>
                        </a:p>
                      </a:txBody>
                      <a:tcPr/>
                    </a:tc>
                    <a:extLst>
                      <a:ext uri="{0D108BD9-81ED-4DB2-BD59-A6C34878D82A}">
                        <a16:rowId xmlns:a16="http://schemas.microsoft.com/office/drawing/2014/main" xmlns="" val="2682931092"/>
                      </a:ext>
                    </a:extLst>
                  </a:tr>
                  <a:tr h="370840">
                    <a:tc>
                      <a:txBody>
                        <a:bodyPr/>
                        <a:lstStyle/>
                        <a:p>
                          <a:r>
                            <a:rPr lang="en-IN" dirty="0"/>
                            <a:t>1</a:t>
                          </a:r>
                        </a:p>
                      </a:txBody>
                      <a:tcPr/>
                    </a:tc>
                    <a:tc>
                      <a:txBody>
                        <a:bodyPr/>
                        <a:lstStyle/>
                        <a:p>
                          <a:r>
                            <a:rPr lang="en-IN" dirty="0"/>
                            <a:t>[CF]</a:t>
                          </a:r>
                        </a:p>
                      </a:txBody>
                      <a:tcPr/>
                    </a:tc>
                    <a:tc>
                      <a:txBody>
                        <a:bodyPr/>
                        <a:lstStyle/>
                        <a:p>
                          <a:r>
                            <a:rPr lang="en-IN" dirty="0"/>
                            <a:t>To</a:t>
                          </a:r>
                          <a:r>
                            <a:rPr lang="en-IN" baseline="0" dirty="0"/>
                            <a:t> start the cash flow function</a:t>
                          </a:r>
                          <a:endParaRPr lang="en-IN" dirty="0"/>
                        </a:p>
                      </a:txBody>
                      <a:tcPr/>
                    </a:tc>
                    <a:extLst>
                      <a:ext uri="{0D108BD9-81ED-4DB2-BD59-A6C34878D82A}">
                        <a16:rowId xmlns:a16="http://schemas.microsoft.com/office/drawing/2014/main" xmlns="" val="3050547039"/>
                      </a:ext>
                    </a:extLst>
                  </a:tr>
                  <a:tr h="370840">
                    <a:tc>
                      <a:txBody>
                        <a:bodyPr/>
                        <a:lstStyle/>
                        <a:p>
                          <a:r>
                            <a:rPr lang="en-IN" dirty="0"/>
                            <a:t>2</a:t>
                          </a:r>
                        </a:p>
                      </a:txBody>
                      <a:tcPr/>
                    </a:tc>
                    <a:tc>
                      <a:txBody>
                        <a:bodyPr/>
                        <a:lstStyle/>
                        <a:p>
                          <a:r>
                            <a:rPr lang="en-IN" dirty="0"/>
                            <a:t>[2N</a:t>
                          </a:r>
                          <a:r>
                            <a:rPr lang="en-IN" baseline="0" dirty="0"/>
                            <a:t>D]   [CLR WORK]</a:t>
                          </a:r>
                          <a:endParaRPr lang="en-IN" dirty="0"/>
                        </a:p>
                      </a:txBody>
                      <a:tcPr/>
                    </a:tc>
                    <a:tc>
                      <a:txBody>
                        <a:bodyPr/>
                        <a:lstStyle/>
                        <a:p>
                          <a:r>
                            <a:rPr lang="en-IN" dirty="0"/>
                            <a:t>Clear the</a:t>
                          </a:r>
                          <a:r>
                            <a:rPr lang="en-IN" baseline="0" dirty="0"/>
                            <a:t> memory of cash flow function. You see </a:t>
                          </a:r>
                          <a:r>
                            <a:rPr lang="en-IN" baseline="0" dirty="0" err="1"/>
                            <a:t>CFo</a:t>
                          </a:r>
                          <a:r>
                            <a:rPr lang="en-IN" baseline="0" dirty="0"/>
                            <a:t> on the screen = 0</a:t>
                          </a:r>
                          <a:endParaRPr lang="en-IN" dirty="0"/>
                        </a:p>
                      </a:txBody>
                      <a:tcPr/>
                    </a:tc>
                    <a:extLst>
                      <a:ext uri="{0D108BD9-81ED-4DB2-BD59-A6C34878D82A}">
                        <a16:rowId xmlns:a16="http://schemas.microsoft.com/office/drawing/2014/main" xmlns="" val="3618799457"/>
                      </a:ext>
                    </a:extLst>
                  </a:tr>
                  <a:tr h="370840">
                    <a:tc>
                      <a:txBody>
                        <a:bodyPr/>
                        <a:lstStyle/>
                        <a:p>
                          <a:r>
                            <a:rPr lang="en-IN" dirty="0"/>
                            <a:t>3</a:t>
                          </a:r>
                        </a:p>
                      </a:txBody>
                      <a:tcPr/>
                    </a:tc>
                    <a:tc>
                      <a:txBody>
                        <a:bodyPr/>
                        <a:lstStyle/>
                        <a:p>
                          <a:r>
                            <a:rPr lang="en-IN" dirty="0"/>
                            <a:t>20000</a:t>
                          </a:r>
                          <a:r>
                            <a:rPr lang="en-IN" baseline="0" dirty="0"/>
                            <a:t> [+/-] [ENTER]</a:t>
                          </a:r>
                          <a:endParaRPr lang="en-IN" dirty="0"/>
                        </a:p>
                      </a:txBody>
                      <a:tcPr/>
                    </a:tc>
                    <a:tc>
                      <a:txBody>
                        <a:bodyPr/>
                        <a:lstStyle/>
                        <a:p>
                          <a:r>
                            <a:rPr lang="en-IN" dirty="0"/>
                            <a:t>Enter the Initial Outflow</a:t>
                          </a:r>
                        </a:p>
                      </a:txBody>
                      <a:tcPr/>
                    </a:tc>
                    <a:extLst>
                      <a:ext uri="{0D108BD9-81ED-4DB2-BD59-A6C34878D82A}">
                        <a16:rowId xmlns:a16="http://schemas.microsoft.com/office/drawing/2014/main" xmlns="" val="3635652476"/>
                      </a:ext>
                    </a:extLst>
                  </a:tr>
                  <a:tr h="370840">
                    <a:tc>
                      <a:txBody>
                        <a:bodyPr/>
                        <a:lstStyle/>
                        <a:p>
                          <a:r>
                            <a:rPr lang="en-IN" dirty="0"/>
                            <a:t>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r>
                                <a:rPr lang="en-IN" b="0" i="0" smtClean="0">
                                  <a:latin typeface="Cambria Math" panose="02040503050406030204" pitchFamily="18" charset="0"/>
                                  <a:ea typeface="Cambria Math" panose="02040503050406030204" pitchFamily="18" charset="0"/>
                                </a:rPr>
                                <m:t> </m:t>
                              </m:r>
                            </m:oMath>
                          </a14:m>
                          <a:r>
                            <a:rPr lang="en-IN" b="0" dirty="0">
                              <a:ea typeface="Cambria Math" panose="02040503050406030204" pitchFamily="18" charset="0"/>
                            </a:rPr>
                            <a:t>8000 </a:t>
                          </a:r>
                          <a:r>
                            <a:rPr lang="en-IN" baseline="0" dirty="0"/>
                            <a:t>[ENTER]</a:t>
                          </a:r>
                          <a:endParaRPr lang="en-IN" dirty="0"/>
                        </a:p>
                      </a:txBody>
                      <a:tcPr/>
                    </a:tc>
                    <a:tc>
                      <a:txBody>
                        <a:bodyPr/>
                        <a:lstStyle/>
                        <a:p>
                          <a:r>
                            <a:rPr lang="en-IN" dirty="0"/>
                            <a:t>First Cash</a:t>
                          </a:r>
                          <a:r>
                            <a:rPr lang="en-IN" baseline="0" dirty="0"/>
                            <a:t> Flow Inflow (C01) is entered</a:t>
                          </a:r>
                          <a:endParaRPr lang="en-IN" dirty="0"/>
                        </a:p>
                      </a:txBody>
                      <a:tcPr/>
                    </a:tc>
                    <a:extLst>
                      <a:ext uri="{0D108BD9-81ED-4DB2-BD59-A6C34878D82A}">
                        <a16:rowId xmlns:a16="http://schemas.microsoft.com/office/drawing/2014/main" xmlns="" val="315867691"/>
                      </a:ext>
                    </a:extLst>
                  </a:tr>
                  <a:tr h="370840">
                    <a:tc>
                      <a:txBody>
                        <a:bodyPr/>
                        <a:lstStyle/>
                        <a:p>
                          <a:r>
                            <a:rPr lang="en-IN" dirty="0"/>
                            <a:t>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oMath>
                          </a14:m>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oMath>
                          </a14:m>
                          <a:r>
                            <a:rPr lang="en-IN" b="0" dirty="0">
                              <a:ea typeface="Cambria Math" panose="02040503050406030204" pitchFamily="18" charset="0"/>
                            </a:rPr>
                            <a:t>8000 </a:t>
                          </a:r>
                          <a:r>
                            <a:rPr lang="en-IN" baseline="0" dirty="0"/>
                            <a:t>[ENTER]</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Second Cash</a:t>
                          </a:r>
                          <a:r>
                            <a:rPr lang="en-IN" baseline="0" dirty="0"/>
                            <a:t> Flow Inflow (C02) is entered</a:t>
                          </a:r>
                          <a:endParaRPr lang="en-IN" dirty="0"/>
                        </a:p>
                      </a:txBody>
                      <a:tcPr/>
                    </a:tc>
                    <a:extLst>
                      <a:ext uri="{0D108BD9-81ED-4DB2-BD59-A6C34878D82A}">
                        <a16:rowId xmlns:a16="http://schemas.microsoft.com/office/drawing/2014/main" xmlns="" val="2939998780"/>
                      </a:ext>
                    </a:extLst>
                  </a:tr>
                  <a:tr h="370840">
                    <a:tc>
                      <a:txBody>
                        <a:bodyPr/>
                        <a:lstStyle/>
                        <a:p>
                          <a:r>
                            <a:rPr lang="en-IN" dirty="0"/>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oMath>
                          </a14:m>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oMath>
                          </a14:m>
                          <a:r>
                            <a:rPr lang="en-IN" b="0" dirty="0">
                              <a:ea typeface="Cambria Math" panose="02040503050406030204" pitchFamily="18" charset="0"/>
                            </a:rPr>
                            <a:t>5000 </a:t>
                          </a:r>
                          <a:r>
                            <a:rPr lang="en-IN" baseline="0" dirty="0"/>
                            <a:t>[ENTER]</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Third Cash</a:t>
                          </a:r>
                          <a:r>
                            <a:rPr lang="en-IN" baseline="0" dirty="0"/>
                            <a:t> Flow Inflow (C03) is entered</a:t>
                          </a:r>
                          <a:endParaRPr lang="en-IN" dirty="0"/>
                        </a:p>
                      </a:txBody>
                      <a:tcPr/>
                    </a:tc>
                    <a:extLst>
                      <a:ext uri="{0D108BD9-81ED-4DB2-BD59-A6C34878D82A}">
                        <a16:rowId xmlns:a16="http://schemas.microsoft.com/office/drawing/2014/main" xmlns="" val="3659688266"/>
                      </a:ext>
                    </a:extLst>
                  </a:tr>
                  <a:tr h="370840">
                    <a:tc>
                      <a:txBody>
                        <a:bodyPr/>
                        <a:lstStyle/>
                        <a:p>
                          <a:r>
                            <a:rPr lang="en-IN" dirty="0"/>
                            <a:t>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oMath>
                          </a14:m>
                          <a:r>
                            <a:rPr lang="en-IN" dirty="0"/>
                            <a:t>[</a:t>
                          </a:r>
                          <a14:m>
                            <m:oMath xmlns:m="http://schemas.openxmlformats.org/officeDocument/2006/math">
                              <m:r>
                                <a:rPr lang="en-IN" i="1" smtClean="0">
                                  <a:latin typeface="Cambria Math" panose="02040503050406030204" pitchFamily="18" charset="0"/>
                                  <a:ea typeface="Cambria Math" panose="02040503050406030204" pitchFamily="18" charset="0"/>
                                </a:rPr>
                                <m:t>↓</m:t>
                              </m:r>
                              <m:r>
                                <a:rPr lang="en-IN" b="0" i="1" smtClean="0">
                                  <a:latin typeface="Cambria Math" panose="02040503050406030204" pitchFamily="18" charset="0"/>
                                  <a:ea typeface="Cambria Math" panose="02040503050406030204" pitchFamily="18" charset="0"/>
                                </a:rPr>
                                <m:t>] </m:t>
                              </m:r>
                            </m:oMath>
                          </a14:m>
                          <a:r>
                            <a:rPr lang="en-IN" b="0" dirty="0">
                              <a:ea typeface="Cambria Math" panose="02040503050406030204" pitchFamily="18" charset="0"/>
                            </a:rPr>
                            <a:t>6000 </a:t>
                          </a:r>
                          <a:r>
                            <a:rPr lang="en-IN" baseline="0" dirty="0"/>
                            <a:t>[ENTER]</a:t>
                          </a:r>
                          <a:endParaRPr lang="en-IN"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Fourth Cash</a:t>
                          </a:r>
                          <a:r>
                            <a:rPr lang="en-IN" baseline="0" dirty="0"/>
                            <a:t> Flow Inflow (C04) is entered</a:t>
                          </a:r>
                          <a:endParaRPr lang="en-IN" dirty="0"/>
                        </a:p>
                      </a:txBody>
                      <a:tcPr/>
                    </a:tc>
                    <a:extLst>
                      <a:ext uri="{0D108BD9-81ED-4DB2-BD59-A6C34878D82A}">
                        <a16:rowId xmlns:a16="http://schemas.microsoft.com/office/drawing/2014/main" xmlns="" val="133886119"/>
                      </a:ext>
                    </a:extLst>
                  </a:tr>
                  <a:tr h="370840">
                    <a:tc>
                      <a:txBody>
                        <a:bodyPr/>
                        <a:lstStyle/>
                        <a:p>
                          <a:r>
                            <a:rPr lang="en-IN" dirty="0"/>
                            <a:t>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[IRR] [CPT]</a:t>
                          </a:r>
                          <a:r>
                            <a:rPr lang="en-IN" baseline="0" dirty="0"/>
                            <a:t> </a:t>
                          </a:r>
                          <a:endParaRPr lang="en-IN" dirty="0"/>
                        </a:p>
                      </a:txBody>
                      <a:tcPr/>
                    </a:tc>
                    <a:tc>
                      <a:txBody>
                        <a:bodyPr/>
                        <a:lstStyle/>
                        <a:p>
                          <a:r>
                            <a:rPr lang="en-IN" dirty="0"/>
                            <a:t>Compute the IRR</a:t>
                          </a:r>
                        </a:p>
                      </a:txBody>
                      <a:tcPr/>
                    </a:tc>
                    <a:extLst>
                      <a:ext uri="{0D108BD9-81ED-4DB2-BD59-A6C34878D82A}">
                        <a16:rowId xmlns:a16="http://schemas.microsoft.com/office/drawing/2014/main" xmlns="" val="37817014"/>
                      </a:ext>
                    </a:extLst>
                  </a:tr>
                  <a:tr h="370840">
                    <a:tc gridSpan="3">
                      <a:txBody>
                        <a:bodyPr/>
                        <a:lstStyle/>
                        <a:p>
                          <a:r>
                            <a:rPr lang="en-IN" dirty="0">
                              <a:solidFill>
                                <a:schemeClr val="bg1"/>
                              </a:solidFill>
                            </a:rPr>
                            <a:t>Calculator shows</a:t>
                          </a:r>
                          <a:r>
                            <a:rPr lang="en-IN" baseline="0" dirty="0">
                              <a:solidFill>
                                <a:schemeClr val="bg1"/>
                              </a:solidFill>
                            </a:rPr>
                            <a:t> </a:t>
                          </a:r>
                          <a:r>
                            <a:rPr lang="en-IN" b="1" baseline="0" dirty="0">
                              <a:solidFill>
                                <a:schemeClr val="bg1"/>
                              </a:solidFill>
                            </a:rPr>
                            <a:t>IRR = </a:t>
                          </a:r>
                          <a:r>
                            <a:rPr lang="en-IN" b="1" baseline="0" dirty="0" smtClean="0">
                              <a:solidFill>
                                <a:schemeClr val="bg1"/>
                              </a:solidFill>
                            </a:rPr>
                            <a:t>14.264 = 14.26%</a:t>
                          </a:r>
                          <a:endParaRPr lang="en-IN" b="1" dirty="0">
                            <a:solidFill>
                              <a:schemeClr val="bg1"/>
                            </a:solidFill>
                          </a:endParaRPr>
                        </a:p>
                      </a:txBody>
                      <a:tcPr>
                        <a:solidFill>
                          <a:schemeClr val="accent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p>
                      </a:txBody>
                      <a:tcPr/>
                    </a:tc>
                    <a:tc hMerge="1">
                      <a:txBody>
                        <a:bodyPr/>
                        <a:lstStyle/>
                        <a:p>
                          <a:endParaRPr lang="en-IN" dirty="0"/>
                        </a:p>
                      </a:txBody>
                      <a:tcPr/>
                    </a:tc>
                    <a:extLst>
                      <a:ext uri="{0D108BD9-81ED-4DB2-BD59-A6C34878D82A}">
                        <a16:rowId xmlns:a16="http://schemas.microsoft.com/office/drawing/2014/main" xmlns="" val="110358965"/>
                      </a:ext>
                    </a:extLst>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2774474440"/>
                  </p:ext>
                </p:extLst>
              </p:nvPr>
            </p:nvGraphicFramePr>
            <p:xfrm>
              <a:off x="312478" y="2011703"/>
              <a:ext cx="7918089" cy="3977640"/>
            </p:xfrm>
            <a:graphic>
              <a:graphicData uri="http://schemas.openxmlformats.org/drawingml/2006/table">
                <a:tbl>
                  <a:tblPr firstRow="1" bandRow="1">
                    <a:tableStyleId>{21E4AEA4-8DFA-4A89-87EB-49C32662AFE0}</a:tableStyleId>
                  </a:tblPr>
                  <a:tblGrid>
                    <a:gridCol w="795337">
                      <a:extLst>
                        <a:ext uri="{9D8B030D-6E8A-4147-A177-3AD203B41FA5}">
                          <a16:colId xmlns:a16="http://schemas.microsoft.com/office/drawing/2014/main" val="3037198398"/>
                        </a:ext>
                      </a:extLst>
                    </a:gridCol>
                    <a:gridCol w="2950917">
                      <a:extLst>
                        <a:ext uri="{9D8B030D-6E8A-4147-A177-3AD203B41FA5}">
                          <a16:colId xmlns:a16="http://schemas.microsoft.com/office/drawing/2014/main" val="3768600186"/>
                        </a:ext>
                      </a:extLst>
                    </a:gridCol>
                    <a:gridCol w="4171835">
                      <a:extLst>
                        <a:ext uri="{9D8B030D-6E8A-4147-A177-3AD203B41FA5}">
                          <a16:colId xmlns:a16="http://schemas.microsoft.com/office/drawing/2014/main" val="3221334160"/>
                        </a:ext>
                      </a:extLst>
                    </a:gridCol>
                  </a:tblGrid>
                  <a:tr h="370840">
                    <a:tc>
                      <a:txBody>
                        <a:bodyPr/>
                        <a:lstStyle/>
                        <a:p>
                          <a:r>
                            <a:rPr lang="en-IN" dirty="0"/>
                            <a:t>Sr.</a:t>
                          </a:r>
                        </a:p>
                      </a:txBody>
                      <a:tcPr/>
                    </a:tc>
                    <a:tc>
                      <a:txBody>
                        <a:bodyPr/>
                        <a:lstStyle/>
                        <a:p>
                          <a:r>
                            <a:rPr lang="en-IN" dirty="0"/>
                            <a:t>Button</a:t>
                          </a:r>
                        </a:p>
                      </a:txBody>
                      <a:tcPr/>
                    </a:tc>
                    <a:tc>
                      <a:txBody>
                        <a:bodyPr/>
                        <a:lstStyle/>
                        <a:p>
                          <a:r>
                            <a:rPr lang="en-IN" dirty="0"/>
                            <a:t>Use and Description</a:t>
                          </a:r>
                        </a:p>
                      </a:txBody>
                      <a:tcPr/>
                    </a:tc>
                    <a:extLst>
                      <a:ext uri="{0D108BD9-81ED-4DB2-BD59-A6C34878D82A}">
                        <a16:rowId xmlns:a16="http://schemas.microsoft.com/office/drawing/2014/main" val="2682931092"/>
                      </a:ext>
                    </a:extLst>
                  </a:tr>
                  <a:tr h="370840">
                    <a:tc>
                      <a:txBody>
                        <a:bodyPr/>
                        <a:lstStyle/>
                        <a:p>
                          <a:r>
                            <a:rPr lang="en-IN" dirty="0"/>
                            <a:t>1</a:t>
                          </a:r>
                        </a:p>
                      </a:txBody>
                      <a:tcPr/>
                    </a:tc>
                    <a:tc>
                      <a:txBody>
                        <a:bodyPr/>
                        <a:lstStyle/>
                        <a:p>
                          <a:r>
                            <a:rPr lang="en-IN" dirty="0"/>
                            <a:t>[CF]</a:t>
                          </a:r>
                        </a:p>
                      </a:txBody>
                      <a:tcPr/>
                    </a:tc>
                    <a:tc>
                      <a:txBody>
                        <a:bodyPr/>
                        <a:lstStyle/>
                        <a:p>
                          <a:r>
                            <a:rPr lang="en-IN" dirty="0"/>
                            <a:t>To</a:t>
                          </a:r>
                          <a:r>
                            <a:rPr lang="en-IN" baseline="0" dirty="0"/>
                            <a:t> start the cash flow function</a:t>
                          </a:r>
                          <a:endParaRPr lang="en-IN" dirty="0"/>
                        </a:p>
                      </a:txBody>
                      <a:tcPr/>
                    </a:tc>
                    <a:extLst>
                      <a:ext uri="{0D108BD9-81ED-4DB2-BD59-A6C34878D82A}">
                        <a16:rowId xmlns:a16="http://schemas.microsoft.com/office/drawing/2014/main" val="3050547039"/>
                      </a:ext>
                    </a:extLst>
                  </a:tr>
                  <a:tr h="640080">
                    <a:tc>
                      <a:txBody>
                        <a:bodyPr/>
                        <a:lstStyle/>
                        <a:p>
                          <a:r>
                            <a:rPr lang="en-IN" dirty="0"/>
                            <a:t>2</a:t>
                          </a:r>
                        </a:p>
                      </a:txBody>
                      <a:tcPr/>
                    </a:tc>
                    <a:tc>
                      <a:txBody>
                        <a:bodyPr/>
                        <a:lstStyle/>
                        <a:p>
                          <a:r>
                            <a:rPr lang="en-IN" dirty="0"/>
                            <a:t>[2N</a:t>
                          </a:r>
                          <a:r>
                            <a:rPr lang="en-IN" baseline="0" dirty="0"/>
                            <a:t>D]   [CLR WORK]</a:t>
                          </a:r>
                          <a:endParaRPr lang="en-IN" dirty="0"/>
                        </a:p>
                      </a:txBody>
                      <a:tcPr/>
                    </a:tc>
                    <a:tc>
                      <a:txBody>
                        <a:bodyPr/>
                        <a:lstStyle/>
                        <a:p>
                          <a:r>
                            <a:rPr lang="en-IN" dirty="0"/>
                            <a:t>Clear the</a:t>
                          </a:r>
                          <a:r>
                            <a:rPr lang="en-IN" baseline="0" dirty="0"/>
                            <a:t> memory of cash flow function. You see </a:t>
                          </a:r>
                          <a:r>
                            <a:rPr lang="en-IN" baseline="0" dirty="0" err="1"/>
                            <a:t>CFo</a:t>
                          </a:r>
                          <a:r>
                            <a:rPr lang="en-IN" baseline="0" dirty="0"/>
                            <a:t> on the screen = 0</a:t>
                          </a:r>
                          <a:endParaRPr lang="en-IN" dirty="0"/>
                        </a:p>
                      </a:txBody>
                      <a:tcPr/>
                    </a:tc>
                    <a:extLst>
                      <a:ext uri="{0D108BD9-81ED-4DB2-BD59-A6C34878D82A}">
                        <a16:rowId xmlns:a16="http://schemas.microsoft.com/office/drawing/2014/main" val="3618799457"/>
                      </a:ext>
                    </a:extLst>
                  </a:tr>
                  <a:tr h="370840">
                    <a:tc>
                      <a:txBody>
                        <a:bodyPr/>
                        <a:lstStyle/>
                        <a:p>
                          <a:r>
                            <a:rPr lang="en-IN" dirty="0"/>
                            <a:t>3</a:t>
                          </a:r>
                        </a:p>
                      </a:txBody>
                      <a:tcPr/>
                    </a:tc>
                    <a:tc>
                      <a:txBody>
                        <a:bodyPr/>
                        <a:lstStyle/>
                        <a:p>
                          <a:r>
                            <a:rPr lang="en-IN" dirty="0"/>
                            <a:t>20000</a:t>
                          </a:r>
                          <a:r>
                            <a:rPr lang="en-IN" baseline="0" dirty="0"/>
                            <a:t> [+/-] [ENTER]</a:t>
                          </a:r>
                          <a:endParaRPr lang="en-IN" dirty="0"/>
                        </a:p>
                      </a:txBody>
                      <a:tcPr/>
                    </a:tc>
                    <a:tc>
                      <a:txBody>
                        <a:bodyPr/>
                        <a:lstStyle/>
                        <a:p>
                          <a:r>
                            <a:rPr lang="en-IN" dirty="0"/>
                            <a:t>Enter the Initial Outflow</a:t>
                          </a:r>
                        </a:p>
                      </a:txBody>
                      <a:tcPr/>
                    </a:tc>
                    <a:extLst>
                      <a:ext uri="{0D108BD9-81ED-4DB2-BD59-A6C34878D82A}">
                        <a16:rowId xmlns:a16="http://schemas.microsoft.com/office/drawing/2014/main" val="3635652476"/>
                      </a:ext>
                    </a:extLst>
                  </a:tr>
                  <a:tr h="370840">
                    <a:tc>
                      <a:txBody>
                        <a:bodyPr/>
                        <a:lstStyle/>
                        <a:p>
                          <a:r>
                            <a:rPr lang="en-IN" dirty="0"/>
                            <a:t>4</a:t>
                          </a:r>
                        </a:p>
                      </a:txBody>
                      <a:tcPr/>
                    </a:tc>
                    <a:tc>
                      <a:txBody>
                        <a:bodyPr/>
                        <a:lstStyle/>
                        <a:p>
                          <a:endParaRPr lang="en-US"/>
                        </a:p>
                      </a:txBody>
                      <a:tcPr>
                        <a:blipFill>
                          <a:blip r:embed="rId3"/>
                          <a:stretch>
                            <a:fillRect l="-27273" t="-480328" r="-142355" b="-522951"/>
                          </a:stretch>
                        </a:blipFill>
                      </a:tcPr>
                    </a:tc>
                    <a:tc>
                      <a:txBody>
                        <a:bodyPr/>
                        <a:lstStyle/>
                        <a:p>
                          <a:r>
                            <a:rPr lang="en-IN" dirty="0"/>
                            <a:t>First Cash</a:t>
                          </a:r>
                          <a:r>
                            <a:rPr lang="en-IN" baseline="0" dirty="0"/>
                            <a:t> Flow Inflow (C01) is entered</a:t>
                          </a:r>
                          <a:endParaRPr lang="en-IN" dirty="0"/>
                        </a:p>
                      </a:txBody>
                      <a:tcPr/>
                    </a:tc>
                    <a:extLst>
                      <a:ext uri="{0D108BD9-81ED-4DB2-BD59-A6C34878D82A}">
                        <a16:rowId xmlns:a16="http://schemas.microsoft.com/office/drawing/2014/main" val="315867691"/>
                      </a:ext>
                    </a:extLst>
                  </a:tr>
                  <a:tr h="370840">
                    <a:tc>
                      <a:txBody>
                        <a:bodyPr/>
                        <a:lstStyle/>
                        <a:p>
                          <a:r>
                            <a:rPr lang="en-IN" dirty="0"/>
                            <a:t>5</a:t>
                          </a:r>
                        </a:p>
                      </a:txBody>
                      <a:tcPr/>
                    </a:tc>
                    <a:tc>
                      <a:txBody>
                        <a:bodyPr/>
                        <a:lstStyle/>
                        <a:p>
                          <a:endParaRPr lang="en-US"/>
                        </a:p>
                      </a:txBody>
                      <a:tcPr>
                        <a:blipFill>
                          <a:blip r:embed="rId3"/>
                          <a:stretch>
                            <a:fillRect l="-27273" t="-590000" r="-142355" b="-431667"/>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Second Cash</a:t>
                          </a:r>
                          <a:r>
                            <a:rPr lang="en-IN" baseline="0" dirty="0"/>
                            <a:t> Flow Inflow (C02) is entered</a:t>
                          </a:r>
                          <a:endParaRPr lang="en-IN" dirty="0"/>
                        </a:p>
                      </a:txBody>
                      <a:tcPr/>
                    </a:tc>
                    <a:extLst>
                      <a:ext uri="{0D108BD9-81ED-4DB2-BD59-A6C34878D82A}">
                        <a16:rowId xmlns:a16="http://schemas.microsoft.com/office/drawing/2014/main" val="2939998780"/>
                      </a:ext>
                    </a:extLst>
                  </a:tr>
                  <a:tr h="370840">
                    <a:tc>
                      <a:txBody>
                        <a:bodyPr/>
                        <a:lstStyle/>
                        <a:p>
                          <a:r>
                            <a:rPr lang="en-IN" dirty="0"/>
                            <a:t>6</a:t>
                          </a:r>
                        </a:p>
                      </a:txBody>
                      <a:tcPr/>
                    </a:tc>
                    <a:tc>
                      <a:txBody>
                        <a:bodyPr/>
                        <a:lstStyle/>
                        <a:p>
                          <a:endParaRPr lang="en-US"/>
                        </a:p>
                      </a:txBody>
                      <a:tcPr>
                        <a:blipFill>
                          <a:blip r:embed="rId3"/>
                          <a:stretch>
                            <a:fillRect l="-27273" t="-678689" r="-142355" b="-324590"/>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Third Cash</a:t>
                          </a:r>
                          <a:r>
                            <a:rPr lang="en-IN" baseline="0" dirty="0"/>
                            <a:t> Flow Inflow (C03) is entered</a:t>
                          </a:r>
                          <a:endParaRPr lang="en-IN" dirty="0"/>
                        </a:p>
                      </a:txBody>
                      <a:tcPr/>
                    </a:tc>
                    <a:extLst>
                      <a:ext uri="{0D108BD9-81ED-4DB2-BD59-A6C34878D82A}">
                        <a16:rowId xmlns:a16="http://schemas.microsoft.com/office/drawing/2014/main" val="3659688266"/>
                      </a:ext>
                    </a:extLst>
                  </a:tr>
                  <a:tr h="370840">
                    <a:tc>
                      <a:txBody>
                        <a:bodyPr/>
                        <a:lstStyle/>
                        <a:p>
                          <a:r>
                            <a:rPr lang="en-IN" dirty="0"/>
                            <a:t>7</a:t>
                          </a:r>
                        </a:p>
                      </a:txBody>
                      <a:tcPr/>
                    </a:tc>
                    <a:tc>
                      <a:txBody>
                        <a:bodyPr/>
                        <a:lstStyle/>
                        <a:p>
                          <a:endParaRPr lang="en-US"/>
                        </a:p>
                      </a:txBody>
                      <a:tcPr>
                        <a:blipFill>
                          <a:blip r:embed="rId3"/>
                          <a:stretch>
                            <a:fillRect l="-27273" t="-778689" r="-142355" b="-224590"/>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Fourth Cash</a:t>
                          </a:r>
                          <a:r>
                            <a:rPr lang="en-IN" baseline="0" dirty="0"/>
                            <a:t> Flow Inflow (C04) is entered</a:t>
                          </a:r>
                          <a:endParaRPr lang="en-IN" dirty="0"/>
                        </a:p>
                      </a:txBody>
                      <a:tcPr/>
                    </a:tc>
                    <a:extLst>
                      <a:ext uri="{0D108BD9-81ED-4DB2-BD59-A6C34878D82A}">
                        <a16:rowId xmlns:a16="http://schemas.microsoft.com/office/drawing/2014/main" val="133886119"/>
                      </a:ext>
                    </a:extLst>
                  </a:tr>
                  <a:tr h="370840">
                    <a:tc>
                      <a:txBody>
                        <a:bodyPr/>
                        <a:lstStyle/>
                        <a:p>
                          <a:r>
                            <a:rPr lang="en-IN" dirty="0"/>
                            <a:t>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[IRR] [CPT]</a:t>
                          </a:r>
                          <a:r>
                            <a:rPr lang="en-IN" baseline="0" dirty="0"/>
                            <a:t> </a:t>
                          </a:r>
                          <a:endParaRPr lang="en-IN" dirty="0"/>
                        </a:p>
                      </a:txBody>
                      <a:tcPr/>
                    </a:tc>
                    <a:tc>
                      <a:txBody>
                        <a:bodyPr/>
                        <a:lstStyle/>
                        <a:p>
                          <a:r>
                            <a:rPr lang="en-IN" dirty="0"/>
                            <a:t>Compute the IRR</a:t>
                          </a:r>
                        </a:p>
                      </a:txBody>
                      <a:tcPr/>
                    </a:tc>
                    <a:extLst>
                      <a:ext uri="{0D108BD9-81ED-4DB2-BD59-A6C34878D82A}">
                        <a16:rowId xmlns:a16="http://schemas.microsoft.com/office/drawing/2014/main" val="37817014"/>
                      </a:ext>
                    </a:extLst>
                  </a:tr>
                  <a:tr h="370840">
                    <a:tc gridSpan="3">
                      <a:txBody>
                        <a:bodyPr/>
                        <a:lstStyle/>
                        <a:p>
                          <a:r>
                            <a:rPr lang="en-IN" dirty="0">
                              <a:solidFill>
                                <a:schemeClr val="bg1"/>
                              </a:solidFill>
                            </a:rPr>
                            <a:t>Calculator shows</a:t>
                          </a:r>
                          <a:r>
                            <a:rPr lang="en-IN" baseline="0" dirty="0">
                              <a:solidFill>
                                <a:schemeClr val="bg1"/>
                              </a:solidFill>
                            </a:rPr>
                            <a:t> </a:t>
                          </a:r>
                          <a:r>
                            <a:rPr lang="en-IN" b="1" baseline="0" dirty="0">
                              <a:solidFill>
                                <a:schemeClr val="bg1"/>
                              </a:solidFill>
                            </a:rPr>
                            <a:t>IRR = </a:t>
                          </a:r>
                          <a:r>
                            <a:rPr lang="en-IN" b="1" baseline="0" dirty="0" smtClean="0">
                              <a:solidFill>
                                <a:schemeClr val="bg1"/>
                              </a:solidFill>
                            </a:rPr>
                            <a:t>14.264 = 14.26%</a:t>
                          </a:r>
                          <a:endParaRPr lang="en-IN" b="1" dirty="0">
                            <a:solidFill>
                              <a:schemeClr val="bg1"/>
                            </a:solidFill>
                          </a:endParaRPr>
                        </a:p>
                      </a:txBody>
                      <a:tcPr>
                        <a:solidFill>
                          <a:schemeClr val="accent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p>
                      </a:txBody>
                      <a:tcPr/>
                    </a:tc>
                    <a:tc hMerge="1">
                      <a:txBody>
                        <a:bodyPr/>
                        <a:lstStyle/>
                        <a:p>
                          <a:endParaRPr lang="en-IN" dirty="0"/>
                        </a:p>
                      </a:txBody>
                      <a:tcPr/>
                    </a:tc>
                    <a:extLst>
                      <a:ext uri="{0D108BD9-81ED-4DB2-BD59-A6C34878D82A}">
                        <a16:rowId xmlns:a16="http://schemas.microsoft.com/office/drawing/2014/main" val="110358965"/>
                      </a:ext>
                    </a:extLst>
                  </a:tr>
                </a:tbl>
              </a:graphicData>
            </a:graphic>
          </p:graphicFrame>
        </mc:Fallback>
      </mc:AlternateContent>
    </p:spTree>
    <p:extLst>
      <p:ext uri="{BB962C8B-B14F-4D97-AF65-F5344CB8AC3E}">
        <p14:creationId xmlns:p14="http://schemas.microsoft.com/office/powerpoint/2010/main" val="991935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3D0C4209-F72C-44A1-BE75-DB07072D859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
        <p:nvSpPr>
          <p:cNvPr id="5" name="Title 1">
            <a:extLst>
              <a:ext uri="{FF2B5EF4-FFF2-40B4-BE49-F238E27FC236}">
                <a16:creationId xmlns:a16="http://schemas.microsoft.com/office/drawing/2014/main" xmlns="" id="{0D547DCA-7895-45F1-9D11-5DF19A1A8374}"/>
              </a:ext>
            </a:extLst>
          </p:cNvPr>
          <p:cNvSpPr txBox="1">
            <a:spLocks/>
          </p:cNvSpPr>
          <p:nvPr/>
        </p:nvSpPr>
        <p:spPr>
          <a:xfrm>
            <a:off x="160682" y="56453"/>
            <a:ext cx="699426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sz="3200" b="1" dirty="0">
                <a:solidFill>
                  <a:schemeClr val="tx1">
                    <a:lumMod val="75000"/>
                    <a:lumOff val="25000"/>
                  </a:schemeClr>
                </a:solidFill>
                <a:latin typeface="+mn-lt"/>
              </a:rPr>
              <a:t>INTERNAL RATE OF RETURN - </a:t>
            </a:r>
            <a:r>
              <a:rPr lang="en-IN" sz="3200" b="1" dirty="0" smtClean="0">
                <a:solidFill>
                  <a:schemeClr val="tx1">
                    <a:lumMod val="75000"/>
                    <a:lumOff val="25000"/>
                  </a:schemeClr>
                </a:solidFill>
                <a:latin typeface="+mn-lt"/>
              </a:rPr>
              <a:t>TYPES</a:t>
            </a:r>
            <a:endParaRPr lang="en-IN" sz="3200" b="1" dirty="0">
              <a:solidFill>
                <a:schemeClr val="tx1">
                  <a:lumMod val="75000"/>
                  <a:lumOff val="25000"/>
                </a:schemeClr>
              </a:solidFill>
              <a:latin typeface="+mn-lt"/>
            </a:endParaRPr>
          </a:p>
        </p:txBody>
      </p:sp>
      <p:graphicFrame>
        <p:nvGraphicFramePr>
          <p:cNvPr id="3" name="Diagram 2"/>
          <p:cNvGraphicFramePr/>
          <p:nvPr>
            <p:extLst>
              <p:ext uri="{D42A27DB-BD31-4B8C-83A1-F6EECF244321}">
                <p14:modId xmlns:p14="http://schemas.microsoft.com/office/powerpoint/2010/main" val="2635296566"/>
              </p:ext>
            </p:extLst>
          </p:nvPr>
        </p:nvGraphicFramePr>
        <p:xfrm>
          <a:off x="160681" y="928083"/>
          <a:ext cx="8709941" cy="56612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976992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4724</TotalTime>
  <Words>2659</Words>
  <Application>Microsoft Office PowerPoint</Application>
  <PresentationFormat>On-screen Show (4:3)</PresentationFormat>
  <Paragraphs>355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FORWARD CONTRACT</vt:lpstr>
      <vt:lpstr>NOTIONAL PRINCIPAL</vt:lpstr>
      <vt:lpstr>As the return on notional principal can be misleading, it is often expressed on a fully collateralized basis. Here, the contract value is matched with the amount equal to the forward contract’s notional principal.  The return on these collateralized contracts consists of two components:   1.  The risk free return on the collateral   2.  The percent change in the derivative value.   Return is computed as follows:  R_fcoll=ln⁡〖(1+R〗) + R_f </vt:lpstr>
      <vt:lpstr>What is Internal Rate of Return?</vt:lpstr>
      <vt:lpstr>   </vt:lpstr>
      <vt:lpstr>   </vt:lpstr>
      <vt:lpstr>PowerPoint Presentation</vt:lpstr>
      <vt:lpstr>PowerPoint Presentation</vt:lpstr>
      <vt:lpstr>PowerPoint Presentation</vt:lpstr>
      <vt:lpstr>PowerPoint Presentation</vt:lpstr>
      <vt:lpstr>PowerPoint Presentation</vt:lpstr>
      <vt:lpstr>PowerPoint Presentation</vt:lpstr>
      <vt:lpstr>ISSUES WITH IRR –  DIFFERENT CASH FLOW PATTERNS</vt:lpstr>
      <vt:lpstr>ISSUES WITH IRR – SCALE DIFFERENCES</vt:lpstr>
      <vt:lpstr>ISSUES WITH IRR –  TIMING OF CASH FLOWS</vt:lpstr>
      <vt:lpstr>ISSUES WITH IRR –  AGGREGATION OF IRRs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QUANTITATIVE FOUNDATIONS</dc:title>
  <dc:creator>bhavya shah</dc:creator>
  <cp:lastModifiedBy>Archit Lohia</cp:lastModifiedBy>
  <cp:revision>376</cp:revision>
  <dcterms:created xsi:type="dcterms:W3CDTF">2018-05-04T13:18:43Z</dcterms:created>
  <dcterms:modified xsi:type="dcterms:W3CDTF">2021-02-25T11:49:41Z</dcterms:modified>
</cp:coreProperties>
</file>