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7" r:id="rId2"/>
    <p:sldId id="258" r:id="rId3"/>
    <p:sldId id="304" r:id="rId4"/>
    <p:sldId id="306" r:id="rId5"/>
    <p:sldId id="261" r:id="rId6"/>
    <p:sldId id="275" r:id="rId7"/>
    <p:sldId id="327" r:id="rId8"/>
    <p:sldId id="279" r:id="rId9"/>
    <p:sldId id="284" r:id="rId10"/>
    <p:sldId id="311" r:id="rId11"/>
    <p:sldId id="286" r:id="rId12"/>
    <p:sldId id="289" r:id="rId13"/>
    <p:sldId id="29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AA55"/>
    <a:srgbClr val="DC81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30B796-67A2-40CA-8E19-62C190F4ED45}"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9888855A-D4E6-42D5-BEC2-DEB86893E371}">
      <dgm:prSet phldrT="[Text]"/>
      <dgm:spPr/>
      <dgm:t>
        <a:bodyPr/>
        <a:lstStyle/>
        <a:p>
          <a:r>
            <a:rPr lang="en-US" dirty="0" smtClean="0"/>
            <a:t>Private Equity is one of the investment strategy which invest in </a:t>
          </a:r>
          <a:r>
            <a:rPr lang="en-US" b="1" dirty="0" smtClean="0"/>
            <a:t>privately traded equity </a:t>
          </a:r>
          <a:r>
            <a:rPr lang="en-US" dirty="0" smtClean="0"/>
            <a:t>majorly in private companies.</a:t>
          </a:r>
          <a:endParaRPr lang="en-US" dirty="0"/>
        </a:p>
      </dgm:t>
    </dgm:pt>
    <dgm:pt modelId="{B172296E-95FC-482A-8394-6B2AC7DEDA8A}" type="parTrans" cxnId="{429753FD-385C-4CEF-93F2-1BCE142AB7A1}">
      <dgm:prSet/>
      <dgm:spPr/>
      <dgm:t>
        <a:bodyPr/>
        <a:lstStyle/>
        <a:p>
          <a:endParaRPr lang="en-US"/>
        </a:p>
      </dgm:t>
    </dgm:pt>
    <dgm:pt modelId="{3818F84C-34E0-46FE-AF44-5B26FBCB0675}" type="sibTrans" cxnId="{429753FD-385C-4CEF-93F2-1BCE142AB7A1}">
      <dgm:prSet/>
      <dgm:spPr/>
      <dgm:t>
        <a:bodyPr/>
        <a:lstStyle/>
        <a:p>
          <a:endParaRPr lang="en-US"/>
        </a:p>
      </dgm:t>
    </dgm:pt>
    <dgm:pt modelId="{D04D3035-644A-4E66-9034-A2BF45B9EFF7}">
      <dgm:prSet phldrT="[Text]"/>
      <dgm:spPr/>
      <dgm:t>
        <a:bodyPr/>
        <a:lstStyle/>
        <a:p>
          <a:r>
            <a:rPr lang="en-US" dirty="0" smtClean="0"/>
            <a:t>Private Equity Funds take </a:t>
          </a:r>
          <a:r>
            <a:rPr lang="en-US" b="1" dirty="0" smtClean="0"/>
            <a:t>higher risk</a:t>
          </a:r>
          <a:r>
            <a:rPr lang="en-US" dirty="0" smtClean="0"/>
            <a:t>, as compared to public equity investors, in order to generate </a:t>
          </a:r>
          <a:r>
            <a:rPr lang="en-US" b="1" dirty="0" smtClean="0"/>
            <a:t>higher returns</a:t>
          </a:r>
          <a:r>
            <a:rPr lang="en-US" dirty="0" smtClean="0"/>
            <a:t>.</a:t>
          </a:r>
          <a:endParaRPr lang="en-US" dirty="0"/>
        </a:p>
      </dgm:t>
    </dgm:pt>
    <dgm:pt modelId="{DF5FEDA1-D1DA-4131-9CA0-57C6BE6B6B0F}" type="parTrans" cxnId="{CEDF580C-F2B9-4C6A-A140-9B04B882F25B}">
      <dgm:prSet/>
      <dgm:spPr/>
      <dgm:t>
        <a:bodyPr/>
        <a:lstStyle/>
        <a:p>
          <a:endParaRPr lang="en-US"/>
        </a:p>
      </dgm:t>
    </dgm:pt>
    <dgm:pt modelId="{8962BD0E-2868-4F8A-A51D-9E323443BF0E}" type="sibTrans" cxnId="{CEDF580C-F2B9-4C6A-A140-9B04B882F25B}">
      <dgm:prSet/>
      <dgm:spPr/>
      <dgm:t>
        <a:bodyPr/>
        <a:lstStyle/>
        <a:p>
          <a:endParaRPr lang="en-US"/>
        </a:p>
      </dgm:t>
    </dgm:pt>
    <dgm:pt modelId="{BC522E58-2DB8-4672-AB1B-4911F9CF16AA}">
      <dgm:prSet/>
      <dgm:spPr/>
      <dgm:t>
        <a:bodyPr/>
        <a:lstStyle/>
        <a:p>
          <a:r>
            <a:rPr lang="en-US" smtClean="0"/>
            <a:t>Investments by Private Equity Funds are like an </a:t>
          </a:r>
          <a:r>
            <a:rPr lang="en-US" b="1" smtClean="0"/>
            <a:t>“Out-of-the-money” CALL OPTION</a:t>
          </a:r>
          <a:r>
            <a:rPr lang="en-US" smtClean="0"/>
            <a:t>, which have the potential of huge profits but limited losses.</a:t>
          </a:r>
          <a:endParaRPr lang="en-US" dirty="0" smtClean="0"/>
        </a:p>
      </dgm:t>
    </dgm:pt>
    <dgm:pt modelId="{A84A23AD-F0C8-4BC5-8D57-3E535D59A308}" type="parTrans" cxnId="{E418677F-AD2D-4007-93C9-765F84527CCA}">
      <dgm:prSet/>
      <dgm:spPr/>
      <dgm:t>
        <a:bodyPr/>
        <a:lstStyle/>
        <a:p>
          <a:endParaRPr lang="en-US"/>
        </a:p>
      </dgm:t>
    </dgm:pt>
    <dgm:pt modelId="{EC312C25-DD31-4A41-93FE-D1611E7A836D}" type="sibTrans" cxnId="{E418677F-AD2D-4007-93C9-765F84527CCA}">
      <dgm:prSet/>
      <dgm:spPr/>
      <dgm:t>
        <a:bodyPr/>
        <a:lstStyle/>
        <a:p>
          <a:endParaRPr lang="en-US"/>
        </a:p>
      </dgm:t>
    </dgm:pt>
    <dgm:pt modelId="{2D59B20F-21AC-4614-A87E-248C2CD65556}">
      <dgm:prSet/>
      <dgm:spPr/>
      <dgm:t>
        <a:bodyPr/>
        <a:lstStyle/>
        <a:p>
          <a:r>
            <a:rPr lang="en-US" smtClean="0"/>
            <a:t>Private Equity Funds conduct necessary </a:t>
          </a:r>
          <a:r>
            <a:rPr lang="en-US" b="1" smtClean="0"/>
            <a:t>Due Diligence </a:t>
          </a:r>
          <a:r>
            <a:rPr lang="en-US" smtClean="0"/>
            <a:t>before Investing in Start-ups or private companies. </a:t>
          </a:r>
          <a:endParaRPr lang="en-US" dirty="0" smtClean="0"/>
        </a:p>
      </dgm:t>
    </dgm:pt>
    <dgm:pt modelId="{8B2EF118-6F8E-4043-9BFD-7C3E4FFA7CF7}" type="parTrans" cxnId="{5FB7F63F-20BD-4326-A1AA-8DFAA7FBE12D}">
      <dgm:prSet/>
      <dgm:spPr/>
      <dgm:t>
        <a:bodyPr/>
        <a:lstStyle/>
        <a:p>
          <a:endParaRPr lang="en-US"/>
        </a:p>
      </dgm:t>
    </dgm:pt>
    <dgm:pt modelId="{AA53309F-63AE-43E7-A375-F28871AE60C9}" type="sibTrans" cxnId="{5FB7F63F-20BD-4326-A1AA-8DFAA7FBE12D}">
      <dgm:prSet/>
      <dgm:spPr/>
      <dgm:t>
        <a:bodyPr/>
        <a:lstStyle/>
        <a:p>
          <a:endParaRPr lang="en-US"/>
        </a:p>
      </dgm:t>
    </dgm:pt>
    <dgm:pt modelId="{FE966568-927F-4DA7-9B6F-A8509A6CA1A6}">
      <dgm:prSet/>
      <dgm:spPr/>
      <dgm:t>
        <a:bodyPr/>
        <a:lstStyle/>
        <a:p>
          <a:r>
            <a:rPr lang="en-US" smtClean="0"/>
            <a:t>Private Equity Investments are considered as </a:t>
          </a:r>
          <a:r>
            <a:rPr lang="en-US" b="1" smtClean="0"/>
            <a:t>Long-term Investments </a:t>
          </a:r>
          <a:r>
            <a:rPr lang="en-US" smtClean="0"/>
            <a:t>i.e. </a:t>
          </a:r>
          <a:r>
            <a:rPr lang="en-US" b="1" smtClean="0"/>
            <a:t>Illiquid </a:t>
          </a:r>
          <a:r>
            <a:rPr lang="en-US" smtClean="0"/>
            <a:t>Investments, as the Returns are generally realized after 5 to 7 years.</a:t>
          </a:r>
          <a:endParaRPr lang="en-US" dirty="0" smtClean="0"/>
        </a:p>
      </dgm:t>
    </dgm:pt>
    <dgm:pt modelId="{32595D6E-E61D-4F74-9715-3FE36698CBB8}" type="parTrans" cxnId="{9FDD5D11-56C9-4406-B68A-F329922FB42F}">
      <dgm:prSet/>
      <dgm:spPr/>
      <dgm:t>
        <a:bodyPr/>
        <a:lstStyle/>
        <a:p>
          <a:endParaRPr lang="en-US"/>
        </a:p>
      </dgm:t>
    </dgm:pt>
    <dgm:pt modelId="{17FB5488-4DFF-4F04-9DBF-1BD530E7861B}" type="sibTrans" cxnId="{9FDD5D11-56C9-4406-B68A-F329922FB42F}">
      <dgm:prSet/>
      <dgm:spPr/>
      <dgm:t>
        <a:bodyPr/>
        <a:lstStyle/>
        <a:p>
          <a:endParaRPr lang="en-US"/>
        </a:p>
      </dgm:t>
    </dgm:pt>
    <dgm:pt modelId="{3000EAB7-AAB4-420E-8175-34050C657AD4}" type="pres">
      <dgm:prSet presAssocID="{2A30B796-67A2-40CA-8E19-62C190F4ED45}" presName="linear" presStyleCnt="0">
        <dgm:presLayoutVars>
          <dgm:animLvl val="lvl"/>
          <dgm:resizeHandles val="exact"/>
        </dgm:presLayoutVars>
      </dgm:prSet>
      <dgm:spPr/>
      <dgm:t>
        <a:bodyPr/>
        <a:lstStyle/>
        <a:p>
          <a:endParaRPr lang="en-IN"/>
        </a:p>
      </dgm:t>
    </dgm:pt>
    <dgm:pt modelId="{B4E4C5DC-7EEA-4FB8-BCEF-A3D616B063FD}" type="pres">
      <dgm:prSet presAssocID="{9888855A-D4E6-42D5-BEC2-DEB86893E371}" presName="parentText" presStyleLbl="node1" presStyleIdx="0" presStyleCnt="5">
        <dgm:presLayoutVars>
          <dgm:chMax val="0"/>
          <dgm:bulletEnabled val="1"/>
        </dgm:presLayoutVars>
      </dgm:prSet>
      <dgm:spPr/>
      <dgm:t>
        <a:bodyPr/>
        <a:lstStyle/>
        <a:p>
          <a:endParaRPr lang="en-US"/>
        </a:p>
      </dgm:t>
    </dgm:pt>
    <dgm:pt modelId="{1E0CDDB9-FFB5-4C60-B124-A37AFE46A5C4}" type="pres">
      <dgm:prSet presAssocID="{3818F84C-34E0-46FE-AF44-5B26FBCB0675}" presName="spacer" presStyleCnt="0"/>
      <dgm:spPr/>
    </dgm:pt>
    <dgm:pt modelId="{CF671F6C-C7CB-40DC-96AB-2A2E71FAC747}" type="pres">
      <dgm:prSet presAssocID="{D04D3035-644A-4E66-9034-A2BF45B9EFF7}" presName="parentText" presStyleLbl="node1" presStyleIdx="1" presStyleCnt="5">
        <dgm:presLayoutVars>
          <dgm:chMax val="0"/>
          <dgm:bulletEnabled val="1"/>
        </dgm:presLayoutVars>
      </dgm:prSet>
      <dgm:spPr/>
      <dgm:t>
        <a:bodyPr/>
        <a:lstStyle/>
        <a:p>
          <a:endParaRPr lang="en-US"/>
        </a:p>
      </dgm:t>
    </dgm:pt>
    <dgm:pt modelId="{C8E20B09-723E-4DE5-B881-E87C07608F95}" type="pres">
      <dgm:prSet presAssocID="{8962BD0E-2868-4F8A-A51D-9E323443BF0E}" presName="spacer" presStyleCnt="0"/>
      <dgm:spPr/>
    </dgm:pt>
    <dgm:pt modelId="{FCAAE0BF-D932-49C8-BDB9-728F9855B0D3}" type="pres">
      <dgm:prSet presAssocID="{BC522E58-2DB8-4672-AB1B-4911F9CF16AA}" presName="parentText" presStyleLbl="node1" presStyleIdx="2" presStyleCnt="5">
        <dgm:presLayoutVars>
          <dgm:chMax val="0"/>
          <dgm:bulletEnabled val="1"/>
        </dgm:presLayoutVars>
      </dgm:prSet>
      <dgm:spPr/>
      <dgm:t>
        <a:bodyPr/>
        <a:lstStyle/>
        <a:p>
          <a:endParaRPr lang="en-IN"/>
        </a:p>
      </dgm:t>
    </dgm:pt>
    <dgm:pt modelId="{5C24EA1F-B7D1-4A9F-9E59-32E519D7FBB7}" type="pres">
      <dgm:prSet presAssocID="{EC312C25-DD31-4A41-93FE-D1611E7A836D}" presName="spacer" presStyleCnt="0"/>
      <dgm:spPr/>
    </dgm:pt>
    <dgm:pt modelId="{CAD49D0B-0646-4D80-AD93-26C5F861C4D4}" type="pres">
      <dgm:prSet presAssocID="{2D59B20F-21AC-4614-A87E-248C2CD65556}" presName="parentText" presStyleLbl="node1" presStyleIdx="3" presStyleCnt="5">
        <dgm:presLayoutVars>
          <dgm:chMax val="0"/>
          <dgm:bulletEnabled val="1"/>
        </dgm:presLayoutVars>
      </dgm:prSet>
      <dgm:spPr/>
      <dgm:t>
        <a:bodyPr/>
        <a:lstStyle/>
        <a:p>
          <a:endParaRPr lang="en-IN"/>
        </a:p>
      </dgm:t>
    </dgm:pt>
    <dgm:pt modelId="{CD1B01B4-801F-48BE-9FAC-19E5AC50B631}" type="pres">
      <dgm:prSet presAssocID="{AA53309F-63AE-43E7-A375-F28871AE60C9}" presName="spacer" presStyleCnt="0"/>
      <dgm:spPr/>
    </dgm:pt>
    <dgm:pt modelId="{772E3306-D218-48C7-B952-7F1BA5BCB4BF}" type="pres">
      <dgm:prSet presAssocID="{FE966568-927F-4DA7-9B6F-A8509A6CA1A6}" presName="parentText" presStyleLbl="node1" presStyleIdx="4" presStyleCnt="5">
        <dgm:presLayoutVars>
          <dgm:chMax val="0"/>
          <dgm:bulletEnabled val="1"/>
        </dgm:presLayoutVars>
      </dgm:prSet>
      <dgm:spPr/>
      <dgm:t>
        <a:bodyPr/>
        <a:lstStyle/>
        <a:p>
          <a:endParaRPr lang="en-IN"/>
        </a:p>
      </dgm:t>
    </dgm:pt>
  </dgm:ptLst>
  <dgm:cxnLst>
    <dgm:cxn modelId="{9FDD5D11-56C9-4406-B68A-F329922FB42F}" srcId="{2A30B796-67A2-40CA-8E19-62C190F4ED45}" destId="{FE966568-927F-4DA7-9B6F-A8509A6CA1A6}" srcOrd="4" destOrd="0" parTransId="{32595D6E-E61D-4F74-9715-3FE36698CBB8}" sibTransId="{17FB5488-4DFF-4F04-9DBF-1BD530E7861B}"/>
    <dgm:cxn modelId="{1D7EE4BC-98D0-4FD0-AC0E-A197A8F3B504}" type="presOf" srcId="{D04D3035-644A-4E66-9034-A2BF45B9EFF7}" destId="{CF671F6C-C7CB-40DC-96AB-2A2E71FAC747}" srcOrd="0" destOrd="0" presId="urn:microsoft.com/office/officeart/2005/8/layout/vList2"/>
    <dgm:cxn modelId="{D86D21FA-A22E-475E-A1AA-F6C5C029161A}" type="presOf" srcId="{2D59B20F-21AC-4614-A87E-248C2CD65556}" destId="{CAD49D0B-0646-4D80-AD93-26C5F861C4D4}" srcOrd="0" destOrd="0" presId="urn:microsoft.com/office/officeart/2005/8/layout/vList2"/>
    <dgm:cxn modelId="{20316134-7168-4D2B-A7AE-99DEEEE46D8C}" type="presOf" srcId="{2A30B796-67A2-40CA-8E19-62C190F4ED45}" destId="{3000EAB7-AAB4-420E-8175-34050C657AD4}" srcOrd="0" destOrd="0" presId="urn:microsoft.com/office/officeart/2005/8/layout/vList2"/>
    <dgm:cxn modelId="{B63152EA-6584-4F10-887B-F7D2B1DB667D}" type="presOf" srcId="{BC522E58-2DB8-4672-AB1B-4911F9CF16AA}" destId="{FCAAE0BF-D932-49C8-BDB9-728F9855B0D3}" srcOrd="0" destOrd="0" presId="urn:microsoft.com/office/officeart/2005/8/layout/vList2"/>
    <dgm:cxn modelId="{5FB7F63F-20BD-4326-A1AA-8DFAA7FBE12D}" srcId="{2A30B796-67A2-40CA-8E19-62C190F4ED45}" destId="{2D59B20F-21AC-4614-A87E-248C2CD65556}" srcOrd="3" destOrd="0" parTransId="{8B2EF118-6F8E-4043-9BFD-7C3E4FFA7CF7}" sibTransId="{AA53309F-63AE-43E7-A375-F28871AE60C9}"/>
    <dgm:cxn modelId="{8929AF0E-5278-4DA4-957B-C8EDE0E31F38}" type="presOf" srcId="{9888855A-D4E6-42D5-BEC2-DEB86893E371}" destId="{B4E4C5DC-7EEA-4FB8-BCEF-A3D616B063FD}" srcOrd="0" destOrd="0" presId="urn:microsoft.com/office/officeart/2005/8/layout/vList2"/>
    <dgm:cxn modelId="{F0FB81D2-A574-4FF7-A75C-868063E449AD}" type="presOf" srcId="{FE966568-927F-4DA7-9B6F-A8509A6CA1A6}" destId="{772E3306-D218-48C7-B952-7F1BA5BCB4BF}" srcOrd="0" destOrd="0" presId="urn:microsoft.com/office/officeart/2005/8/layout/vList2"/>
    <dgm:cxn modelId="{CEDF580C-F2B9-4C6A-A140-9B04B882F25B}" srcId="{2A30B796-67A2-40CA-8E19-62C190F4ED45}" destId="{D04D3035-644A-4E66-9034-A2BF45B9EFF7}" srcOrd="1" destOrd="0" parTransId="{DF5FEDA1-D1DA-4131-9CA0-57C6BE6B6B0F}" sibTransId="{8962BD0E-2868-4F8A-A51D-9E323443BF0E}"/>
    <dgm:cxn modelId="{429753FD-385C-4CEF-93F2-1BCE142AB7A1}" srcId="{2A30B796-67A2-40CA-8E19-62C190F4ED45}" destId="{9888855A-D4E6-42D5-BEC2-DEB86893E371}" srcOrd="0" destOrd="0" parTransId="{B172296E-95FC-482A-8394-6B2AC7DEDA8A}" sibTransId="{3818F84C-34E0-46FE-AF44-5B26FBCB0675}"/>
    <dgm:cxn modelId="{E418677F-AD2D-4007-93C9-765F84527CCA}" srcId="{2A30B796-67A2-40CA-8E19-62C190F4ED45}" destId="{BC522E58-2DB8-4672-AB1B-4911F9CF16AA}" srcOrd="2" destOrd="0" parTransId="{A84A23AD-F0C8-4BC5-8D57-3E535D59A308}" sibTransId="{EC312C25-DD31-4A41-93FE-D1611E7A836D}"/>
    <dgm:cxn modelId="{4DEBFF57-FBF1-464E-82EA-F2D8284832D5}" type="presParOf" srcId="{3000EAB7-AAB4-420E-8175-34050C657AD4}" destId="{B4E4C5DC-7EEA-4FB8-BCEF-A3D616B063FD}" srcOrd="0" destOrd="0" presId="urn:microsoft.com/office/officeart/2005/8/layout/vList2"/>
    <dgm:cxn modelId="{85C19939-B9E4-43DB-A8DF-BD1600E535A1}" type="presParOf" srcId="{3000EAB7-AAB4-420E-8175-34050C657AD4}" destId="{1E0CDDB9-FFB5-4C60-B124-A37AFE46A5C4}" srcOrd="1" destOrd="0" presId="urn:microsoft.com/office/officeart/2005/8/layout/vList2"/>
    <dgm:cxn modelId="{DB4AC200-F434-4361-9BB8-6782F6AF1295}" type="presParOf" srcId="{3000EAB7-AAB4-420E-8175-34050C657AD4}" destId="{CF671F6C-C7CB-40DC-96AB-2A2E71FAC747}" srcOrd="2" destOrd="0" presId="urn:microsoft.com/office/officeart/2005/8/layout/vList2"/>
    <dgm:cxn modelId="{37C86523-29A3-4103-8CBD-3B91530C25B5}" type="presParOf" srcId="{3000EAB7-AAB4-420E-8175-34050C657AD4}" destId="{C8E20B09-723E-4DE5-B881-E87C07608F95}" srcOrd="3" destOrd="0" presId="urn:microsoft.com/office/officeart/2005/8/layout/vList2"/>
    <dgm:cxn modelId="{3F96CBFA-706A-44B3-AC34-39EA615A0D22}" type="presParOf" srcId="{3000EAB7-AAB4-420E-8175-34050C657AD4}" destId="{FCAAE0BF-D932-49C8-BDB9-728F9855B0D3}" srcOrd="4" destOrd="0" presId="urn:microsoft.com/office/officeart/2005/8/layout/vList2"/>
    <dgm:cxn modelId="{DB82440B-47AA-4319-AE6E-209BBAD320E7}" type="presParOf" srcId="{3000EAB7-AAB4-420E-8175-34050C657AD4}" destId="{5C24EA1F-B7D1-4A9F-9E59-32E519D7FBB7}" srcOrd="5" destOrd="0" presId="urn:microsoft.com/office/officeart/2005/8/layout/vList2"/>
    <dgm:cxn modelId="{D047003D-A364-44A5-B982-018132B34568}" type="presParOf" srcId="{3000EAB7-AAB4-420E-8175-34050C657AD4}" destId="{CAD49D0B-0646-4D80-AD93-26C5F861C4D4}" srcOrd="6" destOrd="0" presId="urn:microsoft.com/office/officeart/2005/8/layout/vList2"/>
    <dgm:cxn modelId="{D3F5A1E4-3109-4899-AD61-2158FB222A42}" type="presParOf" srcId="{3000EAB7-AAB4-420E-8175-34050C657AD4}" destId="{CD1B01B4-801F-48BE-9FAC-19E5AC50B631}" srcOrd="7" destOrd="0" presId="urn:microsoft.com/office/officeart/2005/8/layout/vList2"/>
    <dgm:cxn modelId="{60030006-D574-47AD-B52A-7585DD865C80}" type="presParOf" srcId="{3000EAB7-AAB4-420E-8175-34050C657AD4}" destId="{772E3306-D218-48C7-B952-7F1BA5BCB4BF}"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4DE15-AE92-4C19-B661-094B1018C7C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1980D74A-6E6A-4F18-AE81-723DED183DC0}">
      <dgm:prSet phldrT="[Text]" custT="1"/>
      <dgm:spPr/>
      <dgm:t>
        <a:bodyPr/>
        <a:lstStyle/>
        <a:p>
          <a:r>
            <a:rPr lang="en-IN" sz="2800" dirty="0" smtClean="0"/>
            <a:t>Venture Capital (VC)</a:t>
          </a:r>
          <a:endParaRPr lang="en-IN" sz="2800" dirty="0"/>
        </a:p>
      </dgm:t>
    </dgm:pt>
    <dgm:pt modelId="{262C4C7D-39DD-4C2B-9F7C-BFBB4638321F}" type="parTrans" cxnId="{185DB324-705E-4321-9850-8E62E21E9AF6}">
      <dgm:prSet/>
      <dgm:spPr/>
      <dgm:t>
        <a:bodyPr/>
        <a:lstStyle/>
        <a:p>
          <a:endParaRPr lang="en-IN"/>
        </a:p>
      </dgm:t>
    </dgm:pt>
    <dgm:pt modelId="{1C195063-B689-4930-BD3D-A1A428188F78}" type="sibTrans" cxnId="{185DB324-705E-4321-9850-8E62E21E9AF6}">
      <dgm:prSet/>
      <dgm:spPr/>
      <dgm:t>
        <a:bodyPr/>
        <a:lstStyle/>
        <a:p>
          <a:endParaRPr lang="en-IN"/>
        </a:p>
      </dgm:t>
    </dgm:pt>
    <dgm:pt modelId="{48F017E6-7608-4C1E-8014-8F77C755F006}">
      <dgm:prSet phldrT="[Text]" custT="1"/>
      <dgm:spPr/>
      <dgm:t>
        <a:bodyPr/>
        <a:lstStyle/>
        <a:p>
          <a:r>
            <a:rPr lang="en-IN" sz="1800" dirty="0" smtClean="0"/>
            <a:t>Provides </a:t>
          </a:r>
          <a:r>
            <a:rPr lang="en-IN" sz="1800" b="1" dirty="0" smtClean="0"/>
            <a:t>equity financing to start-ups </a:t>
          </a:r>
          <a:r>
            <a:rPr lang="en-IN" sz="1800" dirty="0" smtClean="0"/>
            <a:t>without any track record or business size.</a:t>
          </a:r>
          <a:endParaRPr lang="en-IN" sz="1800" dirty="0"/>
        </a:p>
      </dgm:t>
    </dgm:pt>
    <dgm:pt modelId="{31088EAB-8CAF-482D-BF7E-263B27709173}" type="parTrans" cxnId="{1BAF0BBE-1B43-4E88-BBAA-43BAFBD6E277}">
      <dgm:prSet/>
      <dgm:spPr/>
      <dgm:t>
        <a:bodyPr/>
        <a:lstStyle/>
        <a:p>
          <a:endParaRPr lang="en-IN"/>
        </a:p>
      </dgm:t>
    </dgm:pt>
    <dgm:pt modelId="{1DF9FE1B-C30C-4BFB-92F3-EC657DD70B14}" type="sibTrans" cxnId="{1BAF0BBE-1B43-4E88-BBAA-43BAFBD6E277}">
      <dgm:prSet/>
      <dgm:spPr/>
      <dgm:t>
        <a:bodyPr/>
        <a:lstStyle/>
        <a:p>
          <a:endParaRPr lang="en-IN"/>
        </a:p>
      </dgm:t>
    </dgm:pt>
    <dgm:pt modelId="{C0BDB58D-9799-4F9E-B60A-E22FE7338AF9}">
      <dgm:prSet phldrT="[Text]" custT="1"/>
      <dgm:spPr/>
      <dgm:t>
        <a:bodyPr/>
        <a:lstStyle/>
        <a:p>
          <a:r>
            <a:rPr lang="en-IN" sz="2800" dirty="0" smtClean="0"/>
            <a:t>Leveraged Buyout (LBO)</a:t>
          </a:r>
          <a:endParaRPr lang="en-IN" sz="2800" dirty="0"/>
        </a:p>
      </dgm:t>
    </dgm:pt>
    <dgm:pt modelId="{8161F3B2-832C-4138-81B5-50DB02896BA5}" type="parTrans" cxnId="{B50C3C94-D2D1-44BD-9069-7F3F149E9E46}">
      <dgm:prSet/>
      <dgm:spPr/>
      <dgm:t>
        <a:bodyPr/>
        <a:lstStyle/>
        <a:p>
          <a:endParaRPr lang="en-IN"/>
        </a:p>
      </dgm:t>
    </dgm:pt>
    <dgm:pt modelId="{7C7511D6-938C-4BB7-AAD7-2B98A3A94A1B}" type="sibTrans" cxnId="{B50C3C94-D2D1-44BD-9069-7F3F149E9E46}">
      <dgm:prSet/>
      <dgm:spPr/>
      <dgm:t>
        <a:bodyPr/>
        <a:lstStyle/>
        <a:p>
          <a:endParaRPr lang="en-IN"/>
        </a:p>
      </dgm:t>
    </dgm:pt>
    <dgm:pt modelId="{D8571527-618F-498C-B3DD-9357F95DE07D}">
      <dgm:prSet phldrT="[Text]" custT="1"/>
      <dgm:spPr/>
      <dgm:t>
        <a:bodyPr/>
        <a:lstStyle/>
        <a:p>
          <a:r>
            <a:rPr lang="en-IN" sz="1800" dirty="0" smtClean="0"/>
            <a:t>In an LBO, the </a:t>
          </a:r>
          <a:r>
            <a:rPr lang="en-IN" sz="1800" b="1" dirty="0" smtClean="0"/>
            <a:t>equity of a public company is purchased </a:t>
          </a:r>
          <a:r>
            <a:rPr lang="en-IN" sz="1800" dirty="0" smtClean="0"/>
            <a:t>using a </a:t>
          </a:r>
          <a:r>
            <a:rPr lang="en-IN" sz="1800" b="1" dirty="0" smtClean="0"/>
            <a:t>small amount of investor capital and a large amount of debt</a:t>
          </a:r>
          <a:r>
            <a:rPr lang="en-IN" sz="1800" dirty="0" smtClean="0"/>
            <a:t>, secured by the assets of the company.</a:t>
          </a:r>
          <a:endParaRPr lang="en-IN" sz="1800" dirty="0"/>
        </a:p>
      </dgm:t>
    </dgm:pt>
    <dgm:pt modelId="{3D7B31F1-0DCF-4D56-8F1F-2C9D8176F43C}" type="parTrans" cxnId="{2E11CCBB-BDC2-484C-B015-AC94055A110A}">
      <dgm:prSet/>
      <dgm:spPr/>
      <dgm:t>
        <a:bodyPr/>
        <a:lstStyle/>
        <a:p>
          <a:endParaRPr lang="en-IN"/>
        </a:p>
      </dgm:t>
    </dgm:pt>
    <dgm:pt modelId="{7B2916BD-1270-45B1-BC4C-DF1B7CB6ACB2}" type="sibTrans" cxnId="{2E11CCBB-BDC2-484C-B015-AC94055A110A}">
      <dgm:prSet/>
      <dgm:spPr/>
      <dgm:t>
        <a:bodyPr/>
        <a:lstStyle/>
        <a:p>
          <a:endParaRPr lang="en-IN"/>
        </a:p>
      </dgm:t>
    </dgm:pt>
    <dgm:pt modelId="{CA628953-D85B-4AF9-A48F-62F1A6FF20C0}">
      <dgm:prSet phldrT="[Text]" custT="1"/>
      <dgm:spPr/>
      <dgm:t>
        <a:bodyPr/>
        <a:lstStyle/>
        <a:p>
          <a:r>
            <a:rPr lang="en-IN" sz="1800" dirty="0" smtClean="0"/>
            <a:t>Venture-capitalists take senior equity stakes in the </a:t>
          </a:r>
          <a:r>
            <a:rPr lang="en-IN" sz="1800" b="1" dirty="0" smtClean="0"/>
            <a:t>high-risk, illiquid and unproven business ideas </a:t>
          </a:r>
          <a:r>
            <a:rPr lang="en-IN" sz="1800" dirty="0" smtClean="0"/>
            <a:t>of the promoters</a:t>
          </a:r>
          <a:endParaRPr lang="en-IN" sz="1800" dirty="0"/>
        </a:p>
      </dgm:t>
    </dgm:pt>
    <dgm:pt modelId="{FAA7B0CD-31C8-4B9A-A6C6-2014C177D1E6}" type="parTrans" cxnId="{9ACC1DE5-FBE7-44DB-BDF8-DB1FD17A49E6}">
      <dgm:prSet/>
      <dgm:spPr/>
      <dgm:t>
        <a:bodyPr/>
        <a:lstStyle/>
        <a:p>
          <a:endParaRPr lang="en-IN"/>
        </a:p>
      </dgm:t>
    </dgm:pt>
    <dgm:pt modelId="{358B0F02-8F84-4C5C-96E8-B961A15694BB}" type="sibTrans" cxnId="{9ACC1DE5-FBE7-44DB-BDF8-DB1FD17A49E6}">
      <dgm:prSet/>
      <dgm:spPr/>
      <dgm:t>
        <a:bodyPr/>
        <a:lstStyle/>
        <a:p>
          <a:endParaRPr lang="en-IN"/>
        </a:p>
      </dgm:t>
    </dgm:pt>
    <dgm:pt modelId="{12F0AE6F-926E-4963-B357-89507C49AF85}">
      <dgm:prSet phldrT="[Text]" custT="1"/>
      <dgm:spPr/>
      <dgm:t>
        <a:bodyPr/>
        <a:lstStyle/>
        <a:p>
          <a:r>
            <a:rPr lang="en-IN" sz="1800" dirty="0" smtClean="0"/>
            <a:t>This is done to exploit </a:t>
          </a:r>
          <a:r>
            <a:rPr lang="en-IN" sz="1800" b="1" dirty="0" smtClean="0"/>
            <a:t>tax advantages, improving operating efficiency and profitability </a:t>
          </a:r>
          <a:r>
            <a:rPr lang="en-IN" sz="1800" dirty="0" smtClean="0"/>
            <a:t>and take the company public again. </a:t>
          </a:r>
          <a:endParaRPr lang="en-IN" sz="1800" dirty="0"/>
        </a:p>
      </dgm:t>
    </dgm:pt>
    <dgm:pt modelId="{480A52AD-20CC-407F-BA43-062AF44FE35B}" type="parTrans" cxnId="{13E0CF62-4C97-4910-AB1A-7B7E978A36CA}">
      <dgm:prSet/>
      <dgm:spPr/>
      <dgm:t>
        <a:bodyPr/>
        <a:lstStyle/>
        <a:p>
          <a:endParaRPr lang="en-IN"/>
        </a:p>
      </dgm:t>
    </dgm:pt>
    <dgm:pt modelId="{96CA7CBA-2055-4794-80B1-C34712CD61A9}" type="sibTrans" cxnId="{13E0CF62-4C97-4910-AB1A-7B7E978A36CA}">
      <dgm:prSet/>
      <dgm:spPr/>
      <dgm:t>
        <a:bodyPr/>
        <a:lstStyle/>
        <a:p>
          <a:endParaRPr lang="en-IN"/>
        </a:p>
      </dgm:t>
    </dgm:pt>
    <dgm:pt modelId="{FB348D1C-E377-40E1-A9DB-74108F9DA3F4}">
      <dgm:prSet phldrT="[Text]" custT="1"/>
      <dgm:spPr/>
      <dgm:t>
        <a:bodyPr/>
        <a:lstStyle/>
        <a:p>
          <a:r>
            <a:rPr lang="en-IN" sz="1800" dirty="0" smtClean="0"/>
            <a:t>Intent is to generate large profits through the success of the businesses, which go public, through sale or an IPO.</a:t>
          </a:r>
          <a:endParaRPr lang="en-IN" sz="1800" dirty="0"/>
        </a:p>
      </dgm:t>
    </dgm:pt>
    <dgm:pt modelId="{A5FFA3CD-EE0E-4757-9E76-9EF4A55F394F}" type="parTrans" cxnId="{DA065DF4-6CA1-490E-AE1C-5AD6742FD184}">
      <dgm:prSet/>
      <dgm:spPr/>
      <dgm:t>
        <a:bodyPr/>
        <a:lstStyle/>
        <a:p>
          <a:endParaRPr lang="en-IN"/>
        </a:p>
      </dgm:t>
    </dgm:pt>
    <dgm:pt modelId="{CE053908-6235-468F-B294-3089FAC039A7}" type="sibTrans" cxnId="{DA065DF4-6CA1-490E-AE1C-5AD6742FD184}">
      <dgm:prSet/>
      <dgm:spPr/>
      <dgm:t>
        <a:bodyPr/>
        <a:lstStyle/>
        <a:p>
          <a:endParaRPr lang="en-IN"/>
        </a:p>
      </dgm:t>
    </dgm:pt>
    <dgm:pt modelId="{DF045395-77E3-44AB-981E-4C683C4F53C3}">
      <dgm:prSet phldrT="[Text]" custT="1"/>
      <dgm:spPr/>
      <dgm:t>
        <a:bodyPr/>
        <a:lstStyle/>
        <a:p>
          <a:r>
            <a:rPr lang="en-IN" sz="1800" dirty="0" smtClean="0"/>
            <a:t>Cash flow generated from the firm is used to </a:t>
          </a:r>
          <a:r>
            <a:rPr lang="en-IN" sz="1800" b="1" dirty="0" smtClean="0"/>
            <a:t>service the debt taken to invest.</a:t>
          </a:r>
          <a:endParaRPr lang="en-IN" sz="1800" b="1" dirty="0"/>
        </a:p>
      </dgm:t>
    </dgm:pt>
    <dgm:pt modelId="{6D90C26A-C56C-480E-82F4-382DB73BAB2D}" type="parTrans" cxnId="{CCA510C3-B4CC-40F2-929B-5DBDCB518DB0}">
      <dgm:prSet/>
      <dgm:spPr/>
      <dgm:t>
        <a:bodyPr/>
        <a:lstStyle/>
        <a:p>
          <a:endParaRPr lang="en-US"/>
        </a:p>
      </dgm:t>
    </dgm:pt>
    <dgm:pt modelId="{143EA10B-AD62-4AD7-87A4-B88B97020320}" type="sibTrans" cxnId="{CCA510C3-B4CC-40F2-929B-5DBDCB518DB0}">
      <dgm:prSet/>
      <dgm:spPr/>
      <dgm:t>
        <a:bodyPr/>
        <a:lstStyle/>
        <a:p>
          <a:endParaRPr lang="en-US"/>
        </a:p>
      </dgm:t>
    </dgm:pt>
    <dgm:pt modelId="{BB6D2C98-3088-4B9C-9C65-6C39403DD4CD}" type="pres">
      <dgm:prSet presAssocID="{9224DE15-AE92-4C19-B661-094B1018C7C1}" presName="Name0" presStyleCnt="0">
        <dgm:presLayoutVars>
          <dgm:dir/>
          <dgm:animLvl val="lvl"/>
          <dgm:resizeHandles val="exact"/>
        </dgm:presLayoutVars>
      </dgm:prSet>
      <dgm:spPr/>
      <dgm:t>
        <a:bodyPr/>
        <a:lstStyle/>
        <a:p>
          <a:endParaRPr lang="en-IN"/>
        </a:p>
      </dgm:t>
    </dgm:pt>
    <dgm:pt modelId="{8D4BB46E-C797-4D93-8922-9138CF2C4943}" type="pres">
      <dgm:prSet presAssocID="{1980D74A-6E6A-4F18-AE81-723DED183DC0}" presName="linNode" presStyleCnt="0"/>
      <dgm:spPr/>
    </dgm:pt>
    <dgm:pt modelId="{BF88C707-3ECD-4C67-9213-0F8DD740826A}" type="pres">
      <dgm:prSet presAssocID="{1980D74A-6E6A-4F18-AE81-723DED183DC0}" presName="parentText" presStyleLbl="node1" presStyleIdx="0" presStyleCnt="2" custScaleX="91740">
        <dgm:presLayoutVars>
          <dgm:chMax val="1"/>
          <dgm:bulletEnabled val="1"/>
        </dgm:presLayoutVars>
      </dgm:prSet>
      <dgm:spPr/>
      <dgm:t>
        <a:bodyPr/>
        <a:lstStyle/>
        <a:p>
          <a:endParaRPr lang="en-IN"/>
        </a:p>
      </dgm:t>
    </dgm:pt>
    <dgm:pt modelId="{CA4FB1FE-D977-419D-B1B7-54755B466D41}" type="pres">
      <dgm:prSet presAssocID="{1980D74A-6E6A-4F18-AE81-723DED183DC0}" presName="descendantText" presStyleLbl="alignAccFollowNode1" presStyleIdx="0" presStyleCnt="2" custScaleX="168446">
        <dgm:presLayoutVars>
          <dgm:bulletEnabled val="1"/>
        </dgm:presLayoutVars>
      </dgm:prSet>
      <dgm:spPr/>
      <dgm:t>
        <a:bodyPr/>
        <a:lstStyle/>
        <a:p>
          <a:endParaRPr lang="en-IN"/>
        </a:p>
      </dgm:t>
    </dgm:pt>
    <dgm:pt modelId="{71648674-D809-4987-A307-4F2511B8ADAA}" type="pres">
      <dgm:prSet presAssocID="{1C195063-B689-4930-BD3D-A1A428188F78}" presName="sp" presStyleCnt="0"/>
      <dgm:spPr/>
    </dgm:pt>
    <dgm:pt modelId="{F20562B1-5501-47A0-9899-03CC368EA62D}" type="pres">
      <dgm:prSet presAssocID="{C0BDB58D-9799-4F9E-B60A-E22FE7338AF9}" presName="linNode" presStyleCnt="0"/>
      <dgm:spPr/>
    </dgm:pt>
    <dgm:pt modelId="{7E36DE47-C66E-466A-8788-6498599B2BAF}" type="pres">
      <dgm:prSet presAssocID="{C0BDB58D-9799-4F9E-B60A-E22FE7338AF9}" presName="parentText" presStyleLbl="node1" presStyleIdx="1" presStyleCnt="2" custScaleX="91740">
        <dgm:presLayoutVars>
          <dgm:chMax val="1"/>
          <dgm:bulletEnabled val="1"/>
        </dgm:presLayoutVars>
      </dgm:prSet>
      <dgm:spPr/>
      <dgm:t>
        <a:bodyPr/>
        <a:lstStyle/>
        <a:p>
          <a:endParaRPr lang="en-IN"/>
        </a:p>
      </dgm:t>
    </dgm:pt>
    <dgm:pt modelId="{CD679967-98E7-4604-8F9E-D1E04E19201D}" type="pres">
      <dgm:prSet presAssocID="{C0BDB58D-9799-4F9E-B60A-E22FE7338AF9}" presName="descendantText" presStyleLbl="alignAccFollowNode1" presStyleIdx="1" presStyleCnt="2" custScaleX="167552" custScaleY="115160">
        <dgm:presLayoutVars>
          <dgm:bulletEnabled val="1"/>
        </dgm:presLayoutVars>
      </dgm:prSet>
      <dgm:spPr/>
      <dgm:t>
        <a:bodyPr/>
        <a:lstStyle/>
        <a:p>
          <a:endParaRPr lang="en-IN"/>
        </a:p>
      </dgm:t>
    </dgm:pt>
  </dgm:ptLst>
  <dgm:cxnLst>
    <dgm:cxn modelId="{1ED0B6F6-B460-48D9-91DE-4472713F5C43}" type="presOf" srcId="{CA628953-D85B-4AF9-A48F-62F1A6FF20C0}" destId="{CA4FB1FE-D977-419D-B1B7-54755B466D41}" srcOrd="0" destOrd="1" presId="urn:microsoft.com/office/officeart/2005/8/layout/vList5"/>
    <dgm:cxn modelId="{B50C3C94-D2D1-44BD-9069-7F3F149E9E46}" srcId="{9224DE15-AE92-4C19-B661-094B1018C7C1}" destId="{C0BDB58D-9799-4F9E-B60A-E22FE7338AF9}" srcOrd="1" destOrd="0" parTransId="{8161F3B2-832C-4138-81B5-50DB02896BA5}" sibTransId="{7C7511D6-938C-4BB7-AAD7-2B98A3A94A1B}"/>
    <dgm:cxn modelId="{1BAF0BBE-1B43-4E88-BBAA-43BAFBD6E277}" srcId="{1980D74A-6E6A-4F18-AE81-723DED183DC0}" destId="{48F017E6-7608-4C1E-8014-8F77C755F006}" srcOrd="0" destOrd="0" parTransId="{31088EAB-8CAF-482D-BF7E-263B27709173}" sibTransId="{1DF9FE1B-C30C-4BFB-92F3-EC657DD70B14}"/>
    <dgm:cxn modelId="{CCA510C3-B4CC-40F2-929B-5DBDCB518DB0}" srcId="{C0BDB58D-9799-4F9E-B60A-E22FE7338AF9}" destId="{DF045395-77E3-44AB-981E-4C683C4F53C3}" srcOrd="2" destOrd="0" parTransId="{6D90C26A-C56C-480E-82F4-382DB73BAB2D}" sibTransId="{143EA10B-AD62-4AD7-87A4-B88B97020320}"/>
    <dgm:cxn modelId="{75FA83A4-D4B7-4868-88FE-E66AE29EBA00}" type="presOf" srcId="{9224DE15-AE92-4C19-B661-094B1018C7C1}" destId="{BB6D2C98-3088-4B9C-9C65-6C39403DD4CD}" srcOrd="0" destOrd="0" presId="urn:microsoft.com/office/officeart/2005/8/layout/vList5"/>
    <dgm:cxn modelId="{B1594EC2-11F0-4C48-A85A-F57868351EE3}" type="presOf" srcId="{48F017E6-7608-4C1E-8014-8F77C755F006}" destId="{CA4FB1FE-D977-419D-B1B7-54755B466D41}" srcOrd="0" destOrd="0" presId="urn:microsoft.com/office/officeart/2005/8/layout/vList5"/>
    <dgm:cxn modelId="{55576244-388F-4F34-8A81-0730CD34EFD4}" type="presOf" srcId="{1980D74A-6E6A-4F18-AE81-723DED183DC0}" destId="{BF88C707-3ECD-4C67-9213-0F8DD740826A}" srcOrd="0" destOrd="0" presId="urn:microsoft.com/office/officeart/2005/8/layout/vList5"/>
    <dgm:cxn modelId="{9ACC1DE5-FBE7-44DB-BDF8-DB1FD17A49E6}" srcId="{1980D74A-6E6A-4F18-AE81-723DED183DC0}" destId="{CA628953-D85B-4AF9-A48F-62F1A6FF20C0}" srcOrd="1" destOrd="0" parTransId="{FAA7B0CD-31C8-4B9A-A6C6-2014C177D1E6}" sibTransId="{358B0F02-8F84-4C5C-96E8-B961A15694BB}"/>
    <dgm:cxn modelId="{C491EFE9-670D-496F-B4F8-6319105C2090}" type="presOf" srcId="{12F0AE6F-926E-4963-B357-89507C49AF85}" destId="{CD679967-98E7-4604-8F9E-D1E04E19201D}" srcOrd="0" destOrd="1" presId="urn:microsoft.com/office/officeart/2005/8/layout/vList5"/>
    <dgm:cxn modelId="{DA065DF4-6CA1-490E-AE1C-5AD6742FD184}" srcId="{1980D74A-6E6A-4F18-AE81-723DED183DC0}" destId="{FB348D1C-E377-40E1-A9DB-74108F9DA3F4}" srcOrd="2" destOrd="0" parTransId="{A5FFA3CD-EE0E-4757-9E76-9EF4A55F394F}" sibTransId="{CE053908-6235-468F-B294-3089FAC039A7}"/>
    <dgm:cxn modelId="{15417F07-E644-415A-A4B9-E522E9BE03C6}" type="presOf" srcId="{C0BDB58D-9799-4F9E-B60A-E22FE7338AF9}" destId="{7E36DE47-C66E-466A-8788-6498599B2BAF}" srcOrd="0" destOrd="0" presId="urn:microsoft.com/office/officeart/2005/8/layout/vList5"/>
    <dgm:cxn modelId="{A4CA9965-9FF3-4353-B309-A0641915E694}" type="presOf" srcId="{D8571527-618F-498C-B3DD-9357F95DE07D}" destId="{CD679967-98E7-4604-8F9E-D1E04E19201D}" srcOrd="0" destOrd="0" presId="urn:microsoft.com/office/officeart/2005/8/layout/vList5"/>
    <dgm:cxn modelId="{185DB324-705E-4321-9850-8E62E21E9AF6}" srcId="{9224DE15-AE92-4C19-B661-094B1018C7C1}" destId="{1980D74A-6E6A-4F18-AE81-723DED183DC0}" srcOrd="0" destOrd="0" parTransId="{262C4C7D-39DD-4C2B-9F7C-BFBB4638321F}" sibTransId="{1C195063-B689-4930-BD3D-A1A428188F78}"/>
    <dgm:cxn modelId="{7E756AE2-DE6F-4B66-9611-6F65E03DAE5B}" type="presOf" srcId="{FB348D1C-E377-40E1-A9DB-74108F9DA3F4}" destId="{CA4FB1FE-D977-419D-B1B7-54755B466D41}" srcOrd="0" destOrd="2" presId="urn:microsoft.com/office/officeart/2005/8/layout/vList5"/>
    <dgm:cxn modelId="{2E11CCBB-BDC2-484C-B015-AC94055A110A}" srcId="{C0BDB58D-9799-4F9E-B60A-E22FE7338AF9}" destId="{D8571527-618F-498C-B3DD-9357F95DE07D}" srcOrd="0" destOrd="0" parTransId="{3D7B31F1-0DCF-4D56-8F1F-2C9D8176F43C}" sibTransId="{7B2916BD-1270-45B1-BC4C-DF1B7CB6ACB2}"/>
    <dgm:cxn modelId="{3A7A1BC7-B4B3-4D78-92B2-44126F6F12E3}" type="presOf" srcId="{DF045395-77E3-44AB-981E-4C683C4F53C3}" destId="{CD679967-98E7-4604-8F9E-D1E04E19201D}" srcOrd="0" destOrd="2" presId="urn:microsoft.com/office/officeart/2005/8/layout/vList5"/>
    <dgm:cxn modelId="{13E0CF62-4C97-4910-AB1A-7B7E978A36CA}" srcId="{C0BDB58D-9799-4F9E-B60A-E22FE7338AF9}" destId="{12F0AE6F-926E-4963-B357-89507C49AF85}" srcOrd="1" destOrd="0" parTransId="{480A52AD-20CC-407F-BA43-062AF44FE35B}" sibTransId="{96CA7CBA-2055-4794-80B1-C34712CD61A9}"/>
    <dgm:cxn modelId="{8FEFBDEC-DCBA-4E1C-8819-214878D1FD23}" type="presParOf" srcId="{BB6D2C98-3088-4B9C-9C65-6C39403DD4CD}" destId="{8D4BB46E-C797-4D93-8922-9138CF2C4943}" srcOrd="0" destOrd="0" presId="urn:microsoft.com/office/officeart/2005/8/layout/vList5"/>
    <dgm:cxn modelId="{6D1D9569-96D1-4636-BC15-26D7BD776E6A}" type="presParOf" srcId="{8D4BB46E-C797-4D93-8922-9138CF2C4943}" destId="{BF88C707-3ECD-4C67-9213-0F8DD740826A}" srcOrd="0" destOrd="0" presId="urn:microsoft.com/office/officeart/2005/8/layout/vList5"/>
    <dgm:cxn modelId="{2485E28B-021C-4C11-A813-38A1E5129783}" type="presParOf" srcId="{8D4BB46E-C797-4D93-8922-9138CF2C4943}" destId="{CA4FB1FE-D977-419D-B1B7-54755B466D41}" srcOrd="1" destOrd="0" presId="urn:microsoft.com/office/officeart/2005/8/layout/vList5"/>
    <dgm:cxn modelId="{EEACD060-6DAF-4427-A63C-F83A2367F6B5}" type="presParOf" srcId="{BB6D2C98-3088-4B9C-9C65-6C39403DD4CD}" destId="{71648674-D809-4987-A307-4F2511B8ADAA}" srcOrd="1" destOrd="0" presId="urn:microsoft.com/office/officeart/2005/8/layout/vList5"/>
    <dgm:cxn modelId="{88B41B56-33C8-4F2A-A27C-276EE003BA13}" type="presParOf" srcId="{BB6D2C98-3088-4B9C-9C65-6C39403DD4CD}" destId="{F20562B1-5501-47A0-9899-03CC368EA62D}" srcOrd="2" destOrd="0" presId="urn:microsoft.com/office/officeart/2005/8/layout/vList5"/>
    <dgm:cxn modelId="{FF288C76-8E12-444B-B955-09ED0F4954E5}" type="presParOf" srcId="{F20562B1-5501-47A0-9899-03CC368EA62D}" destId="{7E36DE47-C66E-466A-8788-6498599B2BAF}" srcOrd="0" destOrd="0" presId="urn:microsoft.com/office/officeart/2005/8/layout/vList5"/>
    <dgm:cxn modelId="{A271B96B-DED4-416E-BCBA-F71D49BB44BE}" type="presParOf" srcId="{F20562B1-5501-47A0-9899-03CC368EA62D}" destId="{CD679967-98E7-4604-8F9E-D1E04E19201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24DE15-AE92-4C19-B661-094B1018C7C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1980D74A-6E6A-4F18-AE81-723DED183DC0}">
      <dgm:prSet phldrT="[Text]" custT="1"/>
      <dgm:spPr/>
      <dgm:t>
        <a:bodyPr/>
        <a:lstStyle/>
        <a:p>
          <a:r>
            <a:rPr lang="en-IN" sz="2800" dirty="0" smtClean="0"/>
            <a:t>Mezzanine Debt</a:t>
          </a:r>
          <a:endParaRPr lang="en-IN" sz="2800" dirty="0"/>
        </a:p>
      </dgm:t>
    </dgm:pt>
    <dgm:pt modelId="{262C4C7D-39DD-4C2B-9F7C-BFBB4638321F}" type="parTrans" cxnId="{185DB324-705E-4321-9850-8E62E21E9AF6}">
      <dgm:prSet/>
      <dgm:spPr/>
      <dgm:t>
        <a:bodyPr/>
        <a:lstStyle/>
        <a:p>
          <a:endParaRPr lang="en-IN"/>
        </a:p>
      </dgm:t>
    </dgm:pt>
    <dgm:pt modelId="{1C195063-B689-4930-BD3D-A1A428188F78}" type="sibTrans" cxnId="{185DB324-705E-4321-9850-8E62E21E9AF6}">
      <dgm:prSet/>
      <dgm:spPr/>
      <dgm:t>
        <a:bodyPr/>
        <a:lstStyle/>
        <a:p>
          <a:endParaRPr lang="en-IN"/>
        </a:p>
      </dgm:t>
    </dgm:pt>
    <dgm:pt modelId="{48F017E6-7608-4C1E-8014-8F77C755F006}">
      <dgm:prSet phldrT="[Text]" custT="1"/>
      <dgm:spPr/>
      <dgm:t>
        <a:bodyPr/>
        <a:lstStyle/>
        <a:p>
          <a:r>
            <a:rPr lang="en-IN" sz="1800" dirty="0" smtClean="0"/>
            <a:t>Form of debt which provides the </a:t>
          </a:r>
          <a:r>
            <a:rPr lang="en-IN" sz="1800" b="1" dirty="0" smtClean="0"/>
            <a:t>option to investors to benefit from upside success in the company.</a:t>
          </a:r>
          <a:endParaRPr lang="en-IN" sz="1800" b="1" dirty="0"/>
        </a:p>
      </dgm:t>
    </dgm:pt>
    <dgm:pt modelId="{31088EAB-8CAF-482D-BF7E-263B27709173}" type="parTrans" cxnId="{1BAF0BBE-1B43-4E88-BBAA-43BAFBD6E277}">
      <dgm:prSet/>
      <dgm:spPr/>
      <dgm:t>
        <a:bodyPr/>
        <a:lstStyle/>
        <a:p>
          <a:endParaRPr lang="en-IN"/>
        </a:p>
      </dgm:t>
    </dgm:pt>
    <dgm:pt modelId="{1DF9FE1B-C30C-4BFB-92F3-EC657DD70B14}" type="sibTrans" cxnId="{1BAF0BBE-1B43-4E88-BBAA-43BAFBD6E277}">
      <dgm:prSet/>
      <dgm:spPr/>
      <dgm:t>
        <a:bodyPr/>
        <a:lstStyle/>
        <a:p>
          <a:endParaRPr lang="en-IN"/>
        </a:p>
      </dgm:t>
    </dgm:pt>
    <dgm:pt modelId="{C0BDB58D-9799-4F9E-B60A-E22FE7338AF9}">
      <dgm:prSet phldrT="[Text]" custT="1"/>
      <dgm:spPr/>
      <dgm:t>
        <a:bodyPr/>
        <a:lstStyle/>
        <a:p>
          <a:r>
            <a:rPr lang="en-IN" sz="2800" dirty="0" smtClean="0"/>
            <a:t>Distressed Debt</a:t>
          </a:r>
          <a:endParaRPr lang="en-IN" sz="2800" dirty="0"/>
        </a:p>
      </dgm:t>
    </dgm:pt>
    <dgm:pt modelId="{8161F3B2-832C-4138-81B5-50DB02896BA5}" type="parTrans" cxnId="{B50C3C94-D2D1-44BD-9069-7F3F149E9E46}">
      <dgm:prSet/>
      <dgm:spPr/>
      <dgm:t>
        <a:bodyPr/>
        <a:lstStyle/>
        <a:p>
          <a:endParaRPr lang="en-IN"/>
        </a:p>
      </dgm:t>
    </dgm:pt>
    <dgm:pt modelId="{7C7511D6-938C-4BB7-AAD7-2B98A3A94A1B}" type="sibTrans" cxnId="{B50C3C94-D2D1-44BD-9069-7F3F149E9E46}">
      <dgm:prSet/>
      <dgm:spPr/>
      <dgm:t>
        <a:bodyPr/>
        <a:lstStyle/>
        <a:p>
          <a:endParaRPr lang="en-IN"/>
        </a:p>
      </dgm:t>
    </dgm:pt>
    <dgm:pt modelId="{D8571527-618F-498C-B3DD-9357F95DE07D}">
      <dgm:prSet phldrT="[Text]" custT="1"/>
      <dgm:spPr/>
      <dgm:t>
        <a:bodyPr/>
        <a:lstStyle/>
        <a:p>
          <a:r>
            <a:rPr lang="en-IN" sz="1800" dirty="0" smtClean="0"/>
            <a:t>Debt of companies that have </a:t>
          </a:r>
          <a:r>
            <a:rPr lang="en-IN" sz="1800" b="1" dirty="0" smtClean="0"/>
            <a:t>filed or are likely to file for bankruptcy protection.</a:t>
          </a:r>
          <a:endParaRPr lang="en-IN" sz="1800" b="1" dirty="0"/>
        </a:p>
      </dgm:t>
    </dgm:pt>
    <dgm:pt modelId="{3D7B31F1-0DCF-4D56-8F1F-2C9D8176F43C}" type="parTrans" cxnId="{2E11CCBB-BDC2-484C-B015-AC94055A110A}">
      <dgm:prSet/>
      <dgm:spPr/>
      <dgm:t>
        <a:bodyPr/>
        <a:lstStyle/>
        <a:p>
          <a:endParaRPr lang="en-IN"/>
        </a:p>
      </dgm:t>
    </dgm:pt>
    <dgm:pt modelId="{7B2916BD-1270-45B1-BC4C-DF1B7CB6ACB2}" type="sibTrans" cxnId="{2E11CCBB-BDC2-484C-B015-AC94055A110A}">
      <dgm:prSet/>
      <dgm:spPr/>
      <dgm:t>
        <a:bodyPr/>
        <a:lstStyle/>
        <a:p>
          <a:endParaRPr lang="en-IN"/>
        </a:p>
      </dgm:t>
    </dgm:pt>
    <dgm:pt modelId="{E4202065-284A-4CD0-99FC-560274C2DF0A}">
      <dgm:prSet phldrT="[Text]" custT="1"/>
      <dgm:spPr/>
      <dgm:t>
        <a:bodyPr/>
        <a:lstStyle/>
        <a:p>
          <a:r>
            <a:rPr lang="en-IN" sz="1800" dirty="0" smtClean="0"/>
            <a:t>It covers risky claims such as </a:t>
          </a:r>
          <a:r>
            <a:rPr lang="en-IN" sz="1800" b="1" dirty="0" smtClean="0"/>
            <a:t>Convertible Preferred Stock, Convertible Debt, Debt with equity tickers</a:t>
          </a:r>
          <a:r>
            <a:rPr lang="en-IN" sz="1800" dirty="0" smtClean="0"/>
            <a:t>.</a:t>
          </a:r>
          <a:endParaRPr lang="en-IN" sz="1800" dirty="0"/>
        </a:p>
      </dgm:t>
    </dgm:pt>
    <dgm:pt modelId="{9773331E-1A5A-473A-91A3-1D337891C9ED}" type="parTrans" cxnId="{9B002F38-AD01-41CD-943F-C8443CF287C8}">
      <dgm:prSet/>
      <dgm:spPr/>
      <dgm:t>
        <a:bodyPr/>
        <a:lstStyle/>
        <a:p>
          <a:endParaRPr lang="en-IN"/>
        </a:p>
      </dgm:t>
    </dgm:pt>
    <dgm:pt modelId="{EAEB369F-29FE-4EE5-91D6-58AFCFDC0C5B}" type="sibTrans" cxnId="{9B002F38-AD01-41CD-943F-C8443CF287C8}">
      <dgm:prSet/>
      <dgm:spPr/>
      <dgm:t>
        <a:bodyPr/>
        <a:lstStyle/>
        <a:p>
          <a:endParaRPr lang="en-IN"/>
        </a:p>
      </dgm:t>
    </dgm:pt>
    <dgm:pt modelId="{42C64D3B-8FB7-42DE-B487-BBCCD837C1C7}">
      <dgm:prSet phldrT="[Text]" custT="1"/>
      <dgm:spPr/>
      <dgm:t>
        <a:bodyPr/>
        <a:lstStyle/>
        <a:p>
          <a:r>
            <a:rPr lang="en-IN" sz="1800" dirty="0" smtClean="0"/>
            <a:t>Mezzanine Debt’s claim is placed after secured debt and before equity shares</a:t>
          </a:r>
          <a:endParaRPr lang="en-IN" sz="1800" dirty="0"/>
        </a:p>
      </dgm:t>
    </dgm:pt>
    <dgm:pt modelId="{310527F8-6EA8-4C6D-A69C-1532578DD676}" type="parTrans" cxnId="{4A5380BB-CCD1-4B6C-8551-B1F8C6A91509}">
      <dgm:prSet/>
      <dgm:spPr/>
      <dgm:t>
        <a:bodyPr/>
        <a:lstStyle/>
        <a:p>
          <a:endParaRPr lang="en-IN"/>
        </a:p>
      </dgm:t>
    </dgm:pt>
    <dgm:pt modelId="{8678D4D9-3A33-4B76-B8CC-866ADB1D3C74}" type="sibTrans" cxnId="{4A5380BB-CCD1-4B6C-8551-B1F8C6A91509}">
      <dgm:prSet/>
      <dgm:spPr/>
      <dgm:t>
        <a:bodyPr/>
        <a:lstStyle/>
        <a:p>
          <a:endParaRPr lang="en-IN"/>
        </a:p>
      </dgm:t>
    </dgm:pt>
    <dgm:pt modelId="{E7C2D001-01B8-4BF8-A822-32F2A9A28BBA}">
      <dgm:prSet phldrT="[Text]" custT="1"/>
      <dgm:spPr/>
      <dgm:t>
        <a:bodyPr/>
        <a:lstStyle/>
        <a:p>
          <a:r>
            <a:rPr lang="en-IN" sz="1800" dirty="0" smtClean="0"/>
            <a:t>Distressed Debt carries </a:t>
          </a:r>
          <a:r>
            <a:rPr lang="en-IN" sz="1800" b="1" dirty="0" smtClean="0"/>
            <a:t>high risk, on account of uncertain future cash flows</a:t>
          </a:r>
          <a:r>
            <a:rPr lang="en-IN" sz="1800" dirty="0" smtClean="0"/>
            <a:t>, hence they are treated as Private Equity.</a:t>
          </a:r>
          <a:endParaRPr lang="en-IN" sz="1800" dirty="0"/>
        </a:p>
      </dgm:t>
    </dgm:pt>
    <dgm:pt modelId="{04349CDA-592D-4D75-8CD7-2D382010A844}" type="parTrans" cxnId="{452FB1AE-7015-42B0-A01C-1A5B2EE79872}">
      <dgm:prSet/>
      <dgm:spPr/>
      <dgm:t>
        <a:bodyPr/>
        <a:lstStyle/>
        <a:p>
          <a:endParaRPr lang="en-IN"/>
        </a:p>
      </dgm:t>
    </dgm:pt>
    <dgm:pt modelId="{AF2D682C-FF01-4F7A-97C2-8DC3C766136C}" type="sibTrans" cxnId="{452FB1AE-7015-42B0-A01C-1A5B2EE79872}">
      <dgm:prSet/>
      <dgm:spPr/>
      <dgm:t>
        <a:bodyPr/>
        <a:lstStyle/>
        <a:p>
          <a:endParaRPr lang="en-IN"/>
        </a:p>
      </dgm:t>
    </dgm:pt>
    <dgm:pt modelId="{D6C9502D-8127-43A4-9B1C-709F9585495E}">
      <dgm:prSet phldrT="[Text]" custT="1"/>
      <dgm:spPr/>
      <dgm:t>
        <a:bodyPr/>
        <a:lstStyle/>
        <a:p>
          <a:r>
            <a:rPr lang="en-IN" sz="1800" dirty="0" smtClean="0"/>
            <a:t>PE Funds invest in Distressed Debt over </a:t>
          </a:r>
          <a:r>
            <a:rPr lang="en-IN" sz="1800" b="1" dirty="0" smtClean="0"/>
            <a:t>longer terms </a:t>
          </a:r>
          <a:r>
            <a:rPr lang="en-IN" sz="1800" dirty="0" smtClean="0"/>
            <a:t>and eventually convert their debt to equity</a:t>
          </a:r>
          <a:endParaRPr lang="en-IN" sz="1800" dirty="0"/>
        </a:p>
      </dgm:t>
    </dgm:pt>
    <dgm:pt modelId="{9D59ADC6-F68F-4926-B45D-6382AD1FE06F}" type="parTrans" cxnId="{8DC3FA28-C607-417D-85B0-4845C3EEEE25}">
      <dgm:prSet/>
      <dgm:spPr/>
      <dgm:t>
        <a:bodyPr/>
        <a:lstStyle/>
        <a:p>
          <a:endParaRPr lang="en-IN"/>
        </a:p>
      </dgm:t>
    </dgm:pt>
    <dgm:pt modelId="{18F64B60-6974-455E-BC59-96EEA3BA5822}" type="sibTrans" cxnId="{8DC3FA28-C607-417D-85B0-4845C3EEEE25}">
      <dgm:prSet/>
      <dgm:spPr/>
      <dgm:t>
        <a:bodyPr/>
        <a:lstStyle/>
        <a:p>
          <a:endParaRPr lang="en-IN"/>
        </a:p>
      </dgm:t>
    </dgm:pt>
    <dgm:pt modelId="{BB6D2C98-3088-4B9C-9C65-6C39403DD4CD}" type="pres">
      <dgm:prSet presAssocID="{9224DE15-AE92-4C19-B661-094B1018C7C1}" presName="Name0" presStyleCnt="0">
        <dgm:presLayoutVars>
          <dgm:dir/>
          <dgm:animLvl val="lvl"/>
          <dgm:resizeHandles val="exact"/>
        </dgm:presLayoutVars>
      </dgm:prSet>
      <dgm:spPr/>
      <dgm:t>
        <a:bodyPr/>
        <a:lstStyle/>
        <a:p>
          <a:endParaRPr lang="en-IN"/>
        </a:p>
      </dgm:t>
    </dgm:pt>
    <dgm:pt modelId="{8D4BB46E-C797-4D93-8922-9138CF2C4943}" type="pres">
      <dgm:prSet presAssocID="{1980D74A-6E6A-4F18-AE81-723DED183DC0}" presName="linNode" presStyleCnt="0"/>
      <dgm:spPr/>
    </dgm:pt>
    <dgm:pt modelId="{BF88C707-3ECD-4C67-9213-0F8DD740826A}" type="pres">
      <dgm:prSet presAssocID="{1980D74A-6E6A-4F18-AE81-723DED183DC0}" presName="parentText" presStyleLbl="node1" presStyleIdx="0" presStyleCnt="2" custScaleX="105290">
        <dgm:presLayoutVars>
          <dgm:chMax val="1"/>
          <dgm:bulletEnabled val="1"/>
        </dgm:presLayoutVars>
      </dgm:prSet>
      <dgm:spPr/>
      <dgm:t>
        <a:bodyPr/>
        <a:lstStyle/>
        <a:p>
          <a:endParaRPr lang="en-IN"/>
        </a:p>
      </dgm:t>
    </dgm:pt>
    <dgm:pt modelId="{CA4FB1FE-D977-419D-B1B7-54755B466D41}" type="pres">
      <dgm:prSet presAssocID="{1980D74A-6E6A-4F18-AE81-723DED183DC0}" presName="descendantText" presStyleLbl="alignAccFollowNode1" presStyleIdx="0" presStyleCnt="2" custScaleX="181619" custLinFactNeighborX="0" custLinFactNeighborY="215">
        <dgm:presLayoutVars>
          <dgm:bulletEnabled val="1"/>
        </dgm:presLayoutVars>
      </dgm:prSet>
      <dgm:spPr/>
      <dgm:t>
        <a:bodyPr/>
        <a:lstStyle/>
        <a:p>
          <a:endParaRPr lang="en-IN"/>
        </a:p>
      </dgm:t>
    </dgm:pt>
    <dgm:pt modelId="{71648674-D809-4987-A307-4F2511B8ADAA}" type="pres">
      <dgm:prSet presAssocID="{1C195063-B689-4930-BD3D-A1A428188F78}" presName="sp" presStyleCnt="0"/>
      <dgm:spPr/>
    </dgm:pt>
    <dgm:pt modelId="{F20562B1-5501-47A0-9899-03CC368EA62D}" type="pres">
      <dgm:prSet presAssocID="{C0BDB58D-9799-4F9E-B60A-E22FE7338AF9}" presName="linNode" presStyleCnt="0"/>
      <dgm:spPr/>
    </dgm:pt>
    <dgm:pt modelId="{7E36DE47-C66E-466A-8788-6498599B2BAF}" type="pres">
      <dgm:prSet presAssocID="{C0BDB58D-9799-4F9E-B60A-E22FE7338AF9}" presName="parentText" presStyleLbl="node1" presStyleIdx="1" presStyleCnt="2" custScaleX="106046">
        <dgm:presLayoutVars>
          <dgm:chMax val="1"/>
          <dgm:bulletEnabled val="1"/>
        </dgm:presLayoutVars>
      </dgm:prSet>
      <dgm:spPr/>
      <dgm:t>
        <a:bodyPr/>
        <a:lstStyle/>
        <a:p>
          <a:endParaRPr lang="en-IN"/>
        </a:p>
      </dgm:t>
    </dgm:pt>
    <dgm:pt modelId="{CD679967-98E7-4604-8F9E-D1E04E19201D}" type="pres">
      <dgm:prSet presAssocID="{C0BDB58D-9799-4F9E-B60A-E22FE7338AF9}" presName="descendantText" presStyleLbl="alignAccFollowNode1" presStyleIdx="1" presStyleCnt="2" custScaleX="182301">
        <dgm:presLayoutVars>
          <dgm:bulletEnabled val="1"/>
        </dgm:presLayoutVars>
      </dgm:prSet>
      <dgm:spPr/>
      <dgm:t>
        <a:bodyPr/>
        <a:lstStyle/>
        <a:p>
          <a:endParaRPr lang="en-IN"/>
        </a:p>
      </dgm:t>
    </dgm:pt>
  </dgm:ptLst>
  <dgm:cxnLst>
    <dgm:cxn modelId="{EF47F73D-A898-458E-BBDC-DD14B7ED5181}" type="presOf" srcId="{1980D74A-6E6A-4F18-AE81-723DED183DC0}" destId="{BF88C707-3ECD-4C67-9213-0F8DD740826A}" srcOrd="0" destOrd="0" presId="urn:microsoft.com/office/officeart/2005/8/layout/vList5"/>
    <dgm:cxn modelId="{7D77A5D4-0E01-4EF7-8B0B-5BCE5377B3B3}" type="presOf" srcId="{42C64D3B-8FB7-42DE-B487-BBCCD837C1C7}" destId="{CA4FB1FE-D977-419D-B1B7-54755B466D41}" srcOrd="0" destOrd="2" presId="urn:microsoft.com/office/officeart/2005/8/layout/vList5"/>
    <dgm:cxn modelId="{B50C3C94-D2D1-44BD-9069-7F3F149E9E46}" srcId="{9224DE15-AE92-4C19-B661-094B1018C7C1}" destId="{C0BDB58D-9799-4F9E-B60A-E22FE7338AF9}" srcOrd="1" destOrd="0" parTransId="{8161F3B2-832C-4138-81B5-50DB02896BA5}" sibTransId="{7C7511D6-938C-4BB7-AAD7-2B98A3A94A1B}"/>
    <dgm:cxn modelId="{1BAF0BBE-1B43-4E88-BBAA-43BAFBD6E277}" srcId="{1980D74A-6E6A-4F18-AE81-723DED183DC0}" destId="{48F017E6-7608-4C1E-8014-8F77C755F006}" srcOrd="0" destOrd="0" parTransId="{31088EAB-8CAF-482D-BF7E-263B27709173}" sibTransId="{1DF9FE1B-C30C-4BFB-92F3-EC657DD70B14}"/>
    <dgm:cxn modelId="{8DC3FA28-C607-417D-85B0-4845C3EEEE25}" srcId="{C0BDB58D-9799-4F9E-B60A-E22FE7338AF9}" destId="{D6C9502D-8127-43A4-9B1C-709F9585495E}" srcOrd="2" destOrd="0" parTransId="{9D59ADC6-F68F-4926-B45D-6382AD1FE06F}" sibTransId="{18F64B60-6974-455E-BC59-96EEA3BA5822}"/>
    <dgm:cxn modelId="{37484F40-D65B-4C96-B908-F0878F26FF34}" type="presOf" srcId="{E7C2D001-01B8-4BF8-A822-32F2A9A28BBA}" destId="{CD679967-98E7-4604-8F9E-D1E04E19201D}" srcOrd="0" destOrd="1" presId="urn:microsoft.com/office/officeart/2005/8/layout/vList5"/>
    <dgm:cxn modelId="{9B002F38-AD01-41CD-943F-C8443CF287C8}" srcId="{1980D74A-6E6A-4F18-AE81-723DED183DC0}" destId="{E4202065-284A-4CD0-99FC-560274C2DF0A}" srcOrd="1" destOrd="0" parTransId="{9773331E-1A5A-473A-91A3-1D337891C9ED}" sibTransId="{EAEB369F-29FE-4EE5-91D6-58AFCFDC0C5B}"/>
    <dgm:cxn modelId="{7C0348C0-7397-498D-8891-8E9BA2AC61F1}" type="presOf" srcId="{E4202065-284A-4CD0-99FC-560274C2DF0A}" destId="{CA4FB1FE-D977-419D-B1B7-54755B466D41}" srcOrd="0" destOrd="1" presId="urn:microsoft.com/office/officeart/2005/8/layout/vList5"/>
    <dgm:cxn modelId="{B6E91BA3-5A9B-470F-B2AE-3CA134028943}" type="presOf" srcId="{48F017E6-7608-4C1E-8014-8F77C755F006}" destId="{CA4FB1FE-D977-419D-B1B7-54755B466D41}" srcOrd="0" destOrd="0" presId="urn:microsoft.com/office/officeart/2005/8/layout/vList5"/>
    <dgm:cxn modelId="{4A5380BB-CCD1-4B6C-8551-B1F8C6A91509}" srcId="{1980D74A-6E6A-4F18-AE81-723DED183DC0}" destId="{42C64D3B-8FB7-42DE-B487-BBCCD837C1C7}" srcOrd="2" destOrd="0" parTransId="{310527F8-6EA8-4C6D-A69C-1532578DD676}" sibTransId="{8678D4D9-3A33-4B76-B8CC-866ADB1D3C74}"/>
    <dgm:cxn modelId="{452FB1AE-7015-42B0-A01C-1A5B2EE79872}" srcId="{C0BDB58D-9799-4F9E-B60A-E22FE7338AF9}" destId="{E7C2D001-01B8-4BF8-A822-32F2A9A28BBA}" srcOrd="1" destOrd="0" parTransId="{04349CDA-592D-4D75-8CD7-2D382010A844}" sibTransId="{AF2D682C-FF01-4F7A-97C2-8DC3C766136C}"/>
    <dgm:cxn modelId="{F7EDB9FF-CC82-4AC2-AE28-DCC9272B054B}" type="presOf" srcId="{D8571527-618F-498C-B3DD-9357F95DE07D}" destId="{CD679967-98E7-4604-8F9E-D1E04E19201D}" srcOrd="0" destOrd="0" presId="urn:microsoft.com/office/officeart/2005/8/layout/vList5"/>
    <dgm:cxn modelId="{D2664188-4442-4F3D-B058-B8FEC3AE83B1}" type="presOf" srcId="{9224DE15-AE92-4C19-B661-094B1018C7C1}" destId="{BB6D2C98-3088-4B9C-9C65-6C39403DD4CD}" srcOrd="0" destOrd="0" presId="urn:microsoft.com/office/officeart/2005/8/layout/vList5"/>
    <dgm:cxn modelId="{185DB324-705E-4321-9850-8E62E21E9AF6}" srcId="{9224DE15-AE92-4C19-B661-094B1018C7C1}" destId="{1980D74A-6E6A-4F18-AE81-723DED183DC0}" srcOrd="0" destOrd="0" parTransId="{262C4C7D-39DD-4C2B-9F7C-BFBB4638321F}" sibTransId="{1C195063-B689-4930-BD3D-A1A428188F78}"/>
    <dgm:cxn modelId="{3B402417-2A36-4CCC-8E44-98EE39B71F14}" type="presOf" srcId="{D6C9502D-8127-43A4-9B1C-709F9585495E}" destId="{CD679967-98E7-4604-8F9E-D1E04E19201D}" srcOrd="0" destOrd="2" presId="urn:microsoft.com/office/officeart/2005/8/layout/vList5"/>
    <dgm:cxn modelId="{2E11CCBB-BDC2-484C-B015-AC94055A110A}" srcId="{C0BDB58D-9799-4F9E-B60A-E22FE7338AF9}" destId="{D8571527-618F-498C-B3DD-9357F95DE07D}" srcOrd="0" destOrd="0" parTransId="{3D7B31F1-0DCF-4D56-8F1F-2C9D8176F43C}" sibTransId="{7B2916BD-1270-45B1-BC4C-DF1B7CB6ACB2}"/>
    <dgm:cxn modelId="{AAF4C455-8CF4-4235-A02E-A0A2B5C26DFD}" type="presOf" srcId="{C0BDB58D-9799-4F9E-B60A-E22FE7338AF9}" destId="{7E36DE47-C66E-466A-8788-6498599B2BAF}" srcOrd="0" destOrd="0" presId="urn:microsoft.com/office/officeart/2005/8/layout/vList5"/>
    <dgm:cxn modelId="{6C5C6C29-21E6-4341-A2CD-9912B53E882E}" type="presParOf" srcId="{BB6D2C98-3088-4B9C-9C65-6C39403DD4CD}" destId="{8D4BB46E-C797-4D93-8922-9138CF2C4943}" srcOrd="0" destOrd="0" presId="urn:microsoft.com/office/officeart/2005/8/layout/vList5"/>
    <dgm:cxn modelId="{8A8EE044-EB7B-49D0-B7ED-C94F2F657F78}" type="presParOf" srcId="{8D4BB46E-C797-4D93-8922-9138CF2C4943}" destId="{BF88C707-3ECD-4C67-9213-0F8DD740826A}" srcOrd="0" destOrd="0" presId="urn:microsoft.com/office/officeart/2005/8/layout/vList5"/>
    <dgm:cxn modelId="{78F3FACD-55E2-403D-8441-EB577CFDE79A}" type="presParOf" srcId="{8D4BB46E-C797-4D93-8922-9138CF2C4943}" destId="{CA4FB1FE-D977-419D-B1B7-54755B466D41}" srcOrd="1" destOrd="0" presId="urn:microsoft.com/office/officeart/2005/8/layout/vList5"/>
    <dgm:cxn modelId="{F11901FA-D553-4D2D-AB5D-00B6037451BC}" type="presParOf" srcId="{BB6D2C98-3088-4B9C-9C65-6C39403DD4CD}" destId="{71648674-D809-4987-A307-4F2511B8ADAA}" srcOrd="1" destOrd="0" presId="urn:microsoft.com/office/officeart/2005/8/layout/vList5"/>
    <dgm:cxn modelId="{0E9D9BDB-E53E-4BDA-A213-A1B816135E77}" type="presParOf" srcId="{BB6D2C98-3088-4B9C-9C65-6C39403DD4CD}" destId="{F20562B1-5501-47A0-9899-03CC368EA62D}" srcOrd="2" destOrd="0" presId="urn:microsoft.com/office/officeart/2005/8/layout/vList5"/>
    <dgm:cxn modelId="{A8D9C492-25C0-4891-82CA-EB1A695F80B8}" type="presParOf" srcId="{F20562B1-5501-47A0-9899-03CC368EA62D}" destId="{7E36DE47-C66E-466A-8788-6498599B2BAF}" srcOrd="0" destOrd="0" presId="urn:microsoft.com/office/officeart/2005/8/layout/vList5"/>
    <dgm:cxn modelId="{C35BE8EF-F814-4018-B698-9B8BFE6A19E3}" type="presParOf" srcId="{F20562B1-5501-47A0-9899-03CC368EA62D}" destId="{CD679967-98E7-4604-8F9E-D1E04E19201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B3530E-3E6B-4464-925F-BDBB207F581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D69A2E84-1F6B-4BC2-9154-DC73ED51C54C}">
      <dgm:prSet phldrT="[Text]" custT="1"/>
      <dgm:spPr/>
      <dgm:t>
        <a:bodyPr/>
        <a:lstStyle/>
        <a:p>
          <a:r>
            <a:rPr lang="en-IN" sz="1600" b="1" dirty="0" smtClean="0"/>
            <a:t>Equity of a public company is purchased </a:t>
          </a:r>
          <a:r>
            <a:rPr lang="en-IN" sz="1600" dirty="0" smtClean="0"/>
            <a:t>using a </a:t>
          </a:r>
          <a:r>
            <a:rPr lang="en-IN" sz="1600" b="1" dirty="0" smtClean="0"/>
            <a:t>small amount of investor capital and a large amount of debt (Ex. 90% Debt and 10% Equity). Hence all public shares are eliminated.</a:t>
          </a:r>
          <a:endParaRPr lang="en-US" sz="1600" dirty="0"/>
        </a:p>
      </dgm:t>
    </dgm:pt>
    <dgm:pt modelId="{7C6813EE-855E-476E-882A-C34E2EDB9F37}" type="parTrans" cxnId="{B746BD02-3D73-4E43-8368-F82AC901155E}">
      <dgm:prSet/>
      <dgm:spPr/>
      <dgm:t>
        <a:bodyPr/>
        <a:lstStyle/>
        <a:p>
          <a:endParaRPr lang="en-US" sz="1600"/>
        </a:p>
      </dgm:t>
    </dgm:pt>
    <dgm:pt modelId="{552CF3E3-C4AB-45BA-96B1-63AFC763A459}" type="sibTrans" cxnId="{B746BD02-3D73-4E43-8368-F82AC901155E}">
      <dgm:prSet/>
      <dgm:spPr/>
      <dgm:t>
        <a:bodyPr/>
        <a:lstStyle/>
        <a:p>
          <a:endParaRPr lang="en-US" sz="1600"/>
        </a:p>
      </dgm:t>
    </dgm:pt>
    <dgm:pt modelId="{E447B0F1-B113-4A94-8EF0-AA832B29FE53}">
      <dgm:prSet custT="1"/>
      <dgm:spPr/>
      <dgm:t>
        <a:bodyPr/>
        <a:lstStyle/>
        <a:p>
          <a:r>
            <a:rPr lang="en-IN" sz="1600" dirty="0" smtClean="0"/>
            <a:t>In order to Finance the Debt, the company’s assets and/or cash flows are secured against the debt.</a:t>
          </a:r>
          <a:endParaRPr lang="en-IN" sz="1600" dirty="0"/>
        </a:p>
      </dgm:t>
    </dgm:pt>
    <dgm:pt modelId="{C5D06EA8-61EB-4F13-AE94-4E22C498CC12}" type="parTrans" cxnId="{011CB0D0-FC23-437F-96B0-5D233C34401E}">
      <dgm:prSet/>
      <dgm:spPr/>
      <dgm:t>
        <a:bodyPr/>
        <a:lstStyle/>
        <a:p>
          <a:endParaRPr lang="en-US" sz="1600"/>
        </a:p>
      </dgm:t>
    </dgm:pt>
    <dgm:pt modelId="{BD6847E1-B57C-4BCE-AFC4-E86D11E3AAC1}" type="sibTrans" cxnId="{011CB0D0-FC23-437F-96B0-5D233C34401E}">
      <dgm:prSet/>
      <dgm:spPr/>
      <dgm:t>
        <a:bodyPr/>
        <a:lstStyle/>
        <a:p>
          <a:endParaRPr lang="en-US" sz="1600"/>
        </a:p>
      </dgm:t>
    </dgm:pt>
    <dgm:pt modelId="{3F67978F-A0EE-49D5-B39B-31705B2EA865}">
      <dgm:prSet custT="1"/>
      <dgm:spPr/>
      <dgm:t>
        <a:bodyPr/>
        <a:lstStyle/>
        <a:p>
          <a:r>
            <a:rPr lang="en-IN" sz="1600" dirty="0" smtClean="0"/>
            <a:t>Buyouts are also Long-term in nature and Illiquid like other Private Equity Securities.</a:t>
          </a:r>
          <a:endParaRPr lang="en-IN" sz="1600" dirty="0"/>
        </a:p>
      </dgm:t>
    </dgm:pt>
    <dgm:pt modelId="{C0F66804-8607-4DD0-9C0A-0CFD9F266871}" type="parTrans" cxnId="{C579D755-88B0-446D-8513-72B6C491428C}">
      <dgm:prSet/>
      <dgm:spPr/>
      <dgm:t>
        <a:bodyPr/>
        <a:lstStyle/>
        <a:p>
          <a:endParaRPr lang="en-US" sz="1600"/>
        </a:p>
      </dgm:t>
    </dgm:pt>
    <dgm:pt modelId="{5C1E36DA-7E59-48BC-A143-8A0325F7E15C}" type="sibTrans" cxnId="{C579D755-88B0-446D-8513-72B6C491428C}">
      <dgm:prSet/>
      <dgm:spPr/>
      <dgm:t>
        <a:bodyPr/>
        <a:lstStyle/>
        <a:p>
          <a:endParaRPr lang="en-US" sz="1600"/>
        </a:p>
      </dgm:t>
    </dgm:pt>
    <dgm:pt modelId="{949FB885-9BD3-4075-A5D1-8C5297271742}">
      <dgm:prSet custT="1"/>
      <dgm:spPr/>
      <dgm:t>
        <a:bodyPr/>
        <a:lstStyle/>
        <a:p>
          <a:r>
            <a:rPr lang="en-IN" sz="1600" dirty="0" smtClean="0"/>
            <a:t>When investors in the Company are its Management, the Buyout is referred to as a Management Buyout (MBO). </a:t>
          </a:r>
          <a:endParaRPr lang="en-IN" sz="1600" dirty="0"/>
        </a:p>
      </dgm:t>
    </dgm:pt>
    <dgm:pt modelId="{0493B52B-52EE-42F6-9745-82CD93E81EA5}" type="parTrans" cxnId="{0F03BBA9-1500-43B5-8953-66DD46A895A7}">
      <dgm:prSet/>
      <dgm:spPr/>
      <dgm:t>
        <a:bodyPr/>
        <a:lstStyle/>
        <a:p>
          <a:endParaRPr lang="en-US" sz="1600"/>
        </a:p>
      </dgm:t>
    </dgm:pt>
    <dgm:pt modelId="{CBE0596E-A799-48AB-92F6-571D0BB59550}" type="sibTrans" cxnId="{0F03BBA9-1500-43B5-8953-66DD46A895A7}">
      <dgm:prSet/>
      <dgm:spPr/>
      <dgm:t>
        <a:bodyPr/>
        <a:lstStyle/>
        <a:p>
          <a:endParaRPr lang="en-US" sz="1600"/>
        </a:p>
      </dgm:t>
    </dgm:pt>
    <dgm:pt modelId="{C5F9B557-34E2-4BD1-81DF-8D54EEA0CC61}">
      <dgm:prSet custT="1"/>
      <dgm:spPr/>
      <dgm:t>
        <a:bodyPr/>
        <a:lstStyle/>
        <a:p>
          <a:r>
            <a:rPr lang="en-US" sz="1600" dirty="0" smtClean="0"/>
            <a:t>In a Buyout, investors take a public company, private.</a:t>
          </a:r>
          <a:endParaRPr lang="en-US" sz="1600" dirty="0"/>
        </a:p>
      </dgm:t>
    </dgm:pt>
    <dgm:pt modelId="{0C172D34-5D11-4351-A6F7-EE9841E1E7B1}" type="parTrans" cxnId="{6AA7F0A3-C134-4541-BA01-D2112A25B9D6}">
      <dgm:prSet/>
      <dgm:spPr/>
      <dgm:t>
        <a:bodyPr/>
        <a:lstStyle/>
        <a:p>
          <a:endParaRPr lang="en-US" sz="1600"/>
        </a:p>
      </dgm:t>
    </dgm:pt>
    <dgm:pt modelId="{90213F58-9F52-4B04-B898-AF1F73BBA064}" type="sibTrans" cxnId="{6AA7F0A3-C134-4541-BA01-D2112A25B9D6}">
      <dgm:prSet/>
      <dgm:spPr/>
      <dgm:t>
        <a:bodyPr/>
        <a:lstStyle/>
        <a:p>
          <a:endParaRPr lang="en-US" sz="1600"/>
        </a:p>
      </dgm:t>
    </dgm:pt>
    <dgm:pt modelId="{A4323F17-DE34-4E82-9A12-F019BE0B7D59}" type="pres">
      <dgm:prSet presAssocID="{A0B3530E-3E6B-4464-925F-BDBB207F5815}" presName="linear" presStyleCnt="0">
        <dgm:presLayoutVars>
          <dgm:animLvl val="lvl"/>
          <dgm:resizeHandles val="exact"/>
        </dgm:presLayoutVars>
      </dgm:prSet>
      <dgm:spPr/>
      <dgm:t>
        <a:bodyPr/>
        <a:lstStyle/>
        <a:p>
          <a:endParaRPr lang="en-IN"/>
        </a:p>
      </dgm:t>
    </dgm:pt>
    <dgm:pt modelId="{2E1EDE9F-0F88-4757-A147-F93B74E29434}" type="pres">
      <dgm:prSet presAssocID="{C5F9B557-34E2-4BD1-81DF-8D54EEA0CC61}" presName="parentText" presStyleLbl="node1" presStyleIdx="0" presStyleCnt="5">
        <dgm:presLayoutVars>
          <dgm:chMax val="0"/>
          <dgm:bulletEnabled val="1"/>
        </dgm:presLayoutVars>
      </dgm:prSet>
      <dgm:spPr/>
      <dgm:t>
        <a:bodyPr/>
        <a:lstStyle/>
        <a:p>
          <a:endParaRPr lang="en-US"/>
        </a:p>
      </dgm:t>
    </dgm:pt>
    <dgm:pt modelId="{2305798B-56B3-46DF-95DD-0B6ECDC664C3}" type="pres">
      <dgm:prSet presAssocID="{90213F58-9F52-4B04-B898-AF1F73BBA064}" presName="spacer" presStyleCnt="0"/>
      <dgm:spPr/>
    </dgm:pt>
    <dgm:pt modelId="{CDDEC42F-6A1C-448F-AD96-0FE9CDB25281}" type="pres">
      <dgm:prSet presAssocID="{D69A2E84-1F6B-4BC2-9154-DC73ED51C54C}" presName="parentText" presStyleLbl="node1" presStyleIdx="1" presStyleCnt="5">
        <dgm:presLayoutVars>
          <dgm:chMax val="0"/>
          <dgm:bulletEnabled val="1"/>
        </dgm:presLayoutVars>
      </dgm:prSet>
      <dgm:spPr/>
      <dgm:t>
        <a:bodyPr/>
        <a:lstStyle/>
        <a:p>
          <a:endParaRPr lang="en-US"/>
        </a:p>
      </dgm:t>
    </dgm:pt>
    <dgm:pt modelId="{67539F43-C825-4066-BCA8-6AB1B9B92C13}" type="pres">
      <dgm:prSet presAssocID="{552CF3E3-C4AB-45BA-96B1-63AFC763A459}" presName="spacer" presStyleCnt="0"/>
      <dgm:spPr/>
    </dgm:pt>
    <dgm:pt modelId="{EA40AED3-BBB5-4D28-8502-3D62734D08C1}" type="pres">
      <dgm:prSet presAssocID="{E447B0F1-B113-4A94-8EF0-AA832B29FE53}" presName="parentText" presStyleLbl="node1" presStyleIdx="2" presStyleCnt="5">
        <dgm:presLayoutVars>
          <dgm:chMax val="0"/>
          <dgm:bulletEnabled val="1"/>
        </dgm:presLayoutVars>
      </dgm:prSet>
      <dgm:spPr/>
      <dgm:t>
        <a:bodyPr/>
        <a:lstStyle/>
        <a:p>
          <a:endParaRPr lang="en-US"/>
        </a:p>
      </dgm:t>
    </dgm:pt>
    <dgm:pt modelId="{E149EB7F-826B-4445-A934-6D48AC47382C}" type="pres">
      <dgm:prSet presAssocID="{BD6847E1-B57C-4BCE-AFC4-E86D11E3AAC1}" presName="spacer" presStyleCnt="0"/>
      <dgm:spPr/>
    </dgm:pt>
    <dgm:pt modelId="{7C89310E-1A89-4AE8-A84D-CD7402CF83EF}" type="pres">
      <dgm:prSet presAssocID="{3F67978F-A0EE-49D5-B39B-31705B2EA865}" presName="parentText" presStyleLbl="node1" presStyleIdx="3" presStyleCnt="5">
        <dgm:presLayoutVars>
          <dgm:chMax val="0"/>
          <dgm:bulletEnabled val="1"/>
        </dgm:presLayoutVars>
      </dgm:prSet>
      <dgm:spPr/>
      <dgm:t>
        <a:bodyPr/>
        <a:lstStyle/>
        <a:p>
          <a:endParaRPr lang="en-US"/>
        </a:p>
      </dgm:t>
    </dgm:pt>
    <dgm:pt modelId="{AB7A1EFB-63A8-4DF5-A896-79BDC44BD185}" type="pres">
      <dgm:prSet presAssocID="{5C1E36DA-7E59-48BC-A143-8A0325F7E15C}" presName="spacer" presStyleCnt="0"/>
      <dgm:spPr/>
    </dgm:pt>
    <dgm:pt modelId="{63751F6D-0900-4808-9051-604476DB0E57}" type="pres">
      <dgm:prSet presAssocID="{949FB885-9BD3-4075-A5D1-8C5297271742}" presName="parentText" presStyleLbl="node1" presStyleIdx="4" presStyleCnt="5">
        <dgm:presLayoutVars>
          <dgm:chMax val="0"/>
          <dgm:bulletEnabled val="1"/>
        </dgm:presLayoutVars>
      </dgm:prSet>
      <dgm:spPr/>
      <dgm:t>
        <a:bodyPr/>
        <a:lstStyle/>
        <a:p>
          <a:endParaRPr lang="en-US"/>
        </a:p>
      </dgm:t>
    </dgm:pt>
  </dgm:ptLst>
  <dgm:cxnLst>
    <dgm:cxn modelId="{560C8D94-1A2C-4BFA-9866-1C4064D3FB18}" type="presOf" srcId="{C5F9B557-34E2-4BD1-81DF-8D54EEA0CC61}" destId="{2E1EDE9F-0F88-4757-A147-F93B74E29434}" srcOrd="0" destOrd="0" presId="urn:microsoft.com/office/officeart/2005/8/layout/vList2"/>
    <dgm:cxn modelId="{011CB0D0-FC23-437F-96B0-5D233C34401E}" srcId="{A0B3530E-3E6B-4464-925F-BDBB207F5815}" destId="{E447B0F1-B113-4A94-8EF0-AA832B29FE53}" srcOrd="2" destOrd="0" parTransId="{C5D06EA8-61EB-4F13-AE94-4E22C498CC12}" sibTransId="{BD6847E1-B57C-4BCE-AFC4-E86D11E3AAC1}"/>
    <dgm:cxn modelId="{6AA7F0A3-C134-4541-BA01-D2112A25B9D6}" srcId="{A0B3530E-3E6B-4464-925F-BDBB207F5815}" destId="{C5F9B557-34E2-4BD1-81DF-8D54EEA0CC61}" srcOrd="0" destOrd="0" parTransId="{0C172D34-5D11-4351-A6F7-EE9841E1E7B1}" sibTransId="{90213F58-9F52-4B04-B898-AF1F73BBA064}"/>
    <dgm:cxn modelId="{ABE6FAC6-ADBB-41E5-A670-59328614D99A}" type="presOf" srcId="{E447B0F1-B113-4A94-8EF0-AA832B29FE53}" destId="{EA40AED3-BBB5-4D28-8502-3D62734D08C1}" srcOrd="0" destOrd="0" presId="urn:microsoft.com/office/officeart/2005/8/layout/vList2"/>
    <dgm:cxn modelId="{C579D755-88B0-446D-8513-72B6C491428C}" srcId="{A0B3530E-3E6B-4464-925F-BDBB207F5815}" destId="{3F67978F-A0EE-49D5-B39B-31705B2EA865}" srcOrd="3" destOrd="0" parTransId="{C0F66804-8607-4DD0-9C0A-0CFD9F266871}" sibTransId="{5C1E36DA-7E59-48BC-A143-8A0325F7E15C}"/>
    <dgm:cxn modelId="{14FCAE01-F7B8-4FEE-AE61-9E1B0D7CFD3F}" type="presOf" srcId="{D69A2E84-1F6B-4BC2-9154-DC73ED51C54C}" destId="{CDDEC42F-6A1C-448F-AD96-0FE9CDB25281}" srcOrd="0" destOrd="0" presId="urn:microsoft.com/office/officeart/2005/8/layout/vList2"/>
    <dgm:cxn modelId="{91C1E131-FC78-43CE-8A49-8B36F442ED0E}" type="presOf" srcId="{3F67978F-A0EE-49D5-B39B-31705B2EA865}" destId="{7C89310E-1A89-4AE8-A84D-CD7402CF83EF}" srcOrd="0" destOrd="0" presId="urn:microsoft.com/office/officeart/2005/8/layout/vList2"/>
    <dgm:cxn modelId="{B746BD02-3D73-4E43-8368-F82AC901155E}" srcId="{A0B3530E-3E6B-4464-925F-BDBB207F5815}" destId="{D69A2E84-1F6B-4BC2-9154-DC73ED51C54C}" srcOrd="1" destOrd="0" parTransId="{7C6813EE-855E-476E-882A-C34E2EDB9F37}" sibTransId="{552CF3E3-C4AB-45BA-96B1-63AFC763A459}"/>
    <dgm:cxn modelId="{0F03BBA9-1500-43B5-8953-66DD46A895A7}" srcId="{A0B3530E-3E6B-4464-925F-BDBB207F5815}" destId="{949FB885-9BD3-4075-A5D1-8C5297271742}" srcOrd="4" destOrd="0" parTransId="{0493B52B-52EE-42F6-9745-82CD93E81EA5}" sibTransId="{CBE0596E-A799-48AB-92F6-571D0BB59550}"/>
    <dgm:cxn modelId="{42D1DA50-6003-402D-8E38-429F55A0BBC5}" type="presOf" srcId="{949FB885-9BD3-4075-A5D1-8C5297271742}" destId="{63751F6D-0900-4808-9051-604476DB0E57}" srcOrd="0" destOrd="0" presId="urn:microsoft.com/office/officeart/2005/8/layout/vList2"/>
    <dgm:cxn modelId="{FC443A89-A72B-42C0-8B53-B2AB2B03F047}" type="presOf" srcId="{A0B3530E-3E6B-4464-925F-BDBB207F5815}" destId="{A4323F17-DE34-4E82-9A12-F019BE0B7D59}" srcOrd="0" destOrd="0" presId="urn:microsoft.com/office/officeart/2005/8/layout/vList2"/>
    <dgm:cxn modelId="{4ACE2553-5264-4297-9B2C-68C9D97A05B9}" type="presParOf" srcId="{A4323F17-DE34-4E82-9A12-F019BE0B7D59}" destId="{2E1EDE9F-0F88-4757-A147-F93B74E29434}" srcOrd="0" destOrd="0" presId="urn:microsoft.com/office/officeart/2005/8/layout/vList2"/>
    <dgm:cxn modelId="{3AF37005-E1BE-452D-8834-B86DD4C546E4}" type="presParOf" srcId="{A4323F17-DE34-4E82-9A12-F019BE0B7D59}" destId="{2305798B-56B3-46DF-95DD-0B6ECDC664C3}" srcOrd="1" destOrd="0" presId="urn:microsoft.com/office/officeart/2005/8/layout/vList2"/>
    <dgm:cxn modelId="{EF22A596-1D26-4FB2-BFAE-E531F9862A59}" type="presParOf" srcId="{A4323F17-DE34-4E82-9A12-F019BE0B7D59}" destId="{CDDEC42F-6A1C-448F-AD96-0FE9CDB25281}" srcOrd="2" destOrd="0" presId="urn:microsoft.com/office/officeart/2005/8/layout/vList2"/>
    <dgm:cxn modelId="{982256A9-FAF8-40A2-B208-8F571731480A}" type="presParOf" srcId="{A4323F17-DE34-4E82-9A12-F019BE0B7D59}" destId="{67539F43-C825-4066-BCA8-6AB1B9B92C13}" srcOrd="3" destOrd="0" presId="urn:microsoft.com/office/officeart/2005/8/layout/vList2"/>
    <dgm:cxn modelId="{4CDD7F9E-BDD5-4FB9-A5FE-F9F90A63A334}" type="presParOf" srcId="{A4323F17-DE34-4E82-9A12-F019BE0B7D59}" destId="{EA40AED3-BBB5-4D28-8502-3D62734D08C1}" srcOrd="4" destOrd="0" presId="urn:microsoft.com/office/officeart/2005/8/layout/vList2"/>
    <dgm:cxn modelId="{533C040D-9FC5-4488-9EAA-E6D6A0B02880}" type="presParOf" srcId="{A4323F17-DE34-4E82-9A12-F019BE0B7D59}" destId="{E149EB7F-826B-4445-A934-6D48AC47382C}" srcOrd="5" destOrd="0" presId="urn:microsoft.com/office/officeart/2005/8/layout/vList2"/>
    <dgm:cxn modelId="{11437903-D6EB-440A-AEBC-F3B173A7C580}" type="presParOf" srcId="{A4323F17-DE34-4E82-9A12-F019BE0B7D59}" destId="{7C89310E-1A89-4AE8-A84D-CD7402CF83EF}" srcOrd="6" destOrd="0" presId="urn:microsoft.com/office/officeart/2005/8/layout/vList2"/>
    <dgm:cxn modelId="{E5BAD653-7668-4CC5-9641-D8B2634F9A48}" type="presParOf" srcId="{A4323F17-DE34-4E82-9A12-F019BE0B7D59}" destId="{AB7A1EFB-63A8-4DF5-A896-79BDC44BD185}" srcOrd="7" destOrd="0" presId="urn:microsoft.com/office/officeart/2005/8/layout/vList2"/>
    <dgm:cxn modelId="{9EFC0DA8-5C42-41F4-BD93-CC5F9E4D21DD}" type="presParOf" srcId="{A4323F17-DE34-4E82-9A12-F019BE0B7D59}" destId="{63751F6D-0900-4808-9051-604476DB0E57}"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4C5DC-7EEA-4FB8-BCEF-A3D616B063FD}">
      <dsp:nvSpPr>
        <dsp:cNvPr id="0" name=""/>
        <dsp:cNvSpPr/>
      </dsp:nvSpPr>
      <dsp:spPr>
        <a:xfrm>
          <a:off x="0" y="368690"/>
          <a:ext cx="8760708" cy="835379"/>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Private Equity is one of the investment strategy which invest in </a:t>
          </a:r>
          <a:r>
            <a:rPr lang="en-US" sz="2100" b="1" kern="1200" dirty="0" smtClean="0"/>
            <a:t>privately traded equity </a:t>
          </a:r>
          <a:r>
            <a:rPr lang="en-US" sz="2100" kern="1200" dirty="0" smtClean="0"/>
            <a:t>majorly in private companies.</a:t>
          </a:r>
          <a:endParaRPr lang="en-US" sz="2100" kern="1200" dirty="0"/>
        </a:p>
      </dsp:txBody>
      <dsp:txXfrm>
        <a:off x="40780" y="409470"/>
        <a:ext cx="8679148" cy="753819"/>
      </dsp:txXfrm>
    </dsp:sp>
    <dsp:sp modelId="{CF671F6C-C7CB-40DC-96AB-2A2E71FAC747}">
      <dsp:nvSpPr>
        <dsp:cNvPr id="0" name=""/>
        <dsp:cNvSpPr/>
      </dsp:nvSpPr>
      <dsp:spPr>
        <a:xfrm>
          <a:off x="0" y="1264550"/>
          <a:ext cx="8760708" cy="835379"/>
        </a:xfrm>
        <a:prstGeom prst="roundRect">
          <a:avLst/>
        </a:prstGeom>
        <a:gradFill rotWithShape="0">
          <a:gsLst>
            <a:gs pos="0">
              <a:schemeClr val="accent1">
                <a:alpha val="90000"/>
                <a:hueOff val="0"/>
                <a:satOff val="0"/>
                <a:lumOff val="0"/>
                <a:alphaOff val="-10000"/>
                <a:lumMod val="110000"/>
                <a:satMod val="105000"/>
                <a:tint val="67000"/>
              </a:schemeClr>
            </a:gs>
            <a:gs pos="50000">
              <a:schemeClr val="accent1">
                <a:alpha val="90000"/>
                <a:hueOff val="0"/>
                <a:satOff val="0"/>
                <a:lumOff val="0"/>
                <a:alphaOff val="-10000"/>
                <a:lumMod val="105000"/>
                <a:satMod val="103000"/>
                <a:tint val="73000"/>
              </a:schemeClr>
            </a:gs>
            <a:gs pos="100000">
              <a:schemeClr val="accent1">
                <a:alpha val="90000"/>
                <a:hueOff val="0"/>
                <a:satOff val="0"/>
                <a:lumOff val="0"/>
                <a:alphaOff val="-1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Private Equity Funds take </a:t>
          </a:r>
          <a:r>
            <a:rPr lang="en-US" sz="2100" b="1" kern="1200" dirty="0" smtClean="0"/>
            <a:t>higher risk</a:t>
          </a:r>
          <a:r>
            <a:rPr lang="en-US" sz="2100" kern="1200" dirty="0" smtClean="0"/>
            <a:t>, as compared to public equity investors, in order to generate </a:t>
          </a:r>
          <a:r>
            <a:rPr lang="en-US" sz="2100" b="1" kern="1200" dirty="0" smtClean="0"/>
            <a:t>higher returns</a:t>
          </a:r>
          <a:r>
            <a:rPr lang="en-US" sz="2100" kern="1200" dirty="0" smtClean="0"/>
            <a:t>.</a:t>
          </a:r>
          <a:endParaRPr lang="en-US" sz="2100" kern="1200" dirty="0"/>
        </a:p>
      </dsp:txBody>
      <dsp:txXfrm>
        <a:off x="40780" y="1305330"/>
        <a:ext cx="8679148" cy="753819"/>
      </dsp:txXfrm>
    </dsp:sp>
    <dsp:sp modelId="{FCAAE0BF-D932-49C8-BDB9-728F9855B0D3}">
      <dsp:nvSpPr>
        <dsp:cNvPr id="0" name=""/>
        <dsp:cNvSpPr/>
      </dsp:nvSpPr>
      <dsp:spPr>
        <a:xfrm>
          <a:off x="0" y="2160410"/>
          <a:ext cx="8760708" cy="835379"/>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smtClean="0"/>
            <a:t>Investments by Private Equity Funds are like an </a:t>
          </a:r>
          <a:r>
            <a:rPr lang="en-US" sz="2100" b="1" kern="1200" smtClean="0"/>
            <a:t>“Out-of-the-money” CALL OPTION</a:t>
          </a:r>
          <a:r>
            <a:rPr lang="en-US" sz="2100" kern="1200" smtClean="0"/>
            <a:t>, which have the potential of huge profits but limited losses.</a:t>
          </a:r>
          <a:endParaRPr lang="en-US" sz="2100" kern="1200" dirty="0" smtClean="0"/>
        </a:p>
      </dsp:txBody>
      <dsp:txXfrm>
        <a:off x="40780" y="2201190"/>
        <a:ext cx="8679148" cy="753819"/>
      </dsp:txXfrm>
    </dsp:sp>
    <dsp:sp modelId="{CAD49D0B-0646-4D80-AD93-26C5F861C4D4}">
      <dsp:nvSpPr>
        <dsp:cNvPr id="0" name=""/>
        <dsp:cNvSpPr/>
      </dsp:nvSpPr>
      <dsp:spPr>
        <a:xfrm>
          <a:off x="0" y="3056270"/>
          <a:ext cx="8760708" cy="835379"/>
        </a:xfrm>
        <a:prstGeom prst="roundRect">
          <a:avLst/>
        </a:prstGeom>
        <a:gradFill rotWithShape="0">
          <a:gsLst>
            <a:gs pos="0">
              <a:schemeClr val="accent1">
                <a:alpha val="90000"/>
                <a:hueOff val="0"/>
                <a:satOff val="0"/>
                <a:lumOff val="0"/>
                <a:alphaOff val="-30000"/>
                <a:lumMod val="110000"/>
                <a:satMod val="105000"/>
                <a:tint val="67000"/>
              </a:schemeClr>
            </a:gs>
            <a:gs pos="50000">
              <a:schemeClr val="accent1">
                <a:alpha val="90000"/>
                <a:hueOff val="0"/>
                <a:satOff val="0"/>
                <a:lumOff val="0"/>
                <a:alphaOff val="-30000"/>
                <a:lumMod val="105000"/>
                <a:satMod val="103000"/>
                <a:tint val="73000"/>
              </a:schemeClr>
            </a:gs>
            <a:gs pos="100000">
              <a:schemeClr val="accent1">
                <a:alpha val="90000"/>
                <a:hueOff val="0"/>
                <a:satOff val="0"/>
                <a:lumOff val="0"/>
                <a:alphaOff val="-3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smtClean="0"/>
            <a:t>Private Equity Funds conduct necessary </a:t>
          </a:r>
          <a:r>
            <a:rPr lang="en-US" sz="2100" b="1" kern="1200" smtClean="0"/>
            <a:t>Due Diligence </a:t>
          </a:r>
          <a:r>
            <a:rPr lang="en-US" sz="2100" kern="1200" smtClean="0"/>
            <a:t>before Investing in Start-ups or private companies. </a:t>
          </a:r>
          <a:endParaRPr lang="en-US" sz="2100" kern="1200" dirty="0" smtClean="0"/>
        </a:p>
      </dsp:txBody>
      <dsp:txXfrm>
        <a:off x="40780" y="3097050"/>
        <a:ext cx="8679148" cy="753819"/>
      </dsp:txXfrm>
    </dsp:sp>
    <dsp:sp modelId="{772E3306-D218-48C7-B952-7F1BA5BCB4BF}">
      <dsp:nvSpPr>
        <dsp:cNvPr id="0" name=""/>
        <dsp:cNvSpPr/>
      </dsp:nvSpPr>
      <dsp:spPr>
        <a:xfrm>
          <a:off x="0" y="3952130"/>
          <a:ext cx="8760708" cy="835379"/>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smtClean="0"/>
            <a:t>Private Equity Investments are considered as </a:t>
          </a:r>
          <a:r>
            <a:rPr lang="en-US" sz="2100" b="1" kern="1200" smtClean="0"/>
            <a:t>Long-term Investments </a:t>
          </a:r>
          <a:r>
            <a:rPr lang="en-US" sz="2100" kern="1200" smtClean="0"/>
            <a:t>i.e. </a:t>
          </a:r>
          <a:r>
            <a:rPr lang="en-US" sz="2100" b="1" kern="1200" smtClean="0"/>
            <a:t>Illiquid </a:t>
          </a:r>
          <a:r>
            <a:rPr lang="en-US" sz="2100" kern="1200" smtClean="0"/>
            <a:t>Investments, as the Returns are generally realized after 5 to 7 years.</a:t>
          </a:r>
          <a:endParaRPr lang="en-US" sz="2100" kern="1200" dirty="0" smtClean="0"/>
        </a:p>
      </dsp:txBody>
      <dsp:txXfrm>
        <a:off x="40780" y="3992910"/>
        <a:ext cx="8679148" cy="753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4FB1FE-D977-419D-B1B7-54755B466D41}">
      <dsp:nvSpPr>
        <dsp:cNvPr id="0" name=""/>
        <dsp:cNvSpPr/>
      </dsp:nvSpPr>
      <dsp:spPr>
        <a:xfrm rot="5400000">
          <a:off x="4481987" y="-2188803"/>
          <a:ext cx="1873359" cy="671942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Provides </a:t>
          </a:r>
          <a:r>
            <a:rPr lang="en-IN" sz="1800" b="1" kern="1200" dirty="0" smtClean="0"/>
            <a:t>equity financing to start-ups </a:t>
          </a:r>
          <a:r>
            <a:rPr lang="en-IN" sz="1800" kern="1200" dirty="0" smtClean="0"/>
            <a:t>without any track record or business size.</a:t>
          </a:r>
          <a:endParaRPr lang="en-IN" sz="1800" kern="1200" dirty="0"/>
        </a:p>
        <a:p>
          <a:pPr marL="171450" lvl="1" indent="-171450" algn="l" defTabSz="800100">
            <a:lnSpc>
              <a:spcPct val="90000"/>
            </a:lnSpc>
            <a:spcBef>
              <a:spcPct val="0"/>
            </a:spcBef>
            <a:spcAft>
              <a:spcPct val="15000"/>
            </a:spcAft>
            <a:buChar char="••"/>
          </a:pPr>
          <a:r>
            <a:rPr lang="en-IN" sz="1800" kern="1200" dirty="0" smtClean="0"/>
            <a:t>Venture-capitalists take senior equity stakes in the </a:t>
          </a:r>
          <a:r>
            <a:rPr lang="en-IN" sz="1800" b="1" kern="1200" dirty="0" smtClean="0"/>
            <a:t>high-risk, illiquid and unproven business ideas </a:t>
          </a:r>
          <a:r>
            <a:rPr lang="en-IN" sz="1800" kern="1200" dirty="0" smtClean="0"/>
            <a:t>of the promoters</a:t>
          </a:r>
          <a:endParaRPr lang="en-IN" sz="1800" kern="1200" dirty="0"/>
        </a:p>
        <a:p>
          <a:pPr marL="171450" lvl="1" indent="-171450" algn="l" defTabSz="800100">
            <a:lnSpc>
              <a:spcPct val="90000"/>
            </a:lnSpc>
            <a:spcBef>
              <a:spcPct val="0"/>
            </a:spcBef>
            <a:spcAft>
              <a:spcPct val="15000"/>
            </a:spcAft>
            <a:buChar char="••"/>
          </a:pPr>
          <a:r>
            <a:rPr lang="en-IN" sz="1800" kern="1200" dirty="0" smtClean="0"/>
            <a:t>Intent is to generate large profits through the success of the businesses, which go public, through sale or an IPO.</a:t>
          </a:r>
          <a:endParaRPr lang="en-IN" sz="1800" kern="1200" dirty="0"/>
        </a:p>
      </dsp:txBody>
      <dsp:txXfrm rot="-5400000">
        <a:off x="2058955" y="325679"/>
        <a:ext cx="6627973" cy="1690459"/>
      </dsp:txXfrm>
    </dsp:sp>
    <dsp:sp modelId="{BF88C707-3ECD-4C67-9213-0F8DD740826A}">
      <dsp:nvSpPr>
        <dsp:cNvPr id="0" name=""/>
        <dsp:cNvSpPr/>
      </dsp:nvSpPr>
      <dsp:spPr>
        <a:xfrm>
          <a:off x="447" y="58"/>
          <a:ext cx="2058508" cy="23416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Venture Capital (VC)</a:t>
          </a:r>
          <a:endParaRPr lang="en-IN" sz="2800" kern="1200" dirty="0"/>
        </a:p>
      </dsp:txBody>
      <dsp:txXfrm>
        <a:off x="100935" y="100546"/>
        <a:ext cx="1857532" cy="2140722"/>
      </dsp:txXfrm>
    </dsp:sp>
    <dsp:sp modelId="{CD679967-98E7-4604-8F9E-D1E04E19201D}">
      <dsp:nvSpPr>
        <dsp:cNvPr id="0" name=""/>
        <dsp:cNvSpPr/>
      </dsp:nvSpPr>
      <dsp:spPr>
        <a:xfrm rot="5400000">
          <a:off x="4344440" y="274020"/>
          <a:ext cx="2157360" cy="671134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In an LBO, the </a:t>
          </a:r>
          <a:r>
            <a:rPr lang="en-IN" sz="1800" b="1" kern="1200" dirty="0" smtClean="0"/>
            <a:t>equity of a public company is purchased </a:t>
          </a:r>
          <a:r>
            <a:rPr lang="en-IN" sz="1800" kern="1200" dirty="0" smtClean="0"/>
            <a:t>using a </a:t>
          </a:r>
          <a:r>
            <a:rPr lang="en-IN" sz="1800" b="1" kern="1200" dirty="0" smtClean="0"/>
            <a:t>small amount of investor capital and a large amount of debt</a:t>
          </a:r>
          <a:r>
            <a:rPr lang="en-IN" sz="1800" kern="1200" dirty="0" smtClean="0"/>
            <a:t>, secured by the assets of the company.</a:t>
          </a:r>
          <a:endParaRPr lang="en-IN" sz="1800" kern="1200" dirty="0"/>
        </a:p>
        <a:p>
          <a:pPr marL="171450" lvl="1" indent="-171450" algn="l" defTabSz="800100">
            <a:lnSpc>
              <a:spcPct val="90000"/>
            </a:lnSpc>
            <a:spcBef>
              <a:spcPct val="0"/>
            </a:spcBef>
            <a:spcAft>
              <a:spcPct val="15000"/>
            </a:spcAft>
            <a:buChar char="••"/>
          </a:pPr>
          <a:r>
            <a:rPr lang="en-IN" sz="1800" kern="1200" dirty="0" smtClean="0"/>
            <a:t>This is done to exploit </a:t>
          </a:r>
          <a:r>
            <a:rPr lang="en-IN" sz="1800" b="1" kern="1200" dirty="0" smtClean="0"/>
            <a:t>tax advantages, improving operating efficiency and profitability </a:t>
          </a:r>
          <a:r>
            <a:rPr lang="en-IN" sz="1800" kern="1200" dirty="0" smtClean="0"/>
            <a:t>and take the company public again. </a:t>
          </a:r>
          <a:endParaRPr lang="en-IN" sz="1800" kern="1200" dirty="0"/>
        </a:p>
        <a:p>
          <a:pPr marL="171450" lvl="1" indent="-171450" algn="l" defTabSz="800100">
            <a:lnSpc>
              <a:spcPct val="90000"/>
            </a:lnSpc>
            <a:spcBef>
              <a:spcPct val="0"/>
            </a:spcBef>
            <a:spcAft>
              <a:spcPct val="15000"/>
            </a:spcAft>
            <a:buChar char="••"/>
          </a:pPr>
          <a:r>
            <a:rPr lang="en-IN" sz="1800" kern="1200" dirty="0" smtClean="0"/>
            <a:t>Cash flow generated from the firm is used to </a:t>
          </a:r>
          <a:r>
            <a:rPr lang="en-IN" sz="1800" b="1" kern="1200" dirty="0" smtClean="0"/>
            <a:t>service the debt taken to invest.</a:t>
          </a:r>
          <a:endParaRPr lang="en-IN" sz="1800" b="1" kern="1200" dirty="0"/>
        </a:p>
      </dsp:txBody>
      <dsp:txXfrm rot="-5400000">
        <a:off x="2067450" y="2656324"/>
        <a:ext cx="6606027" cy="1946732"/>
      </dsp:txXfrm>
    </dsp:sp>
    <dsp:sp modelId="{7E36DE47-C66E-466A-8788-6498599B2BAF}">
      <dsp:nvSpPr>
        <dsp:cNvPr id="0" name=""/>
        <dsp:cNvSpPr/>
      </dsp:nvSpPr>
      <dsp:spPr>
        <a:xfrm>
          <a:off x="447" y="2458842"/>
          <a:ext cx="2067002" cy="23416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Leveraged Buyout (LBO)</a:t>
          </a:r>
          <a:endParaRPr lang="en-IN" sz="2800" kern="1200" dirty="0"/>
        </a:p>
      </dsp:txBody>
      <dsp:txXfrm>
        <a:off x="101350" y="2559745"/>
        <a:ext cx="1865196" cy="2139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4FB1FE-D977-419D-B1B7-54755B466D41}">
      <dsp:nvSpPr>
        <dsp:cNvPr id="0" name=""/>
        <dsp:cNvSpPr/>
      </dsp:nvSpPr>
      <dsp:spPr>
        <a:xfrm rot="5400000">
          <a:off x="4440112" y="-2078254"/>
          <a:ext cx="1873359" cy="6506380"/>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Form of debt which provides the </a:t>
          </a:r>
          <a:r>
            <a:rPr lang="en-IN" sz="1800" b="1" kern="1200" dirty="0" smtClean="0"/>
            <a:t>option to investors to benefit from upside success in the company.</a:t>
          </a:r>
          <a:endParaRPr lang="en-IN" sz="1800" b="1" kern="1200" dirty="0"/>
        </a:p>
        <a:p>
          <a:pPr marL="171450" lvl="1" indent="-171450" algn="l" defTabSz="800100">
            <a:lnSpc>
              <a:spcPct val="90000"/>
            </a:lnSpc>
            <a:spcBef>
              <a:spcPct val="0"/>
            </a:spcBef>
            <a:spcAft>
              <a:spcPct val="15000"/>
            </a:spcAft>
            <a:buChar char="••"/>
          </a:pPr>
          <a:r>
            <a:rPr lang="en-IN" sz="1800" kern="1200" dirty="0" smtClean="0"/>
            <a:t>It covers risky claims such as </a:t>
          </a:r>
          <a:r>
            <a:rPr lang="en-IN" sz="1800" b="1" kern="1200" dirty="0" smtClean="0"/>
            <a:t>Convertible Preferred Stock, Convertible Debt, Debt with equity tickers</a:t>
          </a:r>
          <a:r>
            <a:rPr lang="en-IN" sz="1800" kern="1200" dirty="0" smtClean="0"/>
            <a:t>.</a:t>
          </a:r>
          <a:endParaRPr lang="en-IN" sz="1800" kern="1200" dirty="0"/>
        </a:p>
        <a:p>
          <a:pPr marL="171450" lvl="1" indent="-171450" algn="l" defTabSz="800100">
            <a:lnSpc>
              <a:spcPct val="90000"/>
            </a:lnSpc>
            <a:spcBef>
              <a:spcPct val="0"/>
            </a:spcBef>
            <a:spcAft>
              <a:spcPct val="15000"/>
            </a:spcAft>
            <a:buChar char="••"/>
          </a:pPr>
          <a:r>
            <a:rPr lang="en-IN" sz="1800" kern="1200" dirty="0" smtClean="0"/>
            <a:t>Mezzanine Debt’s claim is placed after secured debt and before equity shares</a:t>
          </a:r>
          <a:endParaRPr lang="en-IN" sz="1800" kern="1200" dirty="0"/>
        </a:p>
      </dsp:txBody>
      <dsp:txXfrm rot="-5400000">
        <a:off x="2123602" y="329706"/>
        <a:ext cx="6414930" cy="1690459"/>
      </dsp:txXfrm>
    </dsp:sp>
    <dsp:sp modelId="{BF88C707-3ECD-4C67-9213-0F8DD740826A}">
      <dsp:nvSpPr>
        <dsp:cNvPr id="0" name=""/>
        <dsp:cNvSpPr/>
      </dsp:nvSpPr>
      <dsp:spPr>
        <a:xfrm>
          <a:off x="1883" y="58"/>
          <a:ext cx="2121718" cy="23416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Mezzanine Debt</a:t>
          </a:r>
          <a:endParaRPr lang="en-IN" sz="2800" kern="1200" dirty="0"/>
        </a:p>
      </dsp:txBody>
      <dsp:txXfrm>
        <a:off x="105457" y="103632"/>
        <a:ext cx="1914570" cy="2134550"/>
      </dsp:txXfrm>
    </dsp:sp>
    <dsp:sp modelId="{CD679967-98E7-4604-8F9E-D1E04E19201D}">
      <dsp:nvSpPr>
        <dsp:cNvPr id="0" name=""/>
        <dsp:cNvSpPr/>
      </dsp:nvSpPr>
      <dsp:spPr>
        <a:xfrm rot="5400000">
          <a:off x="4443155" y="379038"/>
          <a:ext cx="1873359" cy="650130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t>Debt of companies that have </a:t>
          </a:r>
          <a:r>
            <a:rPr lang="en-IN" sz="1800" b="1" kern="1200" dirty="0" smtClean="0"/>
            <a:t>filed or are likely to file for bankruptcy protection.</a:t>
          </a:r>
          <a:endParaRPr lang="en-IN" sz="1800" b="1" kern="1200" dirty="0"/>
        </a:p>
        <a:p>
          <a:pPr marL="171450" lvl="1" indent="-171450" algn="l" defTabSz="800100">
            <a:lnSpc>
              <a:spcPct val="90000"/>
            </a:lnSpc>
            <a:spcBef>
              <a:spcPct val="0"/>
            </a:spcBef>
            <a:spcAft>
              <a:spcPct val="15000"/>
            </a:spcAft>
            <a:buChar char="••"/>
          </a:pPr>
          <a:r>
            <a:rPr lang="en-IN" sz="1800" kern="1200" dirty="0" smtClean="0"/>
            <a:t>Distressed Debt carries </a:t>
          </a:r>
          <a:r>
            <a:rPr lang="en-IN" sz="1800" b="1" kern="1200" dirty="0" smtClean="0"/>
            <a:t>high risk, on account of uncertain future cash flows</a:t>
          </a:r>
          <a:r>
            <a:rPr lang="en-IN" sz="1800" kern="1200" dirty="0" smtClean="0"/>
            <a:t>, hence they are treated as Private Equity.</a:t>
          </a:r>
          <a:endParaRPr lang="en-IN" sz="1800" kern="1200" dirty="0"/>
        </a:p>
        <a:p>
          <a:pPr marL="171450" lvl="1" indent="-171450" algn="l" defTabSz="800100">
            <a:lnSpc>
              <a:spcPct val="90000"/>
            </a:lnSpc>
            <a:spcBef>
              <a:spcPct val="0"/>
            </a:spcBef>
            <a:spcAft>
              <a:spcPct val="15000"/>
            </a:spcAft>
            <a:buChar char="••"/>
          </a:pPr>
          <a:r>
            <a:rPr lang="en-IN" sz="1800" kern="1200" dirty="0" smtClean="0"/>
            <a:t>PE Funds invest in Distressed Debt over </a:t>
          </a:r>
          <a:r>
            <a:rPr lang="en-IN" sz="1800" b="1" kern="1200" dirty="0" smtClean="0"/>
            <a:t>longer terms </a:t>
          </a:r>
          <a:r>
            <a:rPr lang="en-IN" sz="1800" kern="1200" dirty="0" smtClean="0"/>
            <a:t>and eventually convert their debt to equity</a:t>
          </a:r>
          <a:endParaRPr lang="en-IN" sz="1800" kern="1200" dirty="0"/>
        </a:p>
      </dsp:txBody>
      <dsp:txXfrm rot="-5400000">
        <a:off x="2129182" y="2784461"/>
        <a:ext cx="6409856" cy="1690459"/>
      </dsp:txXfrm>
    </dsp:sp>
    <dsp:sp modelId="{7E36DE47-C66E-466A-8788-6498599B2BAF}">
      <dsp:nvSpPr>
        <dsp:cNvPr id="0" name=""/>
        <dsp:cNvSpPr/>
      </dsp:nvSpPr>
      <dsp:spPr>
        <a:xfrm>
          <a:off x="1883" y="2458842"/>
          <a:ext cx="2127298" cy="234169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IN" sz="2800" kern="1200" dirty="0" smtClean="0"/>
            <a:t>Distressed Debt</a:t>
          </a:r>
          <a:endParaRPr lang="en-IN" sz="2800" kern="1200" dirty="0"/>
        </a:p>
      </dsp:txBody>
      <dsp:txXfrm>
        <a:off x="105729" y="2562688"/>
        <a:ext cx="1919606" cy="21340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EDE9F-0F88-4757-A147-F93B74E29434}">
      <dsp:nvSpPr>
        <dsp:cNvPr id="0" name=""/>
        <dsp:cNvSpPr/>
      </dsp:nvSpPr>
      <dsp:spPr>
        <a:xfrm>
          <a:off x="0" y="29216"/>
          <a:ext cx="8812590" cy="8798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kern="1200" dirty="0" smtClean="0"/>
            <a:t>In a Buyout, investors take a public company, private.</a:t>
          </a:r>
          <a:endParaRPr lang="en-US" sz="1600" kern="1200" dirty="0"/>
        </a:p>
      </dsp:txBody>
      <dsp:txXfrm>
        <a:off x="42950" y="72166"/>
        <a:ext cx="8726690" cy="793940"/>
      </dsp:txXfrm>
    </dsp:sp>
    <dsp:sp modelId="{CDDEC42F-6A1C-448F-AD96-0FE9CDB25281}">
      <dsp:nvSpPr>
        <dsp:cNvPr id="0" name=""/>
        <dsp:cNvSpPr/>
      </dsp:nvSpPr>
      <dsp:spPr>
        <a:xfrm>
          <a:off x="0" y="1044416"/>
          <a:ext cx="8812590" cy="8798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IN" sz="1600" b="1" kern="1200" dirty="0" smtClean="0"/>
            <a:t>Equity of a public company is purchased </a:t>
          </a:r>
          <a:r>
            <a:rPr lang="en-IN" sz="1600" kern="1200" dirty="0" smtClean="0"/>
            <a:t>using a </a:t>
          </a:r>
          <a:r>
            <a:rPr lang="en-IN" sz="1600" b="1" kern="1200" dirty="0" smtClean="0"/>
            <a:t>small amount of investor capital and a large amount of debt (Ex. 90% Debt and 10% Equity). Hence all public shares are eliminated.</a:t>
          </a:r>
          <a:endParaRPr lang="en-US" sz="1600" kern="1200" dirty="0"/>
        </a:p>
      </dsp:txBody>
      <dsp:txXfrm>
        <a:off x="42950" y="1087366"/>
        <a:ext cx="8726690" cy="793940"/>
      </dsp:txXfrm>
    </dsp:sp>
    <dsp:sp modelId="{EA40AED3-BBB5-4D28-8502-3D62734D08C1}">
      <dsp:nvSpPr>
        <dsp:cNvPr id="0" name=""/>
        <dsp:cNvSpPr/>
      </dsp:nvSpPr>
      <dsp:spPr>
        <a:xfrm>
          <a:off x="0" y="2059616"/>
          <a:ext cx="8812590" cy="8798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IN" sz="1600" kern="1200" dirty="0" smtClean="0"/>
            <a:t>In order to Finance the Debt, the company’s assets and/or cash flows are secured against the debt.</a:t>
          </a:r>
          <a:endParaRPr lang="en-IN" sz="1600" kern="1200" dirty="0"/>
        </a:p>
      </dsp:txBody>
      <dsp:txXfrm>
        <a:off x="42950" y="2102566"/>
        <a:ext cx="8726690" cy="793940"/>
      </dsp:txXfrm>
    </dsp:sp>
    <dsp:sp modelId="{7C89310E-1A89-4AE8-A84D-CD7402CF83EF}">
      <dsp:nvSpPr>
        <dsp:cNvPr id="0" name=""/>
        <dsp:cNvSpPr/>
      </dsp:nvSpPr>
      <dsp:spPr>
        <a:xfrm>
          <a:off x="0" y="3074816"/>
          <a:ext cx="8812590" cy="8798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IN" sz="1600" kern="1200" dirty="0" smtClean="0"/>
            <a:t>Buyouts are also Long-term in nature and Illiquid like other Private Equity Securities.</a:t>
          </a:r>
          <a:endParaRPr lang="en-IN" sz="1600" kern="1200" dirty="0"/>
        </a:p>
      </dsp:txBody>
      <dsp:txXfrm>
        <a:off x="42950" y="3117766"/>
        <a:ext cx="8726690" cy="793940"/>
      </dsp:txXfrm>
    </dsp:sp>
    <dsp:sp modelId="{63751F6D-0900-4808-9051-604476DB0E57}">
      <dsp:nvSpPr>
        <dsp:cNvPr id="0" name=""/>
        <dsp:cNvSpPr/>
      </dsp:nvSpPr>
      <dsp:spPr>
        <a:xfrm>
          <a:off x="0" y="4090016"/>
          <a:ext cx="8812590" cy="879840"/>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IN" sz="1600" kern="1200" dirty="0" smtClean="0"/>
            <a:t>When investors in the Company are its Management, the Buyout is referred to as a Management Buyout (MBO). </a:t>
          </a:r>
          <a:endParaRPr lang="en-IN" sz="1600" kern="1200" dirty="0"/>
        </a:p>
      </dsp:txBody>
      <dsp:txXfrm>
        <a:off x="42950" y="4132966"/>
        <a:ext cx="8726690" cy="7939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C5B51F-AB6D-4319-88DB-B41F720D724D}" type="datetimeFigureOut">
              <a:rPr lang="en-IN" smtClean="0"/>
              <a:t>16-07-2018</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645CE5-908C-4735-95F2-C89083BF5B39}" type="slidenum">
              <a:rPr lang="en-IN" smtClean="0"/>
              <a:t>‹#›</a:t>
            </a:fld>
            <a:endParaRPr lang="en-IN" dirty="0"/>
          </a:p>
        </p:txBody>
      </p:sp>
    </p:spTree>
    <p:extLst>
      <p:ext uri="{BB962C8B-B14F-4D97-AF65-F5344CB8AC3E}">
        <p14:creationId xmlns:p14="http://schemas.microsoft.com/office/powerpoint/2010/main" val="1316076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solidFill>
                  <a:prstClr val="black"/>
                </a:solidFill>
              </a:rPr>
              <a:pPr/>
              <a:t>1</a:t>
            </a:fld>
            <a:endParaRPr lang="en-IN">
              <a:solidFill>
                <a:prstClr val="black"/>
              </a:solidFill>
            </a:endParaRPr>
          </a:p>
        </p:txBody>
      </p:sp>
    </p:spTree>
    <p:extLst>
      <p:ext uri="{BB962C8B-B14F-4D97-AF65-F5344CB8AC3E}">
        <p14:creationId xmlns:p14="http://schemas.microsoft.com/office/powerpoint/2010/main" val="2773250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5</a:t>
            </a:fld>
            <a:endParaRPr lang="en-IN" dirty="0"/>
          </a:p>
        </p:txBody>
      </p:sp>
    </p:spTree>
    <p:extLst>
      <p:ext uri="{BB962C8B-B14F-4D97-AF65-F5344CB8AC3E}">
        <p14:creationId xmlns:p14="http://schemas.microsoft.com/office/powerpoint/2010/main" val="2049824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0645CE5-908C-4735-95F2-C89083BF5B39}" type="slidenum">
              <a:rPr lang="en-IN" smtClean="0"/>
              <a:t>11</a:t>
            </a:fld>
            <a:endParaRPr lang="en-IN" dirty="0"/>
          </a:p>
        </p:txBody>
      </p:sp>
    </p:spTree>
    <p:extLst>
      <p:ext uri="{BB962C8B-B14F-4D97-AF65-F5344CB8AC3E}">
        <p14:creationId xmlns:p14="http://schemas.microsoft.com/office/powerpoint/2010/main" val="235381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F199D26-8C5A-4D99-9623-122A31AD1DBE}"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IN"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3059061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6D6978D-7320-4DA4-8DA8-DC27AD6CC257}"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IN"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1749661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DABAF3-49A9-4520-9A2C-1E916EB8A9B4}"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IN"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4249041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47214A4A-BDA9-4FA4-BBF9-6C8DE5A29478}"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IN"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2984592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E0AA55-B1FB-45C9-B96F-A0C2E0B9EDB5}"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IN"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1753884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518B6D2-59A9-4921-B1B2-1221FE6E2509}" type="datetime1">
              <a:rPr lang="en-US" smtClean="0">
                <a:solidFill>
                  <a:srgbClr val="000000">
                    <a:tint val="75000"/>
                  </a:srgbClr>
                </a:solidFill>
              </a:rPr>
              <a:pPr/>
              <a:t>7/16/2018</a:t>
            </a:fld>
            <a:endParaRPr lang="en-IN"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IN"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4161378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6CDD821-FC86-4593-A389-2976B3A65C15}" type="datetime1">
              <a:rPr lang="en-US" smtClean="0">
                <a:solidFill>
                  <a:srgbClr val="000000">
                    <a:tint val="75000"/>
                  </a:srgbClr>
                </a:solidFill>
              </a:rPr>
              <a:pPr/>
              <a:t>7/16/2018</a:t>
            </a:fld>
            <a:endParaRPr lang="en-IN" dirty="0">
              <a:solidFill>
                <a:srgbClr val="000000">
                  <a:tint val="75000"/>
                </a:srgbClr>
              </a:solidFill>
            </a:endParaRPr>
          </a:p>
        </p:txBody>
      </p:sp>
      <p:sp>
        <p:nvSpPr>
          <p:cNvPr id="8" name="Footer Placeholder 7"/>
          <p:cNvSpPr>
            <a:spLocks noGrp="1"/>
          </p:cNvSpPr>
          <p:nvPr>
            <p:ph type="ftr" sz="quarter" idx="11"/>
          </p:nvPr>
        </p:nvSpPr>
        <p:spPr/>
        <p:txBody>
          <a:bodyPr/>
          <a:lstStyle/>
          <a:p>
            <a:endParaRPr lang="en-IN" dirty="0">
              <a:solidFill>
                <a:srgbClr val="000000">
                  <a:tint val="75000"/>
                </a:srgbClr>
              </a:solidFill>
            </a:endParaRPr>
          </a:p>
        </p:txBody>
      </p:sp>
      <p:sp>
        <p:nvSpPr>
          <p:cNvPr id="9" name="Slide Number Placeholder 8"/>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148388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B2E159-A802-45AB-BE55-2A754A30C32C}" type="datetime1">
              <a:rPr lang="en-US" smtClean="0">
                <a:solidFill>
                  <a:srgbClr val="000000">
                    <a:tint val="75000"/>
                  </a:srgbClr>
                </a:solidFill>
              </a:rPr>
              <a:pPr/>
              <a:t>7/16/2018</a:t>
            </a:fld>
            <a:endParaRPr lang="en-IN" dirty="0">
              <a:solidFill>
                <a:srgbClr val="000000">
                  <a:tint val="75000"/>
                </a:srgbClr>
              </a:solidFill>
            </a:endParaRPr>
          </a:p>
        </p:txBody>
      </p:sp>
      <p:sp>
        <p:nvSpPr>
          <p:cNvPr id="4" name="Footer Placeholder 3"/>
          <p:cNvSpPr>
            <a:spLocks noGrp="1"/>
          </p:cNvSpPr>
          <p:nvPr>
            <p:ph type="ftr" sz="quarter" idx="11"/>
          </p:nvPr>
        </p:nvSpPr>
        <p:spPr/>
        <p:txBody>
          <a:bodyPr/>
          <a:lstStyle/>
          <a:p>
            <a:endParaRPr lang="en-IN" dirty="0">
              <a:solidFill>
                <a:srgbClr val="000000">
                  <a:tint val="75000"/>
                </a:srgbClr>
              </a:solidFill>
            </a:endParaRPr>
          </a:p>
        </p:txBody>
      </p:sp>
      <p:sp>
        <p:nvSpPr>
          <p:cNvPr id="5" name="Slide Number Placeholder 4"/>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208709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59FC4-FB73-4F2C-90F2-9A9E4D765089}" type="datetime1">
              <a:rPr lang="en-US" smtClean="0">
                <a:solidFill>
                  <a:srgbClr val="000000">
                    <a:tint val="75000"/>
                  </a:srgbClr>
                </a:solidFill>
              </a:rPr>
              <a:pPr/>
              <a:t>7/16/2018</a:t>
            </a:fld>
            <a:endParaRPr lang="en-IN" dirty="0">
              <a:solidFill>
                <a:srgbClr val="000000">
                  <a:tint val="75000"/>
                </a:srgbClr>
              </a:solidFill>
            </a:endParaRPr>
          </a:p>
        </p:txBody>
      </p:sp>
      <p:sp>
        <p:nvSpPr>
          <p:cNvPr id="3" name="Footer Placeholder 2"/>
          <p:cNvSpPr>
            <a:spLocks noGrp="1"/>
          </p:cNvSpPr>
          <p:nvPr>
            <p:ph type="ftr" sz="quarter" idx="11"/>
          </p:nvPr>
        </p:nvSpPr>
        <p:spPr/>
        <p:txBody>
          <a:bodyPr/>
          <a:lstStyle/>
          <a:p>
            <a:endParaRPr lang="en-IN" dirty="0">
              <a:solidFill>
                <a:srgbClr val="000000">
                  <a:tint val="75000"/>
                </a:srgbClr>
              </a:solidFill>
            </a:endParaRPr>
          </a:p>
        </p:txBody>
      </p:sp>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18401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EA3AD-A987-4B8E-8FA5-363482B9976C}" type="datetime1">
              <a:rPr lang="en-US" smtClean="0">
                <a:solidFill>
                  <a:srgbClr val="000000">
                    <a:tint val="75000"/>
                  </a:srgbClr>
                </a:solidFill>
              </a:rPr>
              <a:pPr/>
              <a:t>7/16/2018</a:t>
            </a:fld>
            <a:endParaRPr lang="en-IN"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IN"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2214231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7B46-DFFD-48DF-9FE5-9C43C24AD388}" type="datetime1">
              <a:rPr lang="en-US" smtClean="0">
                <a:solidFill>
                  <a:srgbClr val="000000">
                    <a:tint val="75000"/>
                  </a:srgbClr>
                </a:solidFill>
              </a:rPr>
              <a:pPr/>
              <a:t>7/16/2018</a:t>
            </a:fld>
            <a:endParaRPr lang="en-IN"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IN"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2283498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C26E1D-D70A-4C58-BBE0-DEDA17D1B5B4}" type="datetime1">
              <a:rPr lang="en-US" smtClean="0">
                <a:solidFill>
                  <a:srgbClr val="000000">
                    <a:tint val="75000"/>
                  </a:srgbClr>
                </a:solidFill>
              </a:rPr>
              <a:pPr/>
              <a:t>7/16/2018</a:t>
            </a:fld>
            <a:endParaRPr lang="en-IN" dirty="0">
              <a:solidFill>
                <a:srgbClr val="000000">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dirty="0">
              <a:solidFill>
                <a:srgbClr val="000000">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A8EE05-A541-4149-AD7D-54F594853856}" type="slidenum">
              <a:rPr lang="en-IN" smtClean="0">
                <a:solidFill>
                  <a:srgbClr val="000000">
                    <a:tint val="75000"/>
                  </a:srgbClr>
                </a:solidFill>
              </a:rPr>
              <a:pPr/>
              <a:t>‹#›</a:t>
            </a:fld>
            <a:endParaRPr lang="en-IN" dirty="0">
              <a:solidFill>
                <a:srgbClr val="000000">
                  <a:tint val="75000"/>
                </a:srgbClr>
              </a:solidFill>
            </a:endParaRPr>
          </a:p>
        </p:txBody>
      </p:sp>
    </p:spTree>
    <p:extLst>
      <p:ext uri="{BB962C8B-B14F-4D97-AF65-F5344CB8AC3E}">
        <p14:creationId xmlns:p14="http://schemas.microsoft.com/office/powerpoint/2010/main" val="1406358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8640"/>
            <a:ext cx="9144000" cy="432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dirty="0" smtClean="0">
                <a:solidFill>
                  <a:srgbClr val="000000"/>
                </a:solidFill>
                <a:latin typeface="Book Antiqua" pitchFamily="18" charset="0"/>
              </a:rPr>
              <a:t>ALTERNATIVE INVESTMENTS –</a:t>
            </a:r>
          </a:p>
          <a:p>
            <a:pPr algn="ctr"/>
            <a:r>
              <a:rPr lang="en-IN" sz="4000" b="1" dirty="0" smtClean="0">
                <a:solidFill>
                  <a:srgbClr val="000000"/>
                </a:solidFill>
                <a:latin typeface="Book Antiqua" pitchFamily="18" charset="0"/>
              </a:rPr>
              <a:t>PRIVATE </a:t>
            </a:r>
            <a:r>
              <a:rPr lang="en-IN" sz="4000" b="1" dirty="0" smtClean="0">
                <a:solidFill>
                  <a:srgbClr val="000000"/>
                </a:solidFill>
                <a:latin typeface="Book Antiqua" pitchFamily="18" charset="0"/>
              </a:rPr>
              <a:t>EQUITY</a:t>
            </a:r>
          </a:p>
          <a:p>
            <a:pPr algn="ctr"/>
            <a:r>
              <a:rPr lang="en-IN" sz="4000" b="1" dirty="0" smtClean="0">
                <a:solidFill>
                  <a:srgbClr val="000000"/>
                </a:solidFill>
                <a:latin typeface="Book Antiqua" pitchFamily="18" charset="0"/>
              </a:rPr>
              <a:t>(SAMPLE SLIDES)</a:t>
            </a:r>
            <a:endParaRPr lang="en-IN" sz="4000" b="1" dirty="0" smtClean="0">
              <a:solidFill>
                <a:srgbClr val="000000"/>
              </a:solidFill>
              <a:latin typeface="Book Antiqua" pitchFamily="18" charset="0"/>
            </a:endParaRPr>
          </a:p>
        </p:txBody>
      </p:sp>
      <p:sp>
        <p:nvSpPr>
          <p:cNvPr id="2" name="TextBox 1"/>
          <p:cNvSpPr txBox="1"/>
          <p:nvPr/>
        </p:nvSpPr>
        <p:spPr>
          <a:xfrm>
            <a:off x="107504" y="6271460"/>
            <a:ext cx="5040560" cy="253916"/>
          </a:xfrm>
          <a:prstGeom prst="rect">
            <a:avLst/>
          </a:prstGeom>
          <a:noFill/>
        </p:spPr>
        <p:txBody>
          <a:bodyPr wrap="square" rtlCol="0">
            <a:spAutoFit/>
          </a:bodyPr>
          <a:lstStyle/>
          <a:p>
            <a:r>
              <a:rPr lang="en-IN" sz="1050" dirty="0" smtClean="0">
                <a:solidFill>
                  <a:srgbClr val="000000"/>
                </a:solidFill>
              </a:rPr>
              <a:t>Copyright 2017, CareerTopper.com. All rights reserved.</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4581128"/>
            <a:ext cx="3659194" cy="2096795"/>
          </a:xfrm>
          <a:prstGeom prst="rect">
            <a:avLst/>
          </a:prstGeom>
        </p:spPr>
      </p:pic>
    </p:spTree>
    <p:extLst>
      <p:ext uri="{BB962C8B-B14F-4D97-AF65-F5344CB8AC3E}">
        <p14:creationId xmlns:p14="http://schemas.microsoft.com/office/powerpoint/2010/main" val="30422888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10</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DEBT FORMS OF PRIVATE EQUITY</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extBox 6"/>
          <p:cNvSpPr txBox="1"/>
          <p:nvPr/>
        </p:nvSpPr>
        <p:spPr>
          <a:xfrm>
            <a:off x="186725" y="1050924"/>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Mezzanine Debt</a:t>
            </a:r>
            <a:endParaRPr lang="en-IN" sz="2000" b="1" dirty="0">
              <a:latin typeface="Calibri" pitchFamily="34" charset="0"/>
            </a:endParaRPr>
          </a:p>
        </p:txBody>
      </p:sp>
      <p:sp>
        <p:nvSpPr>
          <p:cNvPr id="2" name="Snip Single Corner Rectangle 1"/>
          <p:cNvSpPr/>
          <p:nvPr/>
        </p:nvSpPr>
        <p:spPr>
          <a:xfrm>
            <a:off x="152400" y="4168718"/>
            <a:ext cx="8805133" cy="2079682"/>
          </a:xfrm>
          <a:prstGeom prst="snip1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
            </a:pPr>
            <a:r>
              <a:rPr lang="en-IN" dirty="0" smtClean="0">
                <a:solidFill>
                  <a:schemeClr val="tx1"/>
                </a:solidFill>
              </a:rPr>
              <a:t>Large </a:t>
            </a:r>
            <a:r>
              <a:rPr lang="en-IN" dirty="0">
                <a:solidFill>
                  <a:schemeClr val="tx1"/>
                </a:solidFill>
              </a:rPr>
              <a:t>public companies rely on High-yield Bonds and Leverages Loans while Small companies rely on Venture Capital.</a:t>
            </a:r>
            <a:endParaRPr lang="en-IN" dirty="0" smtClean="0">
              <a:solidFill>
                <a:schemeClr val="tx1"/>
              </a:solidFill>
            </a:endParaRPr>
          </a:p>
          <a:p>
            <a:pPr marL="285750" indent="-285750">
              <a:buFont typeface="Wingdings" pitchFamily="2" charset="2"/>
              <a:buChar char="§"/>
            </a:pPr>
            <a:r>
              <a:rPr lang="en-IN" dirty="0" smtClean="0">
                <a:solidFill>
                  <a:schemeClr val="tx1"/>
                </a:solidFill>
              </a:rPr>
              <a:t>Mezzanine </a:t>
            </a:r>
            <a:r>
              <a:rPr lang="en-IN" dirty="0">
                <a:solidFill>
                  <a:schemeClr val="tx1"/>
                </a:solidFill>
              </a:rPr>
              <a:t>debt aids mid-size companies, by making finance available in the range between $5 to $50 Million</a:t>
            </a:r>
            <a:r>
              <a:rPr lang="en-IN" dirty="0" smtClean="0">
                <a:solidFill>
                  <a:schemeClr val="tx1"/>
                </a:solidFill>
              </a:rPr>
              <a:t>.</a:t>
            </a:r>
            <a:endParaRPr lang="en-IN" dirty="0">
              <a:solidFill>
                <a:schemeClr val="tx1"/>
              </a:solidFill>
            </a:endParaRPr>
          </a:p>
          <a:p>
            <a:pPr marL="285750" indent="-285750">
              <a:buFont typeface="Wingdings" pitchFamily="2" charset="2"/>
              <a:buChar char="§"/>
            </a:pPr>
            <a:r>
              <a:rPr lang="en-IN" dirty="0">
                <a:solidFill>
                  <a:schemeClr val="tx1"/>
                </a:solidFill>
              </a:rPr>
              <a:t>Mezzanine Debt is customised and negotiated between the two counterparties to the Debt. Hence it is more Illiquid as compared to high-yield bonds and leveraged loans</a:t>
            </a:r>
            <a:r>
              <a:rPr lang="en-IN" dirty="0" smtClean="0">
                <a:solidFill>
                  <a:schemeClr val="tx1"/>
                </a:solidFill>
              </a:rPr>
              <a:t>.</a:t>
            </a:r>
            <a:endParaRPr lang="en-IN" dirty="0">
              <a:solidFill>
                <a:schemeClr val="tx1"/>
              </a:solidFill>
            </a:endParaRPr>
          </a:p>
        </p:txBody>
      </p:sp>
      <p:sp>
        <p:nvSpPr>
          <p:cNvPr id="8" name="Snip Single Corner Rectangle 7"/>
          <p:cNvSpPr/>
          <p:nvPr/>
        </p:nvSpPr>
        <p:spPr>
          <a:xfrm>
            <a:off x="152400" y="1786597"/>
            <a:ext cx="8846915" cy="2023403"/>
          </a:xfrm>
          <a:prstGeom prst="snip1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
            </a:pPr>
            <a:r>
              <a:rPr lang="en-IN" dirty="0">
                <a:solidFill>
                  <a:schemeClr val="tx1"/>
                </a:solidFill>
              </a:rPr>
              <a:t>Mezzanine Debt typically falls between Junk bonds and Story credits.</a:t>
            </a:r>
          </a:p>
          <a:p>
            <a:endParaRPr lang="en-IN" dirty="0">
              <a:solidFill>
                <a:schemeClr val="tx1"/>
              </a:solidFill>
            </a:endParaRPr>
          </a:p>
          <a:p>
            <a:pPr lvl="1">
              <a:buFont typeface="Courier New" panose="02070309020205020404" pitchFamily="49" charset="0"/>
              <a:buChar char="o"/>
            </a:pPr>
            <a:r>
              <a:rPr lang="en-IN" b="1" dirty="0" smtClean="0">
                <a:solidFill>
                  <a:schemeClr val="tx1"/>
                </a:solidFill>
              </a:rPr>
              <a:t> Junk </a:t>
            </a:r>
            <a:r>
              <a:rPr lang="en-IN" b="1" dirty="0">
                <a:solidFill>
                  <a:schemeClr val="tx1"/>
                </a:solidFill>
              </a:rPr>
              <a:t>Bonds </a:t>
            </a:r>
            <a:r>
              <a:rPr lang="en-IN" dirty="0">
                <a:solidFill>
                  <a:schemeClr val="tx1"/>
                </a:solidFill>
              </a:rPr>
              <a:t>are Bonds with a high chance of default. Hence they provide a high-yield to the investor, in return for the high risk. </a:t>
            </a:r>
            <a:endParaRPr lang="en-IN" b="1" dirty="0">
              <a:solidFill>
                <a:schemeClr val="tx1"/>
              </a:solidFill>
            </a:endParaRPr>
          </a:p>
          <a:p>
            <a:pPr lvl="1">
              <a:buFont typeface="Courier New" panose="02070309020205020404" pitchFamily="49" charset="0"/>
              <a:buChar char="o"/>
            </a:pPr>
            <a:r>
              <a:rPr lang="en-IN" b="1" dirty="0" smtClean="0">
                <a:solidFill>
                  <a:schemeClr val="tx1"/>
                </a:solidFill>
              </a:rPr>
              <a:t> Story </a:t>
            </a:r>
            <a:r>
              <a:rPr lang="en-IN" b="1" dirty="0">
                <a:solidFill>
                  <a:schemeClr val="tx1"/>
                </a:solidFill>
              </a:rPr>
              <a:t>Credits</a:t>
            </a:r>
            <a:r>
              <a:rPr lang="en-IN" dirty="0">
                <a:solidFill>
                  <a:schemeClr val="tx1"/>
                </a:solidFill>
              </a:rPr>
              <a:t> are Loans given to Companies with a Good History/Story and a Good Business/Situation. They may not be having a Good Credit History/Financial </a:t>
            </a:r>
            <a:r>
              <a:rPr lang="en-IN" dirty="0" smtClean="0">
                <a:solidFill>
                  <a:schemeClr val="tx1"/>
                </a:solidFill>
              </a:rPr>
              <a:t>situation.</a:t>
            </a:r>
            <a:endParaRPr lang="en-IN" dirty="0">
              <a:solidFill>
                <a:schemeClr val="tx1"/>
              </a:solidFill>
            </a:endParaRPr>
          </a:p>
        </p:txBody>
      </p:sp>
    </p:spTree>
    <p:extLst>
      <p:ext uri="{BB962C8B-B14F-4D97-AF65-F5344CB8AC3E}">
        <p14:creationId xmlns:p14="http://schemas.microsoft.com/office/powerpoint/2010/main" val="2705003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11</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DEBT FORMS OF PRIVATE EQUITY</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9735" y="76200"/>
            <a:ext cx="1779580" cy="871630"/>
          </a:xfrm>
          <a:prstGeom prst="rect">
            <a:avLst/>
          </a:prstGeom>
        </p:spPr>
      </p:pic>
      <p:sp>
        <p:nvSpPr>
          <p:cNvPr id="7" name="TextBox 6"/>
          <p:cNvSpPr txBox="1"/>
          <p:nvPr/>
        </p:nvSpPr>
        <p:spPr>
          <a:xfrm>
            <a:off x="186725" y="914400"/>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Distressed Debt</a:t>
            </a:r>
            <a:endParaRPr lang="en-IN" sz="2000" b="1" dirty="0">
              <a:latin typeface="Calibri" pitchFamily="34" charset="0"/>
            </a:endParaRPr>
          </a:p>
        </p:txBody>
      </p:sp>
      <p:sp>
        <p:nvSpPr>
          <p:cNvPr id="2" name="Rounded Rectangle 1"/>
          <p:cNvSpPr/>
          <p:nvPr/>
        </p:nvSpPr>
        <p:spPr>
          <a:xfrm>
            <a:off x="186725" y="1371600"/>
            <a:ext cx="8812590" cy="685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defTabSz="800100">
              <a:spcBef>
                <a:spcPct val="0"/>
              </a:spcBef>
              <a:spcAft>
                <a:spcPct val="15000"/>
              </a:spcAft>
              <a:buChar char="••"/>
            </a:pPr>
            <a:r>
              <a:rPr lang="en-IN" b="1" dirty="0">
                <a:solidFill>
                  <a:schemeClr val="tx1"/>
                </a:solidFill>
              </a:rPr>
              <a:t>Distressed Debt </a:t>
            </a:r>
            <a:r>
              <a:rPr lang="en-IN" dirty="0">
                <a:solidFill>
                  <a:schemeClr val="tx1"/>
                </a:solidFill>
              </a:rPr>
              <a:t>securities are issued by Companies in “Financial Hardship”. Such Companies are either in default, about to default or have filed for bankruptcy protection.</a:t>
            </a:r>
            <a:endParaRPr lang="en-IN" b="1" dirty="0">
              <a:solidFill>
                <a:schemeClr val="tx1"/>
              </a:solidFill>
            </a:endParaRPr>
          </a:p>
        </p:txBody>
      </p:sp>
      <p:sp>
        <p:nvSpPr>
          <p:cNvPr id="8" name="Rounded Rectangle 7"/>
          <p:cNvSpPr/>
          <p:nvPr/>
        </p:nvSpPr>
        <p:spPr>
          <a:xfrm>
            <a:off x="186725" y="2173778"/>
            <a:ext cx="8812589" cy="7924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defTabSz="800100">
              <a:spcBef>
                <a:spcPct val="0"/>
              </a:spcBef>
              <a:spcAft>
                <a:spcPct val="15000"/>
              </a:spcAft>
              <a:buChar char="••"/>
            </a:pPr>
            <a:r>
              <a:rPr lang="en-IN" b="1" dirty="0">
                <a:solidFill>
                  <a:schemeClr val="tx1"/>
                </a:solidFill>
              </a:rPr>
              <a:t>Distressed Debt </a:t>
            </a:r>
            <a:r>
              <a:rPr lang="en-IN" dirty="0">
                <a:solidFill>
                  <a:schemeClr val="tx1"/>
                </a:solidFill>
              </a:rPr>
              <a:t>Investors are sometimes known as Vultures. They buy the debt of financially troubled firms and then try to continuously improve the performance of the firm.</a:t>
            </a:r>
          </a:p>
        </p:txBody>
      </p:sp>
      <p:sp>
        <p:nvSpPr>
          <p:cNvPr id="9" name="Rounded Rectangle 8"/>
          <p:cNvSpPr/>
          <p:nvPr/>
        </p:nvSpPr>
        <p:spPr>
          <a:xfrm>
            <a:off x="186725" y="3086100"/>
            <a:ext cx="8812589" cy="8382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defTabSz="800100">
              <a:spcBef>
                <a:spcPct val="0"/>
              </a:spcBef>
              <a:spcAft>
                <a:spcPct val="15000"/>
              </a:spcAft>
              <a:buChar char="••"/>
            </a:pPr>
            <a:r>
              <a:rPr lang="en-IN" dirty="0">
                <a:solidFill>
                  <a:schemeClr val="tx1"/>
                </a:solidFill>
              </a:rPr>
              <a:t>The main objective is to avail profit when company achieves stable growth, from rising debt prices of the company, Alternatively, the investor can take an equity stake in the company, if the Company goes into Bankruptcy. </a:t>
            </a:r>
          </a:p>
        </p:txBody>
      </p:sp>
      <p:sp>
        <p:nvSpPr>
          <p:cNvPr id="10" name="Rounded Rectangle 9"/>
          <p:cNvSpPr/>
          <p:nvPr/>
        </p:nvSpPr>
        <p:spPr>
          <a:xfrm>
            <a:off x="186725" y="4038600"/>
            <a:ext cx="8812589" cy="914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1" defTabSz="800100">
              <a:spcBef>
                <a:spcPct val="0"/>
              </a:spcBef>
              <a:spcAft>
                <a:spcPct val="15000"/>
              </a:spcAft>
              <a:buChar char="••"/>
            </a:pPr>
            <a:r>
              <a:rPr lang="en-IN" dirty="0">
                <a:solidFill>
                  <a:schemeClr val="tx1"/>
                </a:solidFill>
              </a:rPr>
              <a:t>Distressed debt investors focus more on company related issues and try to resolve them. The market size of Distressed Debt may increase on account of poor market conditions, as distressed debt levels may increase</a:t>
            </a:r>
          </a:p>
        </p:txBody>
      </p:sp>
      <p:sp>
        <p:nvSpPr>
          <p:cNvPr id="11" name="Rounded Rectangle 10"/>
          <p:cNvSpPr/>
          <p:nvPr/>
        </p:nvSpPr>
        <p:spPr>
          <a:xfrm>
            <a:off x="152399" y="5029200"/>
            <a:ext cx="8846915" cy="1447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indent="0" defTabSz="800100">
              <a:spcBef>
                <a:spcPct val="0"/>
              </a:spcBef>
              <a:spcAft>
                <a:spcPct val="15000"/>
              </a:spcAft>
              <a:buNone/>
            </a:pPr>
            <a:endParaRPr lang="en-IN" dirty="0" smtClean="0">
              <a:solidFill>
                <a:schemeClr val="tx1"/>
              </a:solidFill>
            </a:endParaRPr>
          </a:p>
          <a:p>
            <a:pPr marL="171450" lvl="1" defTabSz="800100">
              <a:spcBef>
                <a:spcPct val="0"/>
              </a:spcBef>
              <a:spcAft>
                <a:spcPct val="15000"/>
              </a:spcAft>
              <a:buChar char="••"/>
            </a:pPr>
            <a:r>
              <a:rPr lang="en-IN" dirty="0" smtClean="0">
                <a:solidFill>
                  <a:schemeClr val="tx1"/>
                </a:solidFill>
              </a:rPr>
              <a:t>Distressed Debt normally meets the following Criteria: </a:t>
            </a:r>
          </a:p>
          <a:p>
            <a:pPr marL="628650" lvl="2" indent="-285750" defTabSz="800100">
              <a:spcBef>
                <a:spcPct val="0"/>
              </a:spcBef>
              <a:spcAft>
                <a:spcPct val="15000"/>
              </a:spcAft>
              <a:buFont typeface="Courier New" panose="02070309020205020404" pitchFamily="49" charset="0"/>
              <a:buChar char="o"/>
            </a:pPr>
            <a:r>
              <a:rPr lang="en-IN" dirty="0" smtClean="0">
                <a:solidFill>
                  <a:schemeClr val="tx1"/>
                </a:solidFill>
              </a:rPr>
              <a:t>Low Credit rating of debt issue (CCC or </a:t>
            </a:r>
            <a:r>
              <a:rPr lang="en-IN" dirty="0" err="1" smtClean="0">
                <a:solidFill>
                  <a:schemeClr val="tx1"/>
                </a:solidFill>
              </a:rPr>
              <a:t>Caa</a:t>
            </a:r>
            <a:r>
              <a:rPr lang="en-IN" dirty="0" smtClean="0">
                <a:solidFill>
                  <a:schemeClr val="tx1"/>
                </a:solidFill>
              </a:rPr>
              <a:t>) specifies that the interest is not paid or the issuer is in default.</a:t>
            </a:r>
          </a:p>
          <a:p>
            <a:pPr marL="628650" lvl="2" indent="-285750" defTabSz="800100">
              <a:spcBef>
                <a:spcPct val="0"/>
              </a:spcBef>
              <a:spcAft>
                <a:spcPct val="15000"/>
              </a:spcAft>
              <a:buFont typeface="Courier New" panose="02070309020205020404" pitchFamily="49" charset="0"/>
              <a:buChar char="o"/>
            </a:pPr>
            <a:r>
              <a:rPr lang="en-IN" dirty="0" smtClean="0">
                <a:solidFill>
                  <a:schemeClr val="tx1"/>
                </a:solidFill>
              </a:rPr>
              <a:t>Market Value of the debt issue is lower than 50% of its principal.</a:t>
            </a:r>
          </a:p>
          <a:p>
            <a:pPr marL="628650" lvl="2" indent="-285750" defTabSz="800100">
              <a:spcBef>
                <a:spcPct val="0"/>
              </a:spcBef>
              <a:spcAft>
                <a:spcPct val="15000"/>
              </a:spcAft>
              <a:buFont typeface="Courier New" panose="02070309020205020404" pitchFamily="49" charset="0"/>
              <a:buChar char="o"/>
            </a:pPr>
            <a:r>
              <a:rPr lang="en-IN" dirty="0" smtClean="0">
                <a:solidFill>
                  <a:schemeClr val="tx1"/>
                </a:solidFill>
              </a:rPr>
              <a:t>Yield to Maturity of Debt issue is at least 10% higher than the current risk-free rate.</a:t>
            </a:r>
          </a:p>
          <a:p>
            <a:pPr marL="171450" lvl="1" defTabSz="800100">
              <a:spcBef>
                <a:spcPct val="0"/>
              </a:spcBef>
              <a:spcAft>
                <a:spcPct val="15000"/>
              </a:spcAft>
              <a:buChar char="••"/>
            </a:pPr>
            <a:endParaRPr lang="en-IN" dirty="0">
              <a:solidFill>
                <a:schemeClr val="tx1"/>
              </a:solidFill>
            </a:endParaRPr>
          </a:p>
        </p:txBody>
      </p:sp>
    </p:spTree>
    <p:extLst>
      <p:ext uri="{BB962C8B-B14F-4D97-AF65-F5344CB8AC3E}">
        <p14:creationId xmlns:p14="http://schemas.microsoft.com/office/powerpoint/2010/main" val="2649370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12</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LEVERAGED LOANS</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10" name="TextBox 9"/>
          <p:cNvSpPr txBox="1"/>
          <p:nvPr/>
        </p:nvSpPr>
        <p:spPr>
          <a:xfrm>
            <a:off x="186725" y="1058927"/>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What is Leveraged Loans?</a:t>
            </a:r>
            <a:endParaRPr lang="en-IN" sz="2000" b="1" dirty="0">
              <a:latin typeface="Calibri" pitchFamily="34" charset="0"/>
            </a:endParaRPr>
          </a:p>
        </p:txBody>
      </p:sp>
      <p:sp>
        <p:nvSpPr>
          <p:cNvPr id="2" name="Rounded Rectangle 1"/>
          <p:cNvSpPr/>
          <p:nvPr/>
        </p:nvSpPr>
        <p:spPr>
          <a:xfrm>
            <a:off x="186724" y="2336392"/>
            <a:ext cx="8812591" cy="567771"/>
          </a:xfrm>
          <a:prstGeom prst="roundRect">
            <a:avLst/>
          </a:prstGeom>
          <a:solidFill>
            <a:srgbClr val="F1AA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n-IN" dirty="0">
                <a:solidFill>
                  <a:schemeClr val="tx1"/>
                </a:solidFill>
              </a:rPr>
              <a:t>The loans are “Leveraged”, as before the loan, there is a large amount of Loan/Debt</a:t>
            </a:r>
          </a:p>
          <a:p>
            <a:r>
              <a:rPr lang="en-IN" dirty="0">
                <a:solidFill>
                  <a:schemeClr val="tx1"/>
                </a:solidFill>
              </a:rPr>
              <a:t>outstanding on the Balance Sheet of the borrower.</a:t>
            </a:r>
          </a:p>
        </p:txBody>
      </p:sp>
      <p:sp>
        <p:nvSpPr>
          <p:cNvPr id="8" name="Rounded Rectangle 7"/>
          <p:cNvSpPr/>
          <p:nvPr/>
        </p:nvSpPr>
        <p:spPr>
          <a:xfrm>
            <a:off x="186724" y="1583616"/>
            <a:ext cx="8812591" cy="567771"/>
          </a:xfrm>
          <a:prstGeom prst="roundRect">
            <a:avLst/>
          </a:prstGeom>
          <a:solidFill>
            <a:srgbClr val="F1AA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n-IN" dirty="0">
                <a:solidFill>
                  <a:schemeClr val="tx1"/>
                </a:solidFill>
              </a:rPr>
              <a:t>Leveraged loans are loans given to Companies with “speculative” credit ratings.</a:t>
            </a:r>
          </a:p>
        </p:txBody>
      </p:sp>
      <p:sp>
        <p:nvSpPr>
          <p:cNvPr id="9" name="Rounded Rectangle 8"/>
          <p:cNvSpPr/>
          <p:nvPr/>
        </p:nvSpPr>
        <p:spPr>
          <a:xfrm>
            <a:off x="186724" y="3048000"/>
            <a:ext cx="8806136" cy="624548"/>
          </a:xfrm>
          <a:prstGeom prst="roundRect">
            <a:avLst/>
          </a:prstGeom>
          <a:solidFill>
            <a:srgbClr val="F1AA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n-IN" dirty="0">
                <a:solidFill>
                  <a:schemeClr val="tx1"/>
                </a:solidFill>
              </a:rPr>
              <a:t>Hence, they have a higher chance of default risk and get a certain absolute return, higher</a:t>
            </a:r>
          </a:p>
          <a:p>
            <a:r>
              <a:rPr lang="en-IN" dirty="0">
                <a:solidFill>
                  <a:schemeClr val="tx1"/>
                </a:solidFill>
              </a:rPr>
              <a:t>than investment-grade loans.</a:t>
            </a:r>
          </a:p>
        </p:txBody>
      </p:sp>
      <p:sp>
        <p:nvSpPr>
          <p:cNvPr id="11" name="Rounded Rectangle 10"/>
          <p:cNvSpPr/>
          <p:nvPr/>
        </p:nvSpPr>
        <p:spPr>
          <a:xfrm>
            <a:off x="186724" y="3810000"/>
            <a:ext cx="8804875" cy="1600200"/>
          </a:xfrm>
          <a:prstGeom prst="roundRect">
            <a:avLst/>
          </a:prstGeom>
          <a:solidFill>
            <a:srgbClr val="F1AA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n-IN" dirty="0" smtClean="0">
                <a:solidFill>
                  <a:schemeClr val="tx1"/>
                </a:solidFill>
              </a:rPr>
              <a:t>Characteristics </a:t>
            </a:r>
            <a:r>
              <a:rPr lang="en-IN" dirty="0">
                <a:solidFill>
                  <a:schemeClr val="tx1"/>
                </a:solidFill>
              </a:rPr>
              <a:t>of Leveraged Loans</a:t>
            </a:r>
            <a:r>
              <a:rPr lang="en-IN" dirty="0" smtClean="0">
                <a:solidFill>
                  <a:schemeClr val="tx1"/>
                </a:solidFill>
              </a:rPr>
              <a:t>:</a:t>
            </a:r>
            <a:endParaRPr lang="en-IN" dirty="0">
              <a:solidFill>
                <a:schemeClr val="tx1"/>
              </a:solidFill>
            </a:endParaRPr>
          </a:p>
          <a:p>
            <a:pPr marL="742950" lvl="1" indent="-285750">
              <a:buFont typeface="Wingdings" pitchFamily="2" charset="2"/>
              <a:buChar char="§"/>
            </a:pPr>
            <a:r>
              <a:rPr lang="en-IN" dirty="0">
                <a:solidFill>
                  <a:schemeClr val="tx1"/>
                </a:solidFill>
              </a:rPr>
              <a:t>The borrower’s debt rating is generally lower than BBB/Baa</a:t>
            </a:r>
            <a:r>
              <a:rPr lang="en-IN" dirty="0" smtClean="0">
                <a:solidFill>
                  <a:schemeClr val="tx1"/>
                </a:solidFill>
              </a:rPr>
              <a:t>.</a:t>
            </a:r>
            <a:endParaRPr lang="en-IN" dirty="0">
              <a:solidFill>
                <a:schemeClr val="tx1"/>
              </a:solidFill>
            </a:endParaRPr>
          </a:p>
          <a:p>
            <a:pPr marL="742950" lvl="1" indent="-285750">
              <a:buFont typeface="Wingdings" pitchFamily="2" charset="2"/>
              <a:buChar char="§"/>
            </a:pPr>
            <a:r>
              <a:rPr lang="en-IN" dirty="0">
                <a:solidFill>
                  <a:schemeClr val="tx1"/>
                </a:solidFill>
              </a:rPr>
              <a:t>Credit spread is greater than 125 basis points over LIBOR</a:t>
            </a:r>
          </a:p>
          <a:p>
            <a:pPr marL="742950" lvl="1" indent="-285750">
              <a:buFont typeface="Wingdings" pitchFamily="2" charset="2"/>
              <a:buChar char="§"/>
            </a:pPr>
            <a:r>
              <a:rPr lang="en-IN" dirty="0" smtClean="0">
                <a:solidFill>
                  <a:schemeClr val="tx1"/>
                </a:solidFill>
              </a:rPr>
              <a:t>Loan </a:t>
            </a:r>
            <a:r>
              <a:rPr lang="en-IN" dirty="0">
                <a:solidFill>
                  <a:schemeClr val="tx1"/>
                </a:solidFill>
              </a:rPr>
              <a:t>subordinated to other senior secured loans which is known as Second Lien Loan.</a:t>
            </a:r>
          </a:p>
        </p:txBody>
      </p:sp>
      <p:sp>
        <p:nvSpPr>
          <p:cNvPr id="12" name="Rounded Rectangle 11"/>
          <p:cNvSpPr/>
          <p:nvPr/>
        </p:nvSpPr>
        <p:spPr>
          <a:xfrm>
            <a:off x="186724" y="5562600"/>
            <a:ext cx="8804875" cy="914400"/>
          </a:xfrm>
          <a:prstGeom prst="roundRect">
            <a:avLst/>
          </a:prstGeom>
          <a:solidFill>
            <a:srgbClr val="F1AA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q"/>
            </a:pPr>
            <a:r>
              <a:rPr lang="en-IN" dirty="0">
                <a:solidFill>
                  <a:schemeClr val="tx1"/>
                </a:solidFill>
              </a:rPr>
              <a:t>Loan Syndication is the process where lenders provide parts of a large amount of</a:t>
            </a:r>
          </a:p>
          <a:p>
            <a:r>
              <a:rPr lang="en-IN" dirty="0">
                <a:solidFill>
                  <a:schemeClr val="tx1"/>
                </a:solidFill>
              </a:rPr>
              <a:t>leveraged loans to the borrowers. This is administered by commercial banks and</a:t>
            </a:r>
          </a:p>
          <a:p>
            <a:r>
              <a:rPr lang="en-IN" dirty="0">
                <a:solidFill>
                  <a:schemeClr val="tx1"/>
                </a:solidFill>
              </a:rPr>
              <a:t>investment banks.</a:t>
            </a:r>
          </a:p>
        </p:txBody>
      </p:sp>
    </p:spTree>
    <p:extLst>
      <p:ext uri="{BB962C8B-B14F-4D97-AF65-F5344CB8AC3E}">
        <p14:creationId xmlns:p14="http://schemas.microsoft.com/office/powerpoint/2010/main" val="1375519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13</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BUSINESS DEVELOPMENT COMPANIES (BDCs)</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extBox 6"/>
          <p:cNvSpPr txBox="1"/>
          <p:nvPr/>
        </p:nvSpPr>
        <p:spPr>
          <a:xfrm>
            <a:off x="186725" y="1172431"/>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What is a BDC?</a:t>
            </a:r>
            <a:endParaRPr lang="en-IN" sz="2000" b="1" dirty="0">
              <a:latin typeface="Calibri" pitchFamily="34" charset="0"/>
            </a:endParaRPr>
          </a:p>
        </p:txBody>
      </p:sp>
      <p:sp>
        <p:nvSpPr>
          <p:cNvPr id="2" name="Round Single Corner Rectangle 1"/>
          <p:cNvSpPr/>
          <p:nvPr/>
        </p:nvSpPr>
        <p:spPr>
          <a:xfrm>
            <a:off x="211390" y="5410200"/>
            <a:ext cx="8787926" cy="1005840"/>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Wingdings" pitchFamily="2" charset="2"/>
              <a:buChar char="Ø"/>
            </a:pPr>
            <a:r>
              <a:rPr lang="en-IN" dirty="0"/>
              <a:t>BDC’s and REITs are similar in nature. REITs also provide required capital and liquidity to</a:t>
            </a:r>
          </a:p>
          <a:p>
            <a:r>
              <a:rPr lang="en-IN" dirty="0"/>
              <a:t>underlying real assets, in a similar manner how BDCs provide capital to illiquid</a:t>
            </a:r>
          </a:p>
          <a:p>
            <a:r>
              <a:rPr lang="en-IN" dirty="0"/>
              <a:t>companies/assets.</a:t>
            </a:r>
          </a:p>
        </p:txBody>
      </p:sp>
      <p:sp>
        <p:nvSpPr>
          <p:cNvPr id="8" name="Round Single Corner Rectangle 7"/>
          <p:cNvSpPr/>
          <p:nvPr/>
        </p:nvSpPr>
        <p:spPr>
          <a:xfrm>
            <a:off x="211391" y="4191000"/>
            <a:ext cx="8787924" cy="1005840"/>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Wingdings" pitchFamily="2" charset="2"/>
              <a:buChar char="Ø"/>
            </a:pPr>
            <a:r>
              <a:rPr lang="en-IN" dirty="0"/>
              <a:t>In order to avail tax benefits, BDCs must</a:t>
            </a:r>
            <a:r>
              <a:rPr lang="en-IN" dirty="0" smtClean="0"/>
              <a:t>:</a:t>
            </a:r>
            <a:endParaRPr lang="en-IN" dirty="0"/>
          </a:p>
          <a:p>
            <a:pPr marL="742950" lvl="1" indent="-285750">
              <a:buFont typeface="Arial" pitchFamily="34" charset="0"/>
              <a:buChar char="•"/>
            </a:pPr>
            <a:r>
              <a:rPr lang="en-IN" dirty="0"/>
              <a:t>Provide considerable management services to investee companies, </a:t>
            </a:r>
            <a:r>
              <a:rPr lang="en-IN" dirty="0" smtClean="0"/>
              <a:t>and</a:t>
            </a:r>
          </a:p>
          <a:p>
            <a:pPr marL="742950" lvl="1" indent="-285750">
              <a:buFont typeface="Arial" pitchFamily="34" charset="0"/>
              <a:buChar char="•"/>
            </a:pPr>
            <a:r>
              <a:rPr lang="en-IN" dirty="0" smtClean="0"/>
              <a:t>Invest </a:t>
            </a:r>
            <a:r>
              <a:rPr lang="en-IN" dirty="0"/>
              <a:t>minimum 70% of Funds in “Eligible Assets” as per US SEC</a:t>
            </a:r>
          </a:p>
        </p:txBody>
      </p:sp>
      <p:sp>
        <p:nvSpPr>
          <p:cNvPr id="9" name="Round Single Corner Rectangle 8"/>
          <p:cNvSpPr/>
          <p:nvPr/>
        </p:nvSpPr>
        <p:spPr>
          <a:xfrm>
            <a:off x="186725" y="2971800"/>
            <a:ext cx="8812590" cy="1005840"/>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Wingdings" pitchFamily="2" charset="2"/>
              <a:buChar char="Ø"/>
            </a:pPr>
            <a:r>
              <a:rPr lang="en-IN" dirty="0"/>
              <a:t>BDC’s enjoy the benefit of Tax Pass-thru to investors, thereby avoiding taxation on</a:t>
            </a:r>
          </a:p>
          <a:p>
            <a:r>
              <a:rPr lang="en-IN" dirty="0"/>
              <a:t>Company Income. Tax is paid by investors on personal income. Hence BDCs distribute</a:t>
            </a:r>
          </a:p>
          <a:p>
            <a:r>
              <a:rPr lang="en-IN" dirty="0"/>
              <a:t>maximum possible income to investors.</a:t>
            </a:r>
          </a:p>
        </p:txBody>
      </p:sp>
      <p:sp>
        <p:nvSpPr>
          <p:cNvPr id="10" name="Round Single Corner Rectangle 9"/>
          <p:cNvSpPr/>
          <p:nvPr/>
        </p:nvSpPr>
        <p:spPr>
          <a:xfrm>
            <a:off x="186726" y="1828800"/>
            <a:ext cx="8812590" cy="914400"/>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5750" indent="-285750">
              <a:buFont typeface="Wingdings" pitchFamily="2" charset="2"/>
              <a:buChar char="Ø"/>
            </a:pPr>
            <a:r>
              <a:rPr lang="en-IN" dirty="0"/>
              <a:t>BDCs invest in small and medium sized private businesses. It is the form of closed end </a:t>
            </a:r>
            <a:r>
              <a:rPr lang="en-IN" dirty="0" smtClean="0"/>
              <a:t>fund, which </a:t>
            </a:r>
            <a:r>
              <a:rPr lang="en-IN" dirty="0"/>
              <a:t>pool investors’ funds and provide return on a pro-rata basis.</a:t>
            </a:r>
          </a:p>
        </p:txBody>
      </p:sp>
    </p:spTree>
    <p:extLst>
      <p:ext uri="{BB962C8B-B14F-4D97-AF65-F5344CB8AC3E}">
        <p14:creationId xmlns:p14="http://schemas.microsoft.com/office/powerpoint/2010/main" val="1375519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2</a:t>
            </a:fld>
            <a:endParaRPr lang="en-IN">
              <a:solidFill>
                <a:srgbClr val="000000">
                  <a:tint val="75000"/>
                </a:srgb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itle 1"/>
          <p:cNvSpPr>
            <a:spLocks noGrp="1"/>
          </p:cNvSpPr>
          <p:nvPr>
            <p:ph type="title"/>
          </p:nvPr>
        </p:nvSpPr>
        <p:spPr>
          <a:xfrm>
            <a:off x="273312" y="228601"/>
            <a:ext cx="8242038" cy="795430"/>
          </a:xfrm>
          <a:effectLst/>
        </p:spPr>
        <p:txBody>
          <a:bodyPr>
            <a:normAutofit/>
          </a:bodyPr>
          <a:lstStyle/>
          <a:p>
            <a:r>
              <a:rPr lang="en-IN" sz="3200" b="1" dirty="0" smtClean="0">
                <a:solidFill>
                  <a:schemeClr val="tx1">
                    <a:lumMod val="65000"/>
                    <a:lumOff val="35000"/>
                  </a:schemeClr>
                </a:solidFill>
                <a:latin typeface="Calibri" pitchFamily="34" charset="0"/>
              </a:rPr>
              <a:t>INTRODUCTION TO PRIVATE EQUITY</a:t>
            </a:r>
            <a:endParaRPr lang="en-IN" sz="3200" b="1" dirty="0">
              <a:solidFill>
                <a:schemeClr val="tx1">
                  <a:lumMod val="65000"/>
                  <a:lumOff val="35000"/>
                </a:schemeClr>
              </a:solidFill>
              <a:latin typeface="Calibri" pitchFamily="34" charset="0"/>
            </a:endParaRPr>
          </a:p>
        </p:txBody>
      </p:sp>
      <p:sp>
        <p:nvSpPr>
          <p:cNvPr id="16" name="TextBox 15"/>
          <p:cNvSpPr txBox="1"/>
          <p:nvPr/>
        </p:nvSpPr>
        <p:spPr>
          <a:xfrm>
            <a:off x="221430" y="1038660"/>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What is Private Equity?</a:t>
            </a:r>
            <a:endParaRPr lang="en-IN" sz="2000" b="1" dirty="0">
              <a:latin typeface="Calibri" pitchFamily="34" charset="0"/>
            </a:endParaRPr>
          </a:p>
        </p:txBody>
      </p:sp>
      <p:graphicFrame>
        <p:nvGraphicFramePr>
          <p:cNvPr id="12" name="Diagram 11"/>
          <p:cNvGraphicFramePr/>
          <p:nvPr>
            <p:extLst>
              <p:ext uri="{D42A27DB-BD31-4B8C-83A1-F6EECF244321}">
                <p14:modId xmlns:p14="http://schemas.microsoft.com/office/powerpoint/2010/main" val="2623657291"/>
              </p:ext>
            </p:extLst>
          </p:nvPr>
        </p:nvGraphicFramePr>
        <p:xfrm>
          <a:off x="273312" y="1397000"/>
          <a:ext cx="8760708"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3521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3</a:t>
            </a:fld>
            <a:endParaRPr lang="en-IN">
              <a:solidFill>
                <a:srgbClr val="000000">
                  <a:tint val="75000"/>
                </a:srgb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itle 1"/>
          <p:cNvSpPr>
            <a:spLocks noGrp="1"/>
          </p:cNvSpPr>
          <p:nvPr>
            <p:ph type="title"/>
          </p:nvPr>
        </p:nvSpPr>
        <p:spPr>
          <a:xfrm>
            <a:off x="273312" y="228601"/>
            <a:ext cx="8242038" cy="795430"/>
          </a:xfrm>
          <a:effectLst/>
        </p:spPr>
        <p:txBody>
          <a:bodyPr>
            <a:normAutofit/>
          </a:bodyPr>
          <a:lstStyle/>
          <a:p>
            <a:r>
              <a:rPr lang="en-IN" sz="3200" b="1" dirty="0" smtClean="0">
                <a:solidFill>
                  <a:schemeClr val="tx1">
                    <a:lumMod val="65000"/>
                    <a:lumOff val="35000"/>
                  </a:schemeClr>
                </a:solidFill>
                <a:latin typeface="Calibri" pitchFamily="34" charset="0"/>
              </a:rPr>
              <a:t>INTRODUCTION TO PRIVATE EQUITY</a:t>
            </a:r>
            <a:endParaRPr lang="en-IN" sz="3200" b="1" dirty="0">
              <a:solidFill>
                <a:schemeClr val="tx1">
                  <a:lumMod val="65000"/>
                  <a:lumOff val="35000"/>
                </a:schemeClr>
              </a:solidFill>
              <a:latin typeface="Calibri" pitchFamily="34" charset="0"/>
            </a:endParaRPr>
          </a:p>
        </p:txBody>
      </p:sp>
      <p:sp>
        <p:nvSpPr>
          <p:cNvPr id="16" name="TextBox 15"/>
          <p:cNvSpPr txBox="1"/>
          <p:nvPr/>
        </p:nvSpPr>
        <p:spPr>
          <a:xfrm>
            <a:off x="221430" y="1038660"/>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Equity Forms of Private Equity</a:t>
            </a:r>
            <a:endParaRPr lang="en-IN" sz="2000" b="1" dirty="0">
              <a:latin typeface="Calibri" pitchFamily="34" charset="0"/>
            </a:endParaRPr>
          </a:p>
        </p:txBody>
      </p:sp>
      <p:graphicFrame>
        <p:nvGraphicFramePr>
          <p:cNvPr id="19" name="Diagram 18"/>
          <p:cNvGraphicFramePr/>
          <p:nvPr>
            <p:extLst>
              <p:ext uri="{D42A27DB-BD31-4B8C-83A1-F6EECF244321}">
                <p14:modId xmlns:p14="http://schemas.microsoft.com/office/powerpoint/2010/main" val="2468315419"/>
              </p:ext>
            </p:extLst>
          </p:nvPr>
        </p:nvGraphicFramePr>
        <p:xfrm>
          <a:off x="220076" y="1600200"/>
          <a:ext cx="8779239"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695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4</a:t>
            </a:fld>
            <a:endParaRPr lang="en-IN">
              <a:solidFill>
                <a:srgbClr val="000000">
                  <a:tint val="75000"/>
                </a:srgbClr>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itle 1"/>
          <p:cNvSpPr>
            <a:spLocks noGrp="1"/>
          </p:cNvSpPr>
          <p:nvPr>
            <p:ph type="title"/>
          </p:nvPr>
        </p:nvSpPr>
        <p:spPr>
          <a:xfrm>
            <a:off x="273312" y="228601"/>
            <a:ext cx="8242038" cy="795430"/>
          </a:xfrm>
          <a:effectLst/>
        </p:spPr>
        <p:txBody>
          <a:bodyPr>
            <a:normAutofit/>
          </a:bodyPr>
          <a:lstStyle/>
          <a:p>
            <a:r>
              <a:rPr lang="en-IN" sz="3200" b="1" dirty="0" smtClean="0">
                <a:solidFill>
                  <a:schemeClr val="tx1">
                    <a:lumMod val="65000"/>
                    <a:lumOff val="35000"/>
                  </a:schemeClr>
                </a:solidFill>
                <a:latin typeface="Calibri" pitchFamily="34" charset="0"/>
              </a:rPr>
              <a:t>INTRODUCTION TO PRIVATE EQUITY</a:t>
            </a:r>
            <a:endParaRPr lang="en-IN" sz="3200" b="1" dirty="0">
              <a:solidFill>
                <a:schemeClr val="tx1">
                  <a:lumMod val="65000"/>
                  <a:lumOff val="35000"/>
                </a:schemeClr>
              </a:solidFill>
              <a:latin typeface="Calibri" pitchFamily="34" charset="0"/>
            </a:endParaRPr>
          </a:p>
        </p:txBody>
      </p:sp>
      <p:sp>
        <p:nvSpPr>
          <p:cNvPr id="16" name="TextBox 15"/>
          <p:cNvSpPr txBox="1"/>
          <p:nvPr/>
        </p:nvSpPr>
        <p:spPr>
          <a:xfrm>
            <a:off x="221430" y="1038660"/>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Debt Forms of Private Equity</a:t>
            </a:r>
            <a:endParaRPr lang="en-IN" sz="2000" b="1" dirty="0">
              <a:latin typeface="Calibri" pitchFamily="34" charset="0"/>
            </a:endParaRPr>
          </a:p>
        </p:txBody>
      </p:sp>
      <p:graphicFrame>
        <p:nvGraphicFramePr>
          <p:cNvPr id="8" name="Diagram 7"/>
          <p:cNvGraphicFramePr/>
          <p:nvPr>
            <p:extLst>
              <p:ext uri="{D42A27DB-BD31-4B8C-83A1-F6EECF244321}">
                <p14:modId xmlns:p14="http://schemas.microsoft.com/office/powerpoint/2010/main" val="587235973"/>
              </p:ext>
            </p:extLst>
          </p:nvPr>
        </p:nvGraphicFramePr>
        <p:xfrm>
          <a:off x="273312" y="1676400"/>
          <a:ext cx="8632371"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9449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629400"/>
            <a:ext cx="588336" cy="228600"/>
          </a:xfrm>
        </p:spPr>
        <p:txBody>
          <a:bodyPr>
            <a:noAutofit/>
          </a:bodyPr>
          <a:lstStyle/>
          <a:p>
            <a:fld id="{39A8EE05-A541-4149-AD7D-54F594853856}" type="slidenum">
              <a:rPr lang="en-IN" sz="1400" smtClean="0"/>
              <a:pPr/>
              <a:t>5</a:t>
            </a:fld>
            <a:endParaRPr lang="en-IN" sz="1400" dirty="0"/>
          </a:p>
        </p:txBody>
      </p:sp>
      <p:sp>
        <p:nvSpPr>
          <p:cNvPr id="3" name="Isosceles Triangle 2"/>
          <p:cNvSpPr/>
          <p:nvPr/>
        </p:nvSpPr>
        <p:spPr>
          <a:xfrm>
            <a:off x="3071879" y="3573016"/>
            <a:ext cx="2880220" cy="1636734"/>
          </a:xfrm>
          <a:prstGeom prst="triangle">
            <a:avLst>
              <a:gd name="adj" fmla="val 485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t>Private Equity Firm Fund</a:t>
            </a:r>
          </a:p>
        </p:txBody>
      </p:sp>
      <p:sp>
        <p:nvSpPr>
          <p:cNvPr id="7" name="Rounded Rectangle 6"/>
          <p:cNvSpPr/>
          <p:nvPr/>
        </p:nvSpPr>
        <p:spPr>
          <a:xfrm>
            <a:off x="6732240" y="2924944"/>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Fund Manager</a:t>
            </a:r>
            <a:endParaRPr lang="en-IN" dirty="0"/>
          </a:p>
        </p:txBody>
      </p:sp>
      <p:sp>
        <p:nvSpPr>
          <p:cNvPr id="11" name="Rounded Rectangle 10"/>
          <p:cNvSpPr/>
          <p:nvPr/>
        </p:nvSpPr>
        <p:spPr>
          <a:xfrm>
            <a:off x="611560" y="2924944"/>
            <a:ext cx="1584176" cy="648072"/>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Sponsor / Trustee</a:t>
            </a:r>
            <a:endParaRPr lang="en-IN" dirty="0"/>
          </a:p>
        </p:txBody>
      </p:sp>
      <p:sp>
        <p:nvSpPr>
          <p:cNvPr id="8" name="Oval 7"/>
          <p:cNvSpPr/>
          <p:nvPr/>
        </p:nvSpPr>
        <p:spPr>
          <a:xfrm>
            <a:off x="3659990" y="1219434"/>
            <a:ext cx="1776106" cy="1014526"/>
          </a:xfrm>
          <a:prstGeom prst="ellipse">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Private Equity Investors</a:t>
            </a:r>
            <a:endParaRPr lang="en-IN" dirty="0"/>
          </a:p>
        </p:txBody>
      </p:sp>
      <p:sp>
        <p:nvSpPr>
          <p:cNvPr id="12" name="Cloud Callout 11"/>
          <p:cNvSpPr/>
          <p:nvPr/>
        </p:nvSpPr>
        <p:spPr>
          <a:xfrm>
            <a:off x="120037" y="2105854"/>
            <a:ext cx="1478451" cy="792088"/>
          </a:xfrm>
          <a:prstGeom prst="cloudCallou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General Partner</a:t>
            </a:r>
            <a:endParaRPr lang="en-IN" dirty="0">
              <a:solidFill>
                <a:schemeClr val="tx1"/>
              </a:solidFill>
            </a:endParaRPr>
          </a:p>
        </p:txBody>
      </p:sp>
      <p:sp>
        <p:nvSpPr>
          <p:cNvPr id="13" name="Cloud Callout 12"/>
          <p:cNvSpPr/>
          <p:nvPr/>
        </p:nvSpPr>
        <p:spPr>
          <a:xfrm>
            <a:off x="1690078" y="928083"/>
            <a:ext cx="1969912" cy="1313099"/>
          </a:xfrm>
          <a:prstGeom prst="cloudCallout">
            <a:avLst>
              <a:gd name="adj1" fmla="val 70485"/>
              <a:gd name="adj2" fmla="val -31223"/>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Limited Partner/ Accredited Investors</a:t>
            </a:r>
            <a:endParaRPr lang="en-IN" dirty="0">
              <a:solidFill>
                <a:schemeClr val="tx1"/>
              </a:solidFill>
            </a:endParaRPr>
          </a:p>
        </p:txBody>
      </p:sp>
      <p:cxnSp>
        <p:nvCxnSpPr>
          <p:cNvPr id="15" name="Straight Arrow Connector 14"/>
          <p:cNvCxnSpPr>
            <a:stCxn id="11" idx="2"/>
          </p:cNvCxnSpPr>
          <p:nvPr/>
        </p:nvCxnSpPr>
        <p:spPr>
          <a:xfrm>
            <a:off x="1403648" y="3573016"/>
            <a:ext cx="0" cy="15121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403648" y="5085184"/>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03648" y="4131077"/>
            <a:ext cx="1584176" cy="954107"/>
          </a:xfrm>
          <a:prstGeom prst="rect">
            <a:avLst/>
          </a:prstGeom>
          <a:noFill/>
        </p:spPr>
        <p:txBody>
          <a:bodyPr wrap="square" rtlCol="0">
            <a:spAutoFit/>
          </a:bodyPr>
          <a:lstStyle/>
          <a:p>
            <a:r>
              <a:rPr lang="en-IN" sz="1400" dirty="0" smtClean="0"/>
              <a:t>Sponsor Contribution and/or Trustee Services</a:t>
            </a:r>
            <a:endParaRPr lang="en-IN" sz="1400" dirty="0"/>
          </a:p>
        </p:txBody>
      </p:sp>
      <p:cxnSp>
        <p:nvCxnSpPr>
          <p:cNvPr id="21" name="Straight Arrow Connector 20"/>
          <p:cNvCxnSpPr/>
          <p:nvPr/>
        </p:nvCxnSpPr>
        <p:spPr>
          <a:xfrm>
            <a:off x="7543406" y="3573016"/>
            <a:ext cx="0" cy="151216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5796136" y="5079559"/>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361983" y="4312823"/>
            <a:ext cx="1181423" cy="738664"/>
          </a:xfrm>
          <a:prstGeom prst="rect">
            <a:avLst/>
          </a:prstGeom>
          <a:noFill/>
        </p:spPr>
        <p:txBody>
          <a:bodyPr wrap="square" rtlCol="0">
            <a:spAutoFit/>
          </a:bodyPr>
          <a:lstStyle/>
          <a:p>
            <a:r>
              <a:rPr lang="en-IN" sz="1400" dirty="0" smtClean="0"/>
              <a:t>Investment Management Services</a:t>
            </a:r>
            <a:endParaRPr lang="en-IN" sz="1400" dirty="0"/>
          </a:p>
        </p:txBody>
      </p:sp>
      <p:cxnSp>
        <p:nvCxnSpPr>
          <p:cNvPr id="26" name="Straight Arrow Connector 25"/>
          <p:cNvCxnSpPr/>
          <p:nvPr/>
        </p:nvCxnSpPr>
        <p:spPr>
          <a:xfrm>
            <a:off x="4511989" y="2240868"/>
            <a:ext cx="0" cy="136815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591065" y="2820998"/>
            <a:ext cx="1181423" cy="523220"/>
          </a:xfrm>
          <a:prstGeom prst="rect">
            <a:avLst/>
          </a:prstGeom>
          <a:noFill/>
        </p:spPr>
        <p:txBody>
          <a:bodyPr wrap="square" rtlCol="0">
            <a:spAutoFit/>
          </a:bodyPr>
          <a:lstStyle/>
          <a:p>
            <a:r>
              <a:rPr lang="en-IN" sz="1400" dirty="0" smtClean="0"/>
              <a:t>Investment Contribution</a:t>
            </a:r>
            <a:endParaRPr lang="en-IN" sz="1400" dirty="0"/>
          </a:p>
        </p:txBody>
      </p:sp>
      <p:cxnSp>
        <p:nvCxnSpPr>
          <p:cNvPr id="29" name="Straight Arrow Connector 28"/>
          <p:cNvCxnSpPr/>
          <p:nvPr/>
        </p:nvCxnSpPr>
        <p:spPr>
          <a:xfrm flipV="1">
            <a:off x="5971177" y="5199697"/>
            <a:ext cx="1752511" cy="10053"/>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7708531" y="3580897"/>
            <a:ext cx="10105" cy="1618800"/>
          </a:xfrm>
          <a:prstGeom prst="straightConnector1">
            <a:avLst/>
          </a:prstGeom>
          <a:ln w="381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703479" y="4329100"/>
            <a:ext cx="1339041" cy="738664"/>
          </a:xfrm>
          <a:prstGeom prst="rect">
            <a:avLst/>
          </a:prstGeom>
          <a:noFill/>
        </p:spPr>
        <p:txBody>
          <a:bodyPr wrap="square" rtlCol="0">
            <a:spAutoFit/>
          </a:bodyPr>
          <a:lstStyle/>
          <a:p>
            <a:r>
              <a:rPr lang="en-IN" sz="1400" dirty="0" smtClean="0"/>
              <a:t>Management Fees and Carried Interest</a:t>
            </a:r>
            <a:endParaRPr lang="en-IN" sz="1400" dirty="0"/>
          </a:p>
        </p:txBody>
      </p:sp>
      <p:sp>
        <p:nvSpPr>
          <p:cNvPr id="31" name="Cloud Callout 30"/>
          <p:cNvSpPr/>
          <p:nvPr/>
        </p:nvSpPr>
        <p:spPr>
          <a:xfrm>
            <a:off x="5518001" y="1447801"/>
            <a:ext cx="3561180" cy="1453952"/>
          </a:xfrm>
          <a:prstGeom prst="cloudCallout">
            <a:avLst>
              <a:gd name="adj1" fmla="val 29252"/>
              <a:gd name="adj2" fmla="val 50492"/>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If Manager and Sponsor are same, then Manager is also General Partner</a:t>
            </a:r>
            <a:endParaRPr lang="en-IN" dirty="0">
              <a:solidFill>
                <a:schemeClr val="tx1"/>
              </a:solidFill>
            </a:endParaRPr>
          </a:p>
        </p:txBody>
      </p:sp>
      <p:sp>
        <p:nvSpPr>
          <p:cNvPr id="4" name="TextBox 3"/>
          <p:cNvSpPr txBox="1"/>
          <p:nvPr/>
        </p:nvSpPr>
        <p:spPr>
          <a:xfrm>
            <a:off x="5518001" y="2897942"/>
            <a:ext cx="184731" cy="369332"/>
          </a:xfrm>
          <a:prstGeom prst="rect">
            <a:avLst/>
          </a:prstGeom>
          <a:noFill/>
        </p:spPr>
        <p:txBody>
          <a:bodyPr wrap="none" rtlCol="0">
            <a:spAutoFit/>
          </a:bodyPr>
          <a:lstStyle/>
          <a:p>
            <a:endParaRPr lang="en-IN" dirty="0"/>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36" name="Title 1"/>
          <p:cNvSpPr>
            <a:spLocks noGrp="1"/>
          </p:cNvSpPr>
          <p:nvPr>
            <p:ph type="title"/>
          </p:nvPr>
        </p:nvSpPr>
        <p:spPr>
          <a:xfrm>
            <a:off x="304800" y="57150"/>
            <a:ext cx="6902450" cy="866775"/>
          </a:xfrm>
          <a:effectLst/>
        </p:spPr>
        <p:txBody>
          <a:bodyPr>
            <a:normAutofit/>
          </a:bodyPr>
          <a:lstStyle/>
          <a:p>
            <a:r>
              <a:rPr lang="en-IN" sz="3200" b="1" dirty="0" smtClean="0">
                <a:solidFill>
                  <a:schemeClr val="tx1">
                    <a:lumMod val="65000"/>
                    <a:lumOff val="35000"/>
                  </a:schemeClr>
                </a:solidFill>
                <a:latin typeface="Calibri" pitchFamily="34" charset="0"/>
              </a:rPr>
              <a:t>STRUCTURE OF PRIVATE EQUITY </a:t>
            </a:r>
            <a:endParaRPr lang="en-IN" sz="3200" b="1" dirty="0">
              <a:solidFill>
                <a:schemeClr val="tx1">
                  <a:lumMod val="65000"/>
                  <a:lumOff val="35000"/>
                </a:schemeClr>
              </a:solidFill>
              <a:latin typeface="Calibri" pitchFamily="34" charset="0"/>
            </a:endParaRPr>
          </a:p>
        </p:txBody>
      </p:sp>
      <p:sp>
        <p:nvSpPr>
          <p:cNvPr id="18" name="TextBox 17"/>
          <p:cNvSpPr txBox="1"/>
          <p:nvPr/>
        </p:nvSpPr>
        <p:spPr>
          <a:xfrm>
            <a:off x="3253739" y="2426162"/>
            <a:ext cx="1066800" cy="523220"/>
          </a:xfrm>
          <a:prstGeom prst="rect">
            <a:avLst/>
          </a:prstGeom>
          <a:noFill/>
        </p:spPr>
        <p:txBody>
          <a:bodyPr wrap="square" rtlCol="0" anchor="ctr">
            <a:spAutoFit/>
          </a:bodyPr>
          <a:lstStyle/>
          <a:p>
            <a:r>
              <a:rPr lang="en-IN" sz="1400" dirty="0" smtClean="0"/>
              <a:t>Partnership Interest</a:t>
            </a:r>
            <a:endParaRPr lang="en-IN" sz="1400" dirty="0"/>
          </a:p>
        </p:txBody>
      </p:sp>
      <p:cxnSp>
        <p:nvCxnSpPr>
          <p:cNvPr id="27" name="Straight Arrow Connector 26"/>
          <p:cNvCxnSpPr/>
          <p:nvPr/>
        </p:nvCxnSpPr>
        <p:spPr>
          <a:xfrm flipV="1">
            <a:off x="4302396" y="2233960"/>
            <a:ext cx="18143" cy="152414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4548043" y="5209750"/>
            <a:ext cx="0" cy="4291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819851" y="5659535"/>
            <a:ext cx="1728192" cy="562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4548043" y="5663637"/>
            <a:ext cx="18722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2819851" y="5659535"/>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420251" y="5678278"/>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559843" y="5678279"/>
            <a:ext cx="0" cy="36566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237763" y="6016020"/>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Investee Co. </a:t>
            </a:r>
            <a:r>
              <a:rPr lang="en-IN" dirty="0"/>
              <a:t>1</a:t>
            </a:r>
          </a:p>
        </p:txBody>
      </p:sp>
      <p:sp>
        <p:nvSpPr>
          <p:cNvPr id="42" name="Rectangle 41"/>
          <p:cNvSpPr/>
          <p:nvPr/>
        </p:nvSpPr>
        <p:spPr>
          <a:xfrm>
            <a:off x="5838163" y="6043943"/>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3</a:t>
            </a:r>
            <a:endParaRPr lang="en-IN" dirty="0"/>
          </a:p>
        </p:txBody>
      </p:sp>
      <p:sp>
        <p:nvSpPr>
          <p:cNvPr id="43" name="Rectangle 42"/>
          <p:cNvSpPr/>
          <p:nvPr/>
        </p:nvSpPr>
        <p:spPr>
          <a:xfrm>
            <a:off x="3986960" y="6027291"/>
            <a:ext cx="1164175" cy="53278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Investee Co. </a:t>
            </a:r>
            <a:r>
              <a:rPr lang="en-IN" dirty="0" smtClean="0"/>
              <a:t>2</a:t>
            </a:r>
            <a:endParaRPr lang="en-IN" dirty="0"/>
          </a:p>
        </p:txBody>
      </p:sp>
    </p:spTree>
    <p:extLst>
      <p:ext uri="{BB962C8B-B14F-4D97-AF65-F5344CB8AC3E}">
        <p14:creationId xmlns:p14="http://schemas.microsoft.com/office/powerpoint/2010/main" val="4099079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8" grpId="0" animBg="1"/>
      <p:bldP spid="12" grpId="0" animBg="1"/>
      <p:bldP spid="13" grpId="0" animBg="1"/>
      <p:bldP spid="20" grpId="0"/>
      <p:bldP spid="25" grpId="0"/>
      <p:bldP spid="28" grpId="0"/>
      <p:bldP spid="35" grpId="0"/>
      <p:bldP spid="31" grpId="0" animBg="1"/>
      <p:bldP spid="18" grpId="0"/>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09713"/>
            <a:ext cx="8153400" cy="5029200"/>
          </a:xfrm>
        </p:spPr>
        <p:txBody>
          <a:bodyPr>
            <a:normAutofit fontScale="92500" lnSpcReduction="20000"/>
          </a:bodyPr>
          <a:lstStyle/>
          <a:p>
            <a:pPr marL="0" indent="0">
              <a:buNone/>
            </a:pPr>
            <a:endParaRPr lang="en-IN" sz="1800" dirty="0" smtClean="0"/>
          </a:p>
          <a:p>
            <a:r>
              <a:rPr lang="en-IN" sz="1800" dirty="0" smtClean="0"/>
              <a:t>Private Equity Firms are intermediaries who </a:t>
            </a:r>
            <a:r>
              <a:rPr lang="en-IN" sz="1800" b="1" dirty="0" smtClean="0"/>
              <a:t>raise and manage investors’ funds</a:t>
            </a:r>
            <a:r>
              <a:rPr lang="en-IN" sz="1800" dirty="0" smtClean="0"/>
              <a:t>. </a:t>
            </a:r>
          </a:p>
          <a:p>
            <a:r>
              <a:rPr lang="en-IN" sz="1800" dirty="0" smtClean="0"/>
              <a:t>The </a:t>
            </a:r>
            <a:r>
              <a:rPr lang="en-IN" sz="1800" b="1" dirty="0" smtClean="0"/>
              <a:t>limited partners </a:t>
            </a:r>
            <a:r>
              <a:rPr lang="en-IN" sz="1800" dirty="0" smtClean="0"/>
              <a:t>(Investors) of a such funds are “</a:t>
            </a:r>
            <a:r>
              <a:rPr lang="en-IN" sz="1800" b="1" dirty="0" smtClean="0"/>
              <a:t>Accredited</a:t>
            </a:r>
            <a:r>
              <a:rPr lang="en-IN" sz="1800" dirty="0" smtClean="0"/>
              <a:t>” investors, with </a:t>
            </a:r>
            <a:r>
              <a:rPr lang="en-IN" sz="1800" b="1" dirty="0" smtClean="0"/>
              <a:t>minimum Net worth and risk appetite. </a:t>
            </a:r>
          </a:p>
          <a:p>
            <a:r>
              <a:rPr lang="en-IN" sz="1800" dirty="0" smtClean="0"/>
              <a:t>Large PE firms shares are traded publicly so that they are directly investable.                  (Ex: Blackstone and KKR in the USA)</a:t>
            </a:r>
          </a:p>
          <a:p>
            <a:pPr marL="0" indent="0">
              <a:buNone/>
            </a:pPr>
            <a:endParaRPr lang="en-IN" sz="1800" dirty="0" smtClean="0"/>
          </a:p>
          <a:p>
            <a:pPr marL="0" indent="0">
              <a:buNone/>
            </a:pPr>
            <a:endParaRPr lang="en-IN" sz="1800" dirty="0" smtClean="0"/>
          </a:p>
          <a:p>
            <a:pPr marL="0" indent="0">
              <a:buNone/>
            </a:pPr>
            <a:endParaRPr lang="en-IN" sz="1800" dirty="0" smtClean="0"/>
          </a:p>
          <a:p>
            <a:r>
              <a:rPr lang="en-IN" sz="1800" dirty="0" smtClean="0"/>
              <a:t>Private Equity Firms can launch </a:t>
            </a:r>
            <a:r>
              <a:rPr lang="en-IN" sz="1800" b="1" dirty="0" smtClean="0"/>
              <a:t>multiple Private Equity Funds</a:t>
            </a:r>
            <a:r>
              <a:rPr lang="en-IN" sz="1800" dirty="0" smtClean="0"/>
              <a:t>, based on a particular year, industry or theme. (Ex: </a:t>
            </a:r>
            <a:r>
              <a:rPr lang="en-IN" sz="1800" dirty="0" err="1" smtClean="0"/>
              <a:t>Artha</a:t>
            </a:r>
            <a:r>
              <a:rPr lang="en-IN" sz="1800" dirty="0" smtClean="0"/>
              <a:t> Group has launched </a:t>
            </a:r>
            <a:r>
              <a:rPr lang="en-IN" sz="1800" dirty="0" err="1" smtClean="0"/>
              <a:t>Artha</a:t>
            </a:r>
            <a:r>
              <a:rPr lang="en-IN" sz="1800" dirty="0" smtClean="0"/>
              <a:t> Venture Fund – I)</a:t>
            </a:r>
          </a:p>
          <a:p>
            <a:r>
              <a:rPr lang="en-IN" sz="1800" dirty="0" smtClean="0"/>
              <a:t>Through such Funds, Private Equity Firms invest investors’ funds collectively in private companies to get higher returns. </a:t>
            </a:r>
            <a:endParaRPr lang="en-IN" sz="1800" dirty="0"/>
          </a:p>
          <a:p>
            <a:pPr marL="0" indent="0">
              <a:buNone/>
            </a:pPr>
            <a:endParaRPr lang="en-IN" sz="1800" dirty="0" smtClean="0"/>
          </a:p>
          <a:p>
            <a:pPr marL="0" indent="0">
              <a:buNone/>
            </a:pPr>
            <a:endParaRPr lang="en-IN" sz="1800" dirty="0" smtClean="0"/>
          </a:p>
          <a:p>
            <a:pPr marL="0" indent="0">
              <a:buNone/>
            </a:pPr>
            <a:endParaRPr lang="en-IN" sz="1800" dirty="0" smtClean="0"/>
          </a:p>
          <a:p>
            <a:endParaRPr lang="en-IN" sz="1800" dirty="0" smtClean="0"/>
          </a:p>
          <a:p>
            <a:r>
              <a:rPr lang="en-IN" sz="1800" dirty="0" smtClean="0"/>
              <a:t>The legal framework which describes the </a:t>
            </a:r>
            <a:r>
              <a:rPr lang="en-IN" sz="1800" b="1" dirty="0" smtClean="0"/>
              <a:t>terms and conditions </a:t>
            </a:r>
            <a:r>
              <a:rPr lang="en-IN" sz="1800" dirty="0" smtClean="0"/>
              <a:t>for all the parties involved in the fund.</a:t>
            </a:r>
          </a:p>
        </p:txBody>
      </p:sp>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6</a:t>
            </a:fld>
            <a:endParaRPr lang="en-IN">
              <a:solidFill>
                <a:srgbClr val="000000">
                  <a:tint val="75000"/>
                </a:srgbClr>
              </a:solidFill>
            </a:endParaRPr>
          </a:p>
        </p:txBody>
      </p:sp>
      <p:sp>
        <p:nvSpPr>
          <p:cNvPr id="5" name="Title 1"/>
          <p:cNvSpPr txBox="1">
            <a:spLocks/>
          </p:cNvSpPr>
          <p:nvPr/>
        </p:nvSpPr>
        <p:spPr>
          <a:xfrm>
            <a:off x="304800" y="57150"/>
            <a:ext cx="7239000" cy="866775"/>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STRUCTURE OF PRIVATE EQUITY (CONT.)</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2" name="Notched Right Arrow 1"/>
          <p:cNvSpPr/>
          <p:nvPr/>
        </p:nvSpPr>
        <p:spPr>
          <a:xfrm>
            <a:off x="685800" y="892576"/>
            <a:ext cx="2526323" cy="84798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Private Equity Firms</a:t>
            </a:r>
          </a:p>
        </p:txBody>
      </p:sp>
      <p:sp>
        <p:nvSpPr>
          <p:cNvPr id="7" name="Notched Right Arrow 6"/>
          <p:cNvSpPr/>
          <p:nvPr/>
        </p:nvSpPr>
        <p:spPr>
          <a:xfrm>
            <a:off x="621323" y="2998594"/>
            <a:ext cx="2590800" cy="86311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Private Equity </a:t>
            </a:r>
            <a:r>
              <a:rPr lang="en-IN" dirty="0" smtClean="0"/>
              <a:t>Funds</a:t>
            </a:r>
            <a:endParaRPr lang="en-IN" dirty="0"/>
          </a:p>
        </p:txBody>
      </p:sp>
      <p:sp>
        <p:nvSpPr>
          <p:cNvPr id="8" name="Notched Right Arrow 7"/>
          <p:cNvSpPr/>
          <p:nvPr/>
        </p:nvSpPr>
        <p:spPr>
          <a:xfrm>
            <a:off x="621323" y="4817187"/>
            <a:ext cx="2667000" cy="10668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Limited Partnership Agreement</a:t>
            </a:r>
            <a:endParaRPr lang="en-IN" dirty="0"/>
          </a:p>
        </p:txBody>
      </p:sp>
    </p:spTree>
    <p:extLst>
      <p:ext uri="{BB962C8B-B14F-4D97-AF65-F5344CB8AC3E}">
        <p14:creationId xmlns:p14="http://schemas.microsoft.com/office/powerpoint/2010/main" val="3302759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108" y="1066800"/>
            <a:ext cx="8505092" cy="1905000"/>
          </a:xfrm>
          <a:solidFill>
            <a:schemeClr val="accent1">
              <a:lumMod val="20000"/>
              <a:lumOff val="80000"/>
            </a:schemeClr>
          </a:solidFill>
        </p:spPr>
        <p:txBody>
          <a:bodyPr>
            <a:normAutofit/>
          </a:bodyPr>
          <a:lstStyle/>
          <a:p>
            <a:pPr>
              <a:buFont typeface="Courier New" pitchFamily="49" charset="0"/>
              <a:buChar char="o"/>
            </a:pPr>
            <a:r>
              <a:rPr lang="en-IN" sz="1800" b="1" dirty="0" smtClean="0"/>
              <a:t>Vintage Year </a:t>
            </a:r>
            <a:r>
              <a:rPr lang="en-IN" sz="1800" dirty="0" smtClean="0"/>
              <a:t>is the Calendar Year in which the Fund was formed and the first drawdown of the capital was made.</a:t>
            </a:r>
            <a:endParaRPr lang="en-IN" sz="1800" dirty="0"/>
          </a:p>
          <a:p>
            <a:pPr>
              <a:buFont typeface="Courier New" pitchFamily="49" charset="0"/>
              <a:buChar char="o"/>
            </a:pPr>
            <a:r>
              <a:rPr lang="en-IN" sz="1800" dirty="0" smtClean="0"/>
              <a:t>To achieve best results, funds attempt to engage in the market in specified Vintage years by avoiding the years with economic downturns or expectations of poor returns.</a:t>
            </a:r>
          </a:p>
          <a:p>
            <a:pPr>
              <a:buFont typeface="Courier New" pitchFamily="49" charset="0"/>
              <a:buChar char="o"/>
            </a:pPr>
            <a:r>
              <a:rPr lang="en-IN" sz="1800" b="1" dirty="0" smtClean="0"/>
              <a:t>Cost Averaging Strategy </a:t>
            </a:r>
            <a:r>
              <a:rPr lang="en-IN" sz="1800" dirty="0" smtClean="0"/>
              <a:t>is a common method to maximise returns. This strategy diversifies investments by investing in multiple Vintage years.</a:t>
            </a:r>
            <a:endParaRPr lang="en-IN" sz="1800" dirty="0"/>
          </a:p>
        </p:txBody>
      </p:sp>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7</a:t>
            </a:fld>
            <a:endParaRPr lang="en-IN">
              <a:solidFill>
                <a:srgbClr val="000000">
                  <a:tint val="75000"/>
                </a:srgbClr>
              </a:solidFill>
            </a:endParaRPr>
          </a:p>
        </p:txBody>
      </p:sp>
      <p:sp>
        <p:nvSpPr>
          <p:cNvPr id="5" name="Title 1"/>
          <p:cNvSpPr txBox="1">
            <a:spLocks/>
          </p:cNvSpPr>
          <p:nvPr/>
        </p:nvSpPr>
        <p:spPr>
          <a:xfrm>
            <a:off x="304800" y="57150"/>
            <a:ext cx="6902450" cy="866775"/>
          </a:xfrm>
          <a:prstGeom prst="rect">
            <a:avLst/>
          </a:prstGeom>
          <a:effectLst/>
        </p:spPr>
        <p:txBody>
          <a:bodyPr vert="horz" lIns="91440" tIns="45720" rIns="91440" bIns="45720" rtlCol="0" anchor="ctr">
            <a:normAutofit fontScale="925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STRUCTURE OF PRIVATE EQUITY (CONT.)</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graphicFrame>
        <p:nvGraphicFramePr>
          <p:cNvPr id="7" name="Table 6"/>
          <p:cNvGraphicFramePr>
            <a:graphicFrameLocks noGrp="1"/>
          </p:cNvGraphicFramePr>
          <p:nvPr>
            <p:extLst/>
          </p:nvPr>
        </p:nvGraphicFramePr>
        <p:xfrm>
          <a:off x="228600" y="3312006"/>
          <a:ext cx="8610599" cy="2555394"/>
        </p:xfrm>
        <a:graphic>
          <a:graphicData uri="http://schemas.openxmlformats.org/drawingml/2006/table">
            <a:tbl>
              <a:tblPr firstRow="1" bandRow="1">
                <a:tableStyleId>{5C22544A-7EE6-4342-B048-85BDC9FD1C3A}</a:tableStyleId>
              </a:tblPr>
              <a:tblGrid>
                <a:gridCol w="1613579">
                  <a:extLst>
                    <a:ext uri="{9D8B030D-6E8A-4147-A177-3AD203B41FA5}">
                      <a16:colId xmlns:a16="http://schemas.microsoft.com/office/drawing/2014/main" val="20000"/>
                    </a:ext>
                  </a:extLst>
                </a:gridCol>
                <a:gridCol w="901278">
                  <a:extLst>
                    <a:ext uri="{9D8B030D-6E8A-4147-A177-3AD203B41FA5}">
                      <a16:colId xmlns:a16="http://schemas.microsoft.com/office/drawing/2014/main" val="20002"/>
                    </a:ext>
                  </a:extLst>
                </a:gridCol>
                <a:gridCol w="986076">
                  <a:extLst>
                    <a:ext uri="{9D8B030D-6E8A-4147-A177-3AD203B41FA5}">
                      <a16:colId xmlns:a16="http://schemas.microsoft.com/office/drawing/2014/main" val="20003"/>
                    </a:ext>
                  </a:extLst>
                </a:gridCol>
                <a:gridCol w="1165363">
                  <a:extLst>
                    <a:ext uri="{9D8B030D-6E8A-4147-A177-3AD203B41FA5}">
                      <a16:colId xmlns:a16="http://schemas.microsoft.com/office/drawing/2014/main" val="20004"/>
                    </a:ext>
                  </a:extLst>
                </a:gridCol>
                <a:gridCol w="806789">
                  <a:extLst>
                    <a:ext uri="{9D8B030D-6E8A-4147-A177-3AD203B41FA5}">
                      <a16:colId xmlns:a16="http://schemas.microsoft.com/office/drawing/2014/main" val="20005"/>
                    </a:ext>
                  </a:extLst>
                </a:gridCol>
                <a:gridCol w="1703222">
                  <a:extLst>
                    <a:ext uri="{9D8B030D-6E8A-4147-A177-3AD203B41FA5}">
                      <a16:colId xmlns:a16="http://schemas.microsoft.com/office/drawing/2014/main" val="20006"/>
                    </a:ext>
                  </a:extLst>
                </a:gridCol>
                <a:gridCol w="1434292">
                  <a:extLst>
                    <a:ext uri="{9D8B030D-6E8A-4147-A177-3AD203B41FA5}">
                      <a16:colId xmlns:a16="http://schemas.microsoft.com/office/drawing/2014/main" val="20007"/>
                    </a:ext>
                  </a:extLst>
                </a:gridCol>
              </a:tblGrid>
              <a:tr h="863078">
                <a:tc>
                  <a:txBody>
                    <a:bodyPr/>
                    <a:lstStyle/>
                    <a:p>
                      <a:r>
                        <a:rPr lang="en-IN" sz="1600" dirty="0" smtClean="0"/>
                        <a:t>Fund</a:t>
                      </a:r>
                      <a:endParaRPr lang="en-IN" sz="1600" dirty="0"/>
                    </a:p>
                  </a:txBody>
                  <a:tcPr/>
                </a:tc>
                <a:tc>
                  <a:txBody>
                    <a:bodyPr/>
                    <a:lstStyle/>
                    <a:p>
                      <a:r>
                        <a:rPr lang="en-IN" sz="1600" dirty="0" smtClean="0"/>
                        <a:t>Vintage</a:t>
                      </a:r>
                      <a:endParaRPr lang="en-IN" sz="1600" dirty="0"/>
                    </a:p>
                  </a:txBody>
                  <a:tcPr/>
                </a:tc>
                <a:tc>
                  <a:txBody>
                    <a:bodyPr/>
                    <a:lstStyle/>
                    <a:p>
                      <a:r>
                        <a:rPr lang="en-IN" sz="1600" dirty="0" smtClean="0"/>
                        <a:t>Fund Size (</a:t>
                      </a:r>
                      <a:r>
                        <a:rPr lang="en-IN" sz="1600" dirty="0" err="1" smtClean="0"/>
                        <a:t>mn</a:t>
                      </a:r>
                      <a:r>
                        <a:rPr lang="en-IN" sz="1600" dirty="0" smtClean="0"/>
                        <a:t>)</a:t>
                      </a:r>
                      <a:endParaRPr lang="en-IN" sz="1600" dirty="0"/>
                    </a:p>
                  </a:txBody>
                  <a:tcPr/>
                </a:tc>
                <a:tc>
                  <a:txBody>
                    <a:bodyPr/>
                    <a:lstStyle/>
                    <a:p>
                      <a:r>
                        <a:rPr lang="en-IN" sz="1600" dirty="0" smtClean="0"/>
                        <a:t>Fund Type</a:t>
                      </a:r>
                      <a:endParaRPr lang="en-IN" sz="1600" dirty="0"/>
                    </a:p>
                  </a:txBody>
                  <a:tcPr/>
                </a:tc>
                <a:tc>
                  <a:txBody>
                    <a:bodyPr/>
                    <a:lstStyle/>
                    <a:p>
                      <a:r>
                        <a:rPr lang="en-IN" sz="1600" dirty="0" smtClean="0"/>
                        <a:t>Net IRR (%)</a:t>
                      </a:r>
                      <a:endParaRPr lang="en-IN" sz="1600" dirty="0"/>
                    </a:p>
                  </a:txBody>
                  <a:tcPr/>
                </a:tc>
                <a:tc>
                  <a:txBody>
                    <a:bodyPr/>
                    <a:lstStyle/>
                    <a:p>
                      <a:r>
                        <a:rPr lang="en-IN" sz="1600" dirty="0" smtClean="0"/>
                        <a:t>Geographic Focus</a:t>
                      </a:r>
                      <a:endParaRPr lang="en-IN" sz="1600" dirty="0"/>
                    </a:p>
                  </a:txBody>
                  <a:tcPr/>
                </a:tc>
                <a:tc>
                  <a:txBody>
                    <a:bodyPr/>
                    <a:lstStyle/>
                    <a:p>
                      <a:r>
                        <a:rPr lang="en-IN" sz="1600" dirty="0" smtClean="0"/>
                        <a:t>Date Reported</a:t>
                      </a:r>
                      <a:endParaRPr lang="en-IN" sz="1600" dirty="0"/>
                    </a:p>
                  </a:txBody>
                  <a:tcPr/>
                </a:tc>
                <a:extLst>
                  <a:ext uri="{0D108BD9-81ED-4DB2-BD59-A6C34878D82A}">
                    <a16:rowId xmlns:a16="http://schemas.microsoft.com/office/drawing/2014/main" val="10000"/>
                  </a:ext>
                </a:extLst>
              </a:tr>
              <a:tr h="414619">
                <a:tc>
                  <a:txBody>
                    <a:bodyPr/>
                    <a:lstStyle/>
                    <a:p>
                      <a:r>
                        <a:rPr lang="en-IN" sz="1600" dirty="0" smtClean="0"/>
                        <a:t>Chyrus Capital</a:t>
                      </a:r>
                      <a:r>
                        <a:rPr lang="en-IN" sz="1600" baseline="0" dirty="0" smtClean="0"/>
                        <a:t> </a:t>
                      </a:r>
                      <a:endParaRPr lang="en-IN" sz="1600" dirty="0"/>
                    </a:p>
                  </a:txBody>
                  <a:tcPr/>
                </a:tc>
                <a:tc>
                  <a:txBody>
                    <a:bodyPr/>
                    <a:lstStyle/>
                    <a:p>
                      <a:r>
                        <a:rPr lang="en-IN" sz="1600" dirty="0" smtClean="0"/>
                        <a:t>2004</a:t>
                      </a:r>
                      <a:endParaRPr lang="en-IN" sz="1600" dirty="0"/>
                    </a:p>
                  </a:txBody>
                  <a:tcPr/>
                </a:tc>
                <a:tc>
                  <a:txBody>
                    <a:bodyPr/>
                    <a:lstStyle/>
                    <a:p>
                      <a:r>
                        <a:rPr lang="en-IN" sz="1600" dirty="0" smtClean="0"/>
                        <a:t>$ 258</a:t>
                      </a:r>
                      <a:endParaRPr lang="en-IN" sz="1600" dirty="0"/>
                    </a:p>
                  </a:txBody>
                  <a:tcPr/>
                </a:tc>
                <a:tc>
                  <a:txBody>
                    <a:bodyPr/>
                    <a:lstStyle/>
                    <a:p>
                      <a:r>
                        <a:rPr lang="en-IN" sz="1600" dirty="0" smtClean="0"/>
                        <a:t>Growth</a:t>
                      </a:r>
                      <a:endParaRPr lang="en-IN" sz="1600" dirty="0"/>
                    </a:p>
                  </a:txBody>
                  <a:tcPr/>
                </a:tc>
                <a:tc>
                  <a:txBody>
                    <a:bodyPr/>
                    <a:lstStyle/>
                    <a:p>
                      <a:r>
                        <a:rPr lang="en-IN" sz="1600" dirty="0" smtClean="0"/>
                        <a:t>89.2</a:t>
                      </a:r>
                      <a:endParaRPr lang="en-IN" sz="1600" dirty="0"/>
                    </a:p>
                  </a:txBody>
                  <a:tcPr/>
                </a:tc>
                <a:tc>
                  <a:txBody>
                    <a:bodyPr/>
                    <a:lstStyle/>
                    <a:p>
                      <a:r>
                        <a:rPr lang="en-IN" sz="1600" dirty="0" smtClean="0"/>
                        <a:t>India, US</a:t>
                      </a:r>
                      <a:endParaRPr lang="en-IN" sz="1600" dirty="0"/>
                    </a:p>
                  </a:txBody>
                  <a:tcPr/>
                </a:tc>
                <a:tc>
                  <a:txBody>
                    <a:bodyPr/>
                    <a:lstStyle/>
                    <a:p>
                      <a:r>
                        <a:rPr lang="en-IN" sz="1600" dirty="0" smtClean="0"/>
                        <a:t>Sep 30, ‘17 </a:t>
                      </a:r>
                      <a:endParaRPr lang="en-IN" sz="1600" dirty="0"/>
                    </a:p>
                  </a:txBody>
                  <a:tcPr/>
                </a:tc>
                <a:extLst>
                  <a:ext uri="{0D108BD9-81ED-4DB2-BD59-A6C34878D82A}">
                    <a16:rowId xmlns:a16="http://schemas.microsoft.com/office/drawing/2014/main" val="10001"/>
                  </a:ext>
                </a:extLst>
              </a:tr>
              <a:tr h="414619">
                <a:tc>
                  <a:txBody>
                    <a:bodyPr/>
                    <a:lstStyle/>
                    <a:p>
                      <a:r>
                        <a:rPr lang="en-IN" sz="1600" dirty="0" smtClean="0"/>
                        <a:t>Chyrus Capital</a:t>
                      </a:r>
                      <a:endParaRPr lang="en-IN" sz="1600" dirty="0"/>
                    </a:p>
                  </a:txBody>
                  <a:tcPr/>
                </a:tc>
                <a:tc>
                  <a:txBody>
                    <a:bodyPr/>
                    <a:lstStyle/>
                    <a:p>
                      <a:r>
                        <a:rPr lang="en-IN" sz="1600" dirty="0" smtClean="0"/>
                        <a:t>1999</a:t>
                      </a:r>
                      <a:endParaRPr lang="en-IN" sz="1600" dirty="0"/>
                    </a:p>
                  </a:txBody>
                  <a:tcPr/>
                </a:tc>
                <a:tc>
                  <a:txBody>
                    <a:bodyPr/>
                    <a:lstStyle/>
                    <a:p>
                      <a:r>
                        <a:rPr lang="en-IN" sz="1600" dirty="0" smtClean="0"/>
                        <a:t>$ 64</a:t>
                      </a:r>
                      <a:endParaRPr lang="en-IN" sz="1600" dirty="0"/>
                    </a:p>
                  </a:txBody>
                  <a:tcPr/>
                </a:tc>
                <a:tc>
                  <a:txBody>
                    <a:bodyPr/>
                    <a:lstStyle/>
                    <a:p>
                      <a:r>
                        <a:rPr lang="en-IN" sz="1600" dirty="0" smtClean="0"/>
                        <a:t>Growth</a:t>
                      </a:r>
                      <a:endParaRPr lang="en-IN" sz="1600" dirty="0"/>
                    </a:p>
                  </a:txBody>
                  <a:tcPr/>
                </a:tc>
                <a:tc>
                  <a:txBody>
                    <a:bodyPr/>
                    <a:lstStyle/>
                    <a:p>
                      <a:r>
                        <a:rPr lang="en-IN" sz="1600" dirty="0" smtClean="0"/>
                        <a:t>17.9</a:t>
                      </a:r>
                      <a:endParaRPr lang="en-IN" sz="1600" dirty="0"/>
                    </a:p>
                  </a:txBody>
                  <a:tcPr/>
                </a:tc>
                <a:tc>
                  <a:txBody>
                    <a:bodyPr/>
                    <a:lstStyle/>
                    <a:p>
                      <a:r>
                        <a:rPr lang="en-IN" sz="1600" dirty="0" smtClean="0"/>
                        <a:t>India, Mauritius</a:t>
                      </a:r>
                      <a:endParaRPr lang="en-IN"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600" dirty="0" smtClean="0"/>
                        <a:t>Sep 30, ’17</a:t>
                      </a:r>
                    </a:p>
                  </a:txBody>
                  <a:tcPr/>
                </a:tc>
                <a:extLst>
                  <a:ext uri="{0D108BD9-81ED-4DB2-BD59-A6C34878D82A}">
                    <a16:rowId xmlns:a16="http://schemas.microsoft.com/office/drawing/2014/main" val="10002"/>
                  </a:ext>
                </a:extLst>
              </a:tr>
              <a:tr h="863078">
                <a:tc>
                  <a:txBody>
                    <a:bodyPr/>
                    <a:lstStyle/>
                    <a:p>
                      <a:r>
                        <a:rPr lang="en-IN" sz="1600" dirty="0" smtClean="0"/>
                        <a:t>Inventus Capital Partners </a:t>
                      </a:r>
                      <a:endParaRPr lang="en-IN" sz="1600" dirty="0"/>
                    </a:p>
                  </a:txBody>
                  <a:tcPr/>
                </a:tc>
                <a:tc>
                  <a:txBody>
                    <a:bodyPr/>
                    <a:lstStyle/>
                    <a:p>
                      <a:r>
                        <a:rPr lang="en-IN" sz="1600" dirty="0" smtClean="0"/>
                        <a:t>2007</a:t>
                      </a:r>
                      <a:endParaRPr lang="en-IN" sz="1600" dirty="0"/>
                    </a:p>
                  </a:txBody>
                  <a:tcPr/>
                </a:tc>
                <a:tc>
                  <a:txBody>
                    <a:bodyPr/>
                    <a:lstStyle/>
                    <a:p>
                      <a:r>
                        <a:rPr lang="en-IN" sz="1600" dirty="0" smtClean="0"/>
                        <a:t>$ 52</a:t>
                      </a:r>
                      <a:endParaRPr lang="en-IN" sz="1600" dirty="0"/>
                    </a:p>
                  </a:txBody>
                  <a:tcPr/>
                </a:tc>
                <a:tc>
                  <a:txBody>
                    <a:bodyPr/>
                    <a:lstStyle/>
                    <a:p>
                      <a:r>
                        <a:rPr lang="en-IN" sz="1600" dirty="0" smtClean="0"/>
                        <a:t>Venture Capital </a:t>
                      </a:r>
                    </a:p>
                    <a:p>
                      <a:r>
                        <a:rPr lang="en-IN" sz="1600" dirty="0" smtClean="0"/>
                        <a:t>(All Stages)</a:t>
                      </a:r>
                      <a:endParaRPr lang="en-IN" sz="1600" dirty="0"/>
                    </a:p>
                  </a:txBody>
                  <a:tcPr/>
                </a:tc>
                <a:tc>
                  <a:txBody>
                    <a:bodyPr/>
                    <a:lstStyle/>
                    <a:p>
                      <a:r>
                        <a:rPr lang="en-IN" sz="1600" dirty="0" smtClean="0"/>
                        <a:t>18.8</a:t>
                      </a:r>
                      <a:endParaRPr lang="en-IN" sz="1600" dirty="0"/>
                    </a:p>
                  </a:txBody>
                  <a:tcPr/>
                </a:tc>
                <a:tc>
                  <a:txBody>
                    <a:bodyPr/>
                    <a:lstStyle/>
                    <a:p>
                      <a:r>
                        <a:rPr lang="en-IN" sz="1600" dirty="0" smtClean="0"/>
                        <a:t>India</a:t>
                      </a:r>
                      <a:endParaRPr lang="en-IN" sz="1600"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IN" sz="1600" dirty="0" smtClean="0"/>
                        <a:t>March 31, ’17</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553766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8</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EQUITY FORMS OF PRIVATE EQUITY- BUYOUTS</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extBox 6"/>
          <p:cNvSpPr txBox="1"/>
          <p:nvPr/>
        </p:nvSpPr>
        <p:spPr>
          <a:xfrm>
            <a:off x="186725" y="1050924"/>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Characteristics of Buyouts</a:t>
            </a:r>
            <a:endParaRPr lang="en-IN" sz="2000" b="1" dirty="0">
              <a:latin typeface="Calibri" pitchFamily="34" charset="0"/>
            </a:endParaRPr>
          </a:p>
        </p:txBody>
      </p:sp>
      <p:graphicFrame>
        <p:nvGraphicFramePr>
          <p:cNvPr id="8" name="Diagram 7"/>
          <p:cNvGraphicFramePr/>
          <p:nvPr>
            <p:extLst>
              <p:ext uri="{D42A27DB-BD31-4B8C-83A1-F6EECF244321}">
                <p14:modId xmlns:p14="http://schemas.microsoft.com/office/powerpoint/2010/main" val="1082887506"/>
              </p:ext>
            </p:extLst>
          </p:nvPr>
        </p:nvGraphicFramePr>
        <p:xfrm>
          <a:off x="186725" y="1477929"/>
          <a:ext cx="8812590" cy="49990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67245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561" y="1477928"/>
            <a:ext cx="8811753" cy="5029200"/>
          </a:xfrm>
        </p:spPr>
        <p:txBody>
          <a:bodyPr>
            <a:normAutofit/>
          </a:bodyPr>
          <a:lstStyle/>
          <a:p>
            <a:pPr marL="0" indent="0">
              <a:buNone/>
            </a:pPr>
            <a:endParaRPr lang="en-IN" sz="1800" dirty="0" smtClean="0"/>
          </a:p>
          <a:p>
            <a:pPr marL="0" indent="0">
              <a:buNone/>
            </a:pPr>
            <a:endParaRPr lang="en-IN" sz="1800" dirty="0" smtClean="0"/>
          </a:p>
          <a:p>
            <a:pPr marL="0" indent="0">
              <a:buNone/>
            </a:pPr>
            <a:endParaRPr lang="en-IN" sz="1800" dirty="0"/>
          </a:p>
        </p:txBody>
      </p:sp>
      <p:sp>
        <p:nvSpPr>
          <p:cNvPr id="4" name="Slide Number Placeholder 3"/>
          <p:cNvSpPr>
            <a:spLocks noGrp="1"/>
          </p:cNvSpPr>
          <p:nvPr>
            <p:ph type="sldNum" sz="quarter" idx="12"/>
          </p:nvPr>
        </p:nvSpPr>
        <p:spPr/>
        <p:txBody>
          <a:bodyPr/>
          <a:lstStyle/>
          <a:p>
            <a:fld id="{39A8EE05-A541-4149-AD7D-54F594853856}" type="slidenum">
              <a:rPr lang="en-IN" smtClean="0">
                <a:solidFill>
                  <a:srgbClr val="000000">
                    <a:tint val="75000"/>
                  </a:srgbClr>
                </a:solidFill>
              </a:rPr>
              <a:pPr/>
              <a:t>9</a:t>
            </a:fld>
            <a:endParaRPr lang="en-IN" dirty="0">
              <a:solidFill>
                <a:srgbClr val="000000">
                  <a:tint val="75000"/>
                </a:srgbClr>
              </a:solidFill>
            </a:endParaRPr>
          </a:p>
        </p:txBody>
      </p:sp>
      <p:sp>
        <p:nvSpPr>
          <p:cNvPr id="5" name="Title 1"/>
          <p:cNvSpPr txBox="1">
            <a:spLocks/>
          </p:cNvSpPr>
          <p:nvPr/>
        </p:nvSpPr>
        <p:spPr>
          <a:xfrm>
            <a:off x="152400" y="304800"/>
            <a:ext cx="7391400" cy="71923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DEBT FORMS OF PRIVATE EQUITY</a:t>
            </a:r>
            <a:endParaRPr lang="en-IN" sz="3200" b="1" dirty="0">
              <a:solidFill>
                <a:schemeClr val="tx1">
                  <a:lumMod val="65000"/>
                  <a:lumOff val="35000"/>
                </a:schemeClr>
              </a:solidFill>
              <a:latin typeface="Calibri"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9735" y="152400"/>
            <a:ext cx="1779580" cy="871630"/>
          </a:xfrm>
          <a:prstGeom prst="rect">
            <a:avLst/>
          </a:prstGeom>
        </p:spPr>
      </p:pic>
      <p:sp>
        <p:nvSpPr>
          <p:cNvPr id="7" name="TextBox 6"/>
          <p:cNvSpPr txBox="1"/>
          <p:nvPr/>
        </p:nvSpPr>
        <p:spPr>
          <a:xfrm>
            <a:off x="186725" y="1050924"/>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Mezzanine Debt</a:t>
            </a:r>
            <a:endParaRPr lang="en-IN" sz="2000" b="1" dirty="0">
              <a:latin typeface="Calibri" pitchFamily="34" charset="0"/>
            </a:endParaRPr>
          </a:p>
        </p:txBody>
      </p:sp>
      <p:sp>
        <p:nvSpPr>
          <p:cNvPr id="2" name="Snip Single Corner Rectangle 1"/>
          <p:cNvSpPr/>
          <p:nvPr/>
        </p:nvSpPr>
        <p:spPr>
          <a:xfrm>
            <a:off x="179010" y="1802949"/>
            <a:ext cx="8812590" cy="2007051"/>
          </a:xfrm>
          <a:prstGeom prst="snip1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
            </a:pPr>
            <a:r>
              <a:rPr lang="en-IN" dirty="0">
                <a:solidFill>
                  <a:schemeClr val="tx1"/>
                </a:solidFill>
              </a:rPr>
              <a:t>Mezzanine Debt is a form of Hybrid Debt, which is placed after secured debt and before equity shares. It is also known as</a:t>
            </a:r>
            <a:r>
              <a:rPr lang="en-IN" b="1" dirty="0">
                <a:solidFill>
                  <a:schemeClr val="tx1"/>
                </a:solidFill>
              </a:rPr>
              <a:t> Mezzanine Financing</a:t>
            </a:r>
            <a:r>
              <a:rPr lang="en-IN" b="1" dirty="0" smtClean="0">
                <a:solidFill>
                  <a:schemeClr val="tx1"/>
                </a:solidFill>
              </a:rPr>
              <a:t>.</a:t>
            </a:r>
          </a:p>
          <a:p>
            <a:pPr marL="285750" indent="-285750">
              <a:buFont typeface="Wingdings" pitchFamily="2" charset="2"/>
              <a:buChar char="§"/>
            </a:pPr>
            <a:r>
              <a:rPr lang="en-IN" dirty="0">
                <a:solidFill>
                  <a:schemeClr val="tx1"/>
                </a:solidFill>
              </a:rPr>
              <a:t>Mezzanine Debt is like an </a:t>
            </a:r>
            <a:r>
              <a:rPr lang="en-IN" b="1" dirty="0">
                <a:solidFill>
                  <a:schemeClr val="tx1"/>
                </a:solidFill>
              </a:rPr>
              <a:t>Intermediate Bond, with an Equity Kicker. </a:t>
            </a:r>
            <a:r>
              <a:rPr lang="en-IN" dirty="0">
                <a:solidFill>
                  <a:schemeClr val="tx1"/>
                </a:solidFill>
              </a:rPr>
              <a:t>Equity Kickers may be in the form of options or warrants. The debt may be repaid in cash or in kind (payment-in-kind</a:t>
            </a:r>
            <a:r>
              <a:rPr lang="en-IN" dirty="0" smtClean="0">
                <a:solidFill>
                  <a:schemeClr val="tx1"/>
                </a:solidFill>
              </a:rPr>
              <a:t>).</a:t>
            </a:r>
          </a:p>
          <a:p>
            <a:pPr marL="285750" indent="-285750">
              <a:buFont typeface="Wingdings" pitchFamily="2" charset="2"/>
              <a:buChar char="§"/>
            </a:pPr>
            <a:r>
              <a:rPr lang="en-IN" dirty="0">
                <a:solidFill>
                  <a:schemeClr val="tx1"/>
                </a:solidFill>
              </a:rPr>
              <a:t>Ex: Convertible Preference Share, Convertible Debenture, Senior Subordinated Debt, etc</a:t>
            </a:r>
            <a:r>
              <a:rPr lang="en-IN" dirty="0" smtClean="0">
                <a:solidFill>
                  <a:schemeClr val="tx1"/>
                </a:solidFill>
              </a:rPr>
              <a:t>.</a:t>
            </a:r>
            <a:endParaRPr lang="en-IN" dirty="0">
              <a:solidFill>
                <a:schemeClr val="tx1"/>
              </a:solidFill>
            </a:endParaRPr>
          </a:p>
        </p:txBody>
      </p:sp>
      <p:sp>
        <p:nvSpPr>
          <p:cNvPr id="9" name="Snip Single Corner Rectangle 8"/>
          <p:cNvSpPr/>
          <p:nvPr/>
        </p:nvSpPr>
        <p:spPr>
          <a:xfrm>
            <a:off x="179010" y="4135582"/>
            <a:ext cx="8812590" cy="2133601"/>
          </a:xfrm>
          <a:prstGeom prst="snip1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itchFamily="2" charset="2"/>
              <a:buChar char="§"/>
            </a:pPr>
            <a:r>
              <a:rPr lang="en-IN" b="1" dirty="0">
                <a:solidFill>
                  <a:schemeClr val="tx1"/>
                </a:solidFill>
              </a:rPr>
              <a:t>Use of Mezzanine Debt</a:t>
            </a:r>
            <a:r>
              <a:rPr lang="en-IN" dirty="0">
                <a:solidFill>
                  <a:schemeClr val="tx1"/>
                </a:solidFill>
              </a:rPr>
              <a:t>: To bridge Financing Gaps for growing firms, in the following manner:</a:t>
            </a:r>
          </a:p>
          <a:p>
            <a:pPr marL="285750" indent="-285750">
              <a:buFont typeface="Wingdings" pitchFamily="2" charset="2"/>
              <a:buChar char="§"/>
            </a:pPr>
            <a:r>
              <a:rPr lang="en-IN" u="sng" dirty="0">
                <a:solidFill>
                  <a:schemeClr val="tx1"/>
                </a:solidFill>
              </a:rPr>
              <a:t>To Finance Timing Gap</a:t>
            </a:r>
            <a:r>
              <a:rPr lang="en-IN" dirty="0">
                <a:solidFill>
                  <a:schemeClr val="tx1"/>
                </a:solidFill>
              </a:rPr>
              <a:t>: When a firm has raised Venture Capital and is looking to raise fresh capital through an IPO.</a:t>
            </a:r>
            <a:endParaRPr lang="en-IN" b="1" dirty="0">
              <a:solidFill>
                <a:schemeClr val="tx1"/>
              </a:solidFill>
            </a:endParaRPr>
          </a:p>
          <a:p>
            <a:pPr marL="285750" indent="-285750">
              <a:buFont typeface="Wingdings" pitchFamily="2" charset="2"/>
              <a:buChar char="§"/>
            </a:pPr>
            <a:r>
              <a:rPr lang="en-IN" u="sng" dirty="0">
                <a:solidFill>
                  <a:schemeClr val="tx1"/>
                </a:solidFill>
              </a:rPr>
              <a:t>To Finance Capital Structure Gaps</a:t>
            </a:r>
            <a:r>
              <a:rPr lang="en-IN" dirty="0">
                <a:solidFill>
                  <a:schemeClr val="tx1"/>
                </a:solidFill>
              </a:rPr>
              <a:t>: When secured debt is unavailable and equity dilution is the last resort</a:t>
            </a:r>
          </a:p>
          <a:p>
            <a:pPr marL="285750" indent="-285750">
              <a:buFont typeface="Wingdings" pitchFamily="2" charset="2"/>
              <a:buChar char="§"/>
            </a:pPr>
            <a:r>
              <a:rPr lang="en-IN" u="sng" dirty="0">
                <a:solidFill>
                  <a:schemeClr val="tx1"/>
                </a:solidFill>
              </a:rPr>
              <a:t>To Finance Gaps in Buyouts</a:t>
            </a:r>
            <a:r>
              <a:rPr lang="en-IN" dirty="0">
                <a:solidFill>
                  <a:schemeClr val="tx1"/>
                </a:solidFill>
              </a:rPr>
              <a:t>: To complete a Leveraged Buyout</a:t>
            </a:r>
          </a:p>
        </p:txBody>
      </p:sp>
    </p:spTree>
    <p:extLst>
      <p:ext uri="{BB962C8B-B14F-4D97-AF65-F5344CB8AC3E}">
        <p14:creationId xmlns:p14="http://schemas.microsoft.com/office/powerpoint/2010/main" val="768180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3675</TotalTime>
  <Words>1663</Words>
  <Application>Microsoft Office PowerPoint</Application>
  <PresentationFormat>On-screen Show (4:3)</PresentationFormat>
  <Paragraphs>176</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Book Antiqua</vt:lpstr>
      <vt:lpstr>Calibri</vt:lpstr>
      <vt:lpstr>Calibri Light</vt:lpstr>
      <vt:lpstr>Courier New</vt:lpstr>
      <vt:lpstr>Wingdings</vt:lpstr>
      <vt:lpstr>1_Office Theme</vt:lpstr>
      <vt:lpstr>PowerPoint Presentation</vt:lpstr>
      <vt:lpstr>INTRODUCTION TO PRIVATE EQUITY</vt:lpstr>
      <vt:lpstr>INTRODUCTION TO PRIVATE EQUITY</vt:lpstr>
      <vt:lpstr>INTRODUCTION TO PRIVATE EQUITY</vt:lpstr>
      <vt:lpstr>STRUCTURE OF PRIVATE EQUITY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shruti</dc:creator>
  <cp:lastModifiedBy>Archit Lohia</cp:lastModifiedBy>
  <cp:revision>516</cp:revision>
  <dcterms:created xsi:type="dcterms:W3CDTF">2006-08-16T00:00:00Z</dcterms:created>
  <dcterms:modified xsi:type="dcterms:W3CDTF">2018-07-16T09:07:36Z</dcterms:modified>
</cp:coreProperties>
</file>