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3" r:id="rId1"/>
  </p:sldMasterIdLst>
  <p:notesMasterIdLst>
    <p:notesMasterId r:id="rId15"/>
  </p:notesMasterIdLst>
  <p:sldIdLst>
    <p:sldId id="273" r:id="rId2"/>
    <p:sldId id="514" r:id="rId3"/>
    <p:sldId id="516" r:id="rId4"/>
    <p:sldId id="517" r:id="rId5"/>
    <p:sldId id="519" r:id="rId6"/>
    <p:sldId id="515" r:id="rId7"/>
    <p:sldId id="518" r:id="rId8"/>
    <p:sldId id="479" r:id="rId9"/>
    <p:sldId id="480" r:id="rId10"/>
    <p:sldId id="476" r:id="rId11"/>
    <p:sldId id="478" r:id="rId12"/>
    <p:sldId id="495" r:id="rId13"/>
    <p:sldId id="336"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E7D"/>
    <a:srgbClr val="FDECE9"/>
    <a:srgbClr val="B61A16"/>
    <a:srgbClr val="FA6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324" autoAdjust="0"/>
  </p:normalViewPr>
  <p:slideViewPr>
    <p:cSldViewPr>
      <p:cViewPr varScale="1">
        <p:scale>
          <a:sx n="80" d="100"/>
          <a:sy n="80" d="100"/>
        </p:scale>
        <p:origin x="-1469"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4BC9CF-4074-43E1-9749-9DF2C83FBA2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99A1789-CDF6-4860-91B4-816DF907791E}">
      <dgm:prSet phldrT="[Text]" custT="1"/>
      <dgm:spPr>
        <a:solidFill>
          <a:srgbClr val="FA6A66"/>
        </a:solidFill>
      </dgm:spPr>
      <dgm:t>
        <a:bodyPr/>
        <a:lstStyle/>
        <a:p>
          <a:r>
            <a:rPr lang="en-US" sz="2800" dirty="0" smtClean="0"/>
            <a:t>Category I</a:t>
          </a:r>
          <a:endParaRPr lang="en-US" sz="2800" dirty="0"/>
        </a:p>
      </dgm:t>
    </dgm:pt>
    <dgm:pt modelId="{E932B1D1-42A9-4702-B7B6-0E7AD8E3CC92}" type="parTrans" cxnId="{C4B638CA-9B1F-447E-A47C-5609AC572AFE}">
      <dgm:prSet/>
      <dgm:spPr/>
      <dgm:t>
        <a:bodyPr/>
        <a:lstStyle/>
        <a:p>
          <a:endParaRPr lang="en-US"/>
        </a:p>
      </dgm:t>
    </dgm:pt>
    <dgm:pt modelId="{74C74ECD-1694-4248-81C2-8EFF3AFB56D1}" type="sibTrans" cxnId="{C4B638CA-9B1F-447E-A47C-5609AC572AFE}">
      <dgm:prSet/>
      <dgm:spPr/>
      <dgm:t>
        <a:bodyPr/>
        <a:lstStyle/>
        <a:p>
          <a:endParaRPr lang="en-US"/>
        </a:p>
      </dgm:t>
    </dgm:pt>
    <dgm:pt modelId="{708A629A-6F0E-4E8D-9420-5FF562EBBDB8}">
      <dgm:prSet phldrT="[Text]"/>
      <dgm:spPr>
        <a:solidFill>
          <a:schemeClr val="bg1">
            <a:alpha val="90000"/>
          </a:schemeClr>
        </a:solidFill>
      </dgm:spPr>
      <dgm:t>
        <a:bodyPr/>
        <a:lstStyle/>
        <a:p>
          <a:r>
            <a:rPr lang="en-IN" b="0" dirty="0" smtClean="0">
              <a:latin typeface="+mn-lt"/>
            </a:rPr>
            <a:t>Invest in </a:t>
          </a:r>
          <a:r>
            <a:rPr lang="en-IN" b="1" dirty="0" smtClean="0">
              <a:latin typeface="+mn-lt"/>
            </a:rPr>
            <a:t>socially or economically desirable ventures.</a:t>
          </a:r>
          <a:endParaRPr lang="en-US" dirty="0">
            <a:latin typeface="+mn-lt"/>
          </a:endParaRPr>
        </a:p>
      </dgm:t>
    </dgm:pt>
    <dgm:pt modelId="{51DFC004-A0BE-46F8-8E0B-A6BFFA616F84}" type="parTrans" cxnId="{91435984-7383-4D09-A1A1-AB9AE1A9B255}">
      <dgm:prSet/>
      <dgm:spPr/>
      <dgm:t>
        <a:bodyPr/>
        <a:lstStyle/>
        <a:p>
          <a:endParaRPr lang="en-US"/>
        </a:p>
      </dgm:t>
    </dgm:pt>
    <dgm:pt modelId="{AC2EF100-24D6-49E8-A911-7A0F97D6A9E4}" type="sibTrans" cxnId="{91435984-7383-4D09-A1A1-AB9AE1A9B255}">
      <dgm:prSet/>
      <dgm:spPr/>
      <dgm:t>
        <a:bodyPr/>
        <a:lstStyle/>
        <a:p>
          <a:endParaRPr lang="en-US"/>
        </a:p>
      </dgm:t>
    </dgm:pt>
    <dgm:pt modelId="{C2B2E979-947E-491A-B66A-3871CF3E81D9}">
      <dgm:prSet phldrT="[Text]"/>
      <dgm:spPr>
        <a:solidFill>
          <a:schemeClr val="bg1">
            <a:alpha val="90000"/>
          </a:schemeClr>
        </a:solidFill>
      </dgm:spPr>
      <dgm:t>
        <a:bodyPr/>
        <a:lstStyle/>
        <a:p>
          <a:r>
            <a:rPr lang="en-US" dirty="0" smtClean="0">
              <a:latin typeface="+mn-lt"/>
            </a:rPr>
            <a:t>Examples:                  1. </a:t>
          </a:r>
          <a:r>
            <a:rPr lang="en-IN" dirty="0" smtClean="0">
              <a:latin typeface="+mn-lt"/>
            </a:rPr>
            <a:t>Venture Capital Funds,                       2. SME Funds,           3. Social Venture Funds                        4. Infrastructure Funds</a:t>
          </a:r>
          <a:endParaRPr lang="en-US" dirty="0">
            <a:latin typeface="+mn-lt"/>
          </a:endParaRPr>
        </a:p>
      </dgm:t>
    </dgm:pt>
    <dgm:pt modelId="{5E68E6CF-5203-446E-8DA8-308F20751B34}" type="parTrans" cxnId="{10B9459C-69E5-430E-9DCF-94892C63C485}">
      <dgm:prSet/>
      <dgm:spPr/>
      <dgm:t>
        <a:bodyPr/>
        <a:lstStyle/>
        <a:p>
          <a:endParaRPr lang="en-US"/>
        </a:p>
      </dgm:t>
    </dgm:pt>
    <dgm:pt modelId="{2B9C52A2-E623-4488-8714-B6E2A3CE44BB}" type="sibTrans" cxnId="{10B9459C-69E5-430E-9DCF-94892C63C485}">
      <dgm:prSet/>
      <dgm:spPr/>
      <dgm:t>
        <a:bodyPr/>
        <a:lstStyle/>
        <a:p>
          <a:endParaRPr lang="en-US"/>
        </a:p>
      </dgm:t>
    </dgm:pt>
    <dgm:pt modelId="{C17DC1D8-B1A6-424C-8096-183C8432E9F6}">
      <dgm:prSet phldrT="[Text]" custT="1"/>
      <dgm:spPr>
        <a:solidFill>
          <a:srgbClr val="FF0000"/>
        </a:solidFill>
      </dgm:spPr>
      <dgm:t>
        <a:bodyPr/>
        <a:lstStyle/>
        <a:p>
          <a:r>
            <a:rPr lang="en-US" sz="2800" dirty="0" smtClean="0"/>
            <a:t>Category II</a:t>
          </a:r>
          <a:endParaRPr lang="en-US" sz="2800" dirty="0"/>
        </a:p>
      </dgm:t>
    </dgm:pt>
    <dgm:pt modelId="{84673199-1654-4D32-B3A6-BD820E767FDF}" type="parTrans" cxnId="{28ADDA52-E8CE-4853-8527-838771B47B32}">
      <dgm:prSet/>
      <dgm:spPr/>
      <dgm:t>
        <a:bodyPr/>
        <a:lstStyle/>
        <a:p>
          <a:endParaRPr lang="en-US"/>
        </a:p>
      </dgm:t>
    </dgm:pt>
    <dgm:pt modelId="{5C2DE5FB-3ABF-4D43-9C48-BB3F9586B4F9}" type="sibTrans" cxnId="{28ADDA52-E8CE-4853-8527-838771B47B32}">
      <dgm:prSet/>
      <dgm:spPr/>
      <dgm:t>
        <a:bodyPr/>
        <a:lstStyle/>
        <a:p>
          <a:endParaRPr lang="en-US"/>
        </a:p>
      </dgm:t>
    </dgm:pt>
    <dgm:pt modelId="{3B84C40B-B14F-4679-A206-C3A5F5171C74}">
      <dgm:prSet phldrT="[Text]"/>
      <dgm:spPr>
        <a:solidFill>
          <a:schemeClr val="bg1">
            <a:alpha val="90000"/>
          </a:schemeClr>
        </a:solidFill>
      </dgm:spPr>
      <dgm:t>
        <a:bodyPr/>
        <a:lstStyle/>
        <a:p>
          <a:r>
            <a:rPr lang="en-IN" b="1" dirty="0" smtClean="0">
              <a:latin typeface="Calibri" panose="020F0502020204030204" pitchFamily="34" charset="0"/>
            </a:rPr>
            <a:t>Funds not falling  in Category I and Category III </a:t>
          </a:r>
          <a:endParaRPr lang="en-US" dirty="0"/>
        </a:p>
      </dgm:t>
    </dgm:pt>
    <dgm:pt modelId="{673E9785-E898-41F3-8E57-46F13E59A406}" type="parTrans" cxnId="{206C1D4B-9F22-4A06-89EC-B682FAB0E419}">
      <dgm:prSet/>
      <dgm:spPr/>
      <dgm:t>
        <a:bodyPr/>
        <a:lstStyle/>
        <a:p>
          <a:endParaRPr lang="en-US"/>
        </a:p>
      </dgm:t>
    </dgm:pt>
    <dgm:pt modelId="{D86E04A9-2000-445F-B673-79E488C7F6CD}" type="sibTrans" cxnId="{206C1D4B-9F22-4A06-89EC-B682FAB0E419}">
      <dgm:prSet/>
      <dgm:spPr/>
      <dgm:t>
        <a:bodyPr/>
        <a:lstStyle/>
        <a:p>
          <a:endParaRPr lang="en-US"/>
        </a:p>
      </dgm:t>
    </dgm:pt>
    <dgm:pt modelId="{707E0BA6-B91E-4FE4-80D7-D557146D698A}">
      <dgm:prSet phldrT="[Text]"/>
      <dgm:spPr>
        <a:solidFill>
          <a:schemeClr val="bg1">
            <a:alpha val="90000"/>
          </a:schemeClr>
        </a:solidFill>
      </dgm:spPr>
      <dgm:t>
        <a:bodyPr/>
        <a:lstStyle/>
        <a:p>
          <a:r>
            <a:rPr lang="en-US" dirty="0" smtClean="0"/>
            <a:t>Not allowed to take leverage, except to meet day-to-day operations.</a:t>
          </a:r>
          <a:endParaRPr lang="en-US" dirty="0"/>
        </a:p>
      </dgm:t>
    </dgm:pt>
    <dgm:pt modelId="{49310FA6-E485-4B4B-A537-A77381A81CB0}" type="parTrans" cxnId="{A31DE635-1205-4C88-8481-D64B5EF107DE}">
      <dgm:prSet/>
      <dgm:spPr/>
      <dgm:t>
        <a:bodyPr/>
        <a:lstStyle/>
        <a:p>
          <a:endParaRPr lang="en-US"/>
        </a:p>
      </dgm:t>
    </dgm:pt>
    <dgm:pt modelId="{B97ABF3A-8374-44C5-8642-437995174376}" type="sibTrans" cxnId="{A31DE635-1205-4C88-8481-D64B5EF107DE}">
      <dgm:prSet/>
      <dgm:spPr/>
      <dgm:t>
        <a:bodyPr/>
        <a:lstStyle/>
        <a:p>
          <a:endParaRPr lang="en-US"/>
        </a:p>
      </dgm:t>
    </dgm:pt>
    <dgm:pt modelId="{1B8A6703-B6D9-4621-A4B4-072128DD812F}">
      <dgm:prSet phldrT="[Text]" custT="1"/>
      <dgm:spPr>
        <a:solidFill>
          <a:srgbClr val="B61A16"/>
        </a:solidFill>
      </dgm:spPr>
      <dgm:t>
        <a:bodyPr/>
        <a:lstStyle/>
        <a:p>
          <a:r>
            <a:rPr lang="en-US" sz="2800" dirty="0" smtClean="0"/>
            <a:t>Category III</a:t>
          </a:r>
          <a:endParaRPr lang="en-US" sz="2800" dirty="0"/>
        </a:p>
      </dgm:t>
    </dgm:pt>
    <dgm:pt modelId="{479D9BAF-6EC4-4E10-8723-E9CB0DC54F25}" type="parTrans" cxnId="{FFE9531A-1E0D-432A-8EFD-81124CABF987}">
      <dgm:prSet/>
      <dgm:spPr/>
      <dgm:t>
        <a:bodyPr/>
        <a:lstStyle/>
        <a:p>
          <a:endParaRPr lang="en-US"/>
        </a:p>
      </dgm:t>
    </dgm:pt>
    <dgm:pt modelId="{EF7871EF-A92A-4839-8C17-B9D0DD72EF0F}" type="sibTrans" cxnId="{FFE9531A-1E0D-432A-8EFD-81124CABF987}">
      <dgm:prSet/>
      <dgm:spPr/>
      <dgm:t>
        <a:bodyPr/>
        <a:lstStyle/>
        <a:p>
          <a:endParaRPr lang="en-US"/>
        </a:p>
      </dgm:t>
    </dgm:pt>
    <dgm:pt modelId="{5332277D-352C-41F9-AE2E-FA7E6754E2BA}">
      <dgm:prSet phldrT="[Text]"/>
      <dgm:spPr>
        <a:solidFill>
          <a:schemeClr val="bg1">
            <a:alpha val="90000"/>
          </a:schemeClr>
        </a:solidFill>
      </dgm:spPr>
      <dgm:t>
        <a:bodyPr/>
        <a:lstStyle/>
        <a:p>
          <a:r>
            <a:rPr lang="en-US" dirty="0" smtClean="0"/>
            <a:t>Funds </a:t>
          </a:r>
          <a:r>
            <a:rPr lang="en-IN" dirty="0" smtClean="0">
              <a:latin typeface="Calibri" panose="020F0502020204030204" pitchFamily="34" charset="0"/>
            </a:rPr>
            <a:t>employ </a:t>
          </a:r>
          <a:r>
            <a:rPr lang="en-IN" b="1" dirty="0" smtClean="0">
              <a:latin typeface="Calibri" panose="020F0502020204030204" pitchFamily="34" charset="0"/>
            </a:rPr>
            <a:t>diverse or complex trading strategies</a:t>
          </a:r>
          <a:endParaRPr lang="en-US" dirty="0"/>
        </a:p>
      </dgm:t>
    </dgm:pt>
    <dgm:pt modelId="{B7F0F6D1-D9D1-4A05-B369-C2F66EC4A65A}" type="parTrans" cxnId="{3A29C8AD-E31B-493C-BAE9-B10361F1431D}">
      <dgm:prSet/>
      <dgm:spPr/>
      <dgm:t>
        <a:bodyPr/>
        <a:lstStyle/>
        <a:p>
          <a:endParaRPr lang="en-US"/>
        </a:p>
      </dgm:t>
    </dgm:pt>
    <dgm:pt modelId="{B9E4BFDA-1838-4DD1-B7E5-463600055497}" type="sibTrans" cxnId="{3A29C8AD-E31B-493C-BAE9-B10361F1431D}">
      <dgm:prSet/>
      <dgm:spPr/>
      <dgm:t>
        <a:bodyPr/>
        <a:lstStyle/>
        <a:p>
          <a:endParaRPr lang="en-US"/>
        </a:p>
      </dgm:t>
    </dgm:pt>
    <dgm:pt modelId="{0F281530-2AC4-4515-800A-5BF8B79F4AC0}">
      <dgm:prSet phldrT="[Text]"/>
      <dgm:spPr>
        <a:solidFill>
          <a:schemeClr val="bg1">
            <a:alpha val="90000"/>
          </a:schemeClr>
        </a:solidFill>
      </dgm:spPr>
      <dgm:t>
        <a:bodyPr/>
        <a:lstStyle/>
        <a:p>
          <a:r>
            <a:rPr lang="en-US" dirty="0" smtClean="0"/>
            <a:t>Examples:                 1. Debt Funds          2. Private Equity Funds</a:t>
          </a:r>
          <a:endParaRPr lang="en-US" dirty="0"/>
        </a:p>
      </dgm:t>
    </dgm:pt>
    <dgm:pt modelId="{B73396AD-B241-4C75-8B58-EC4D1072E0F1}" type="parTrans" cxnId="{15534812-E547-4FFF-81F9-A277652840B9}">
      <dgm:prSet/>
      <dgm:spPr/>
      <dgm:t>
        <a:bodyPr/>
        <a:lstStyle/>
        <a:p>
          <a:endParaRPr lang="en-US"/>
        </a:p>
      </dgm:t>
    </dgm:pt>
    <dgm:pt modelId="{AAB5D3CE-5B7C-482C-990E-B8967BAA6C1D}" type="sibTrans" cxnId="{15534812-E547-4FFF-81F9-A277652840B9}">
      <dgm:prSet/>
      <dgm:spPr/>
      <dgm:t>
        <a:bodyPr/>
        <a:lstStyle/>
        <a:p>
          <a:endParaRPr lang="en-US"/>
        </a:p>
      </dgm:t>
    </dgm:pt>
    <dgm:pt modelId="{43DC6C50-7244-48DE-8657-D8BB2DC18B93}">
      <dgm:prSet phldrT="[Text]"/>
      <dgm:spPr>
        <a:solidFill>
          <a:schemeClr val="bg1">
            <a:alpha val="90000"/>
          </a:schemeClr>
        </a:solidFill>
      </dgm:spPr>
      <dgm:t>
        <a:bodyPr/>
        <a:lstStyle/>
        <a:p>
          <a:r>
            <a:rPr lang="en-US" dirty="0" smtClean="0"/>
            <a:t>Allowed to take Leverage and Investments in Derivatives.</a:t>
          </a:r>
          <a:endParaRPr lang="en-US" dirty="0"/>
        </a:p>
      </dgm:t>
    </dgm:pt>
    <dgm:pt modelId="{B3FCEA00-1B84-466B-B757-ECAFEAAC7C11}" type="parTrans" cxnId="{6AE46427-B5E1-4F55-8A13-6F0A37F63AB1}">
      <dgm:prSet/>
      <dgm:spPr/>
      <dgm:t>
        <a:bodyPr/>
        <a:lstStyle/>
        <a:p>
          <a:endParaRPr lang="en-US"/>
        </a:p>
      </dgm:t>
    </dgm:pt>
    <dgm:pt modelId="{E3FA27C0-42E1-42DF-85AA-2DFEC2C870D9}" type="sibTrans" cxnId="{6AE46427-B5E1-4F55-8A13-6F0A37F63AB1}">
      <dgm:prSet/>
      <dgm:spPr/>
      <dgm:t>
        <a:bodyPr/>
        <a:lstStyle/>
        <a:p>
          <a:endParaRPr lang="en-US"/>
        </a:p>
      </dgm:t>
    </dgm:pt>
    <dgm:pt modelId="{D8834874-041D-4BBC-9A1C-06D3E8A40C3B}">
      <dgm:prSet phldrT="[Text]"/>
      <dgm:spPr>
        <a:solidFill>
          <a:schemeClr val="bg1">
            <a:alpha val="90000"/>
          </a:schemeClr>
        </a:solidFill>
      </dgm:spPr>
      <dgm:t>
        <a:bodyPr/>
        <a:lstStyle/>
        <a:p>
          <a:endParaRPr lang="en-US" dirty="0">
            <a:latin typeface="+mn-lt"/>
          </a:endParaRPr>
        </a:p>
      </dgm:t>
    </dgm:pt>
    <dgm:pt modelId="{550CB5A2-B8B8-4781-A24B-2C2666D585C7}" type="parTrans" cxnId="{7F9A325A-0F93-457E-ACCB-71E2D8E9263D}">
      <dgm:prSet/>
      <dgm:spPr/>
      <dgm:t>
        <a:bodyPr/>
        <a:lstStyle/>
        <a:p>
          <a:endParaRPr lang="en-US"/>
        </a:p>
      </dgm:t>
    </dgm:pt>
    <dgm:pt modelId="{7C097A47-FA95-4E5C-810F-BEEC7CD56E2F}" type="sibTrans" cxnId="{7F9A325A-0F93-457E-ACCB-71E2D8E9263D}">
      <dgm:prSet/>
      <dgm:spPr/>
      <dgm:t>
        <a:bodyPr/>
        <a:lstStyle/>
        <a:p>
          <a:endParaRPr lang="en-US"/>
        </a:p>
      </dgm:t>
    </dgm:pt>
    <dgm:pt modelId="{4458235A-4D51-46AA-B6E3-BFB4C87044D5}">
      <dgm:prSet phldrT="[Text]"/>
      <dgm:spPr>
        <a:solidFill>
          <a:schemeClr val="bg1">
            <a:alpha val="90000"/>
          </a:schemeClr>
        </a:solidFill>
      </dgm:spPr>
      <dgm:t>
        <a:bodyPr/>
        <a:lstStyle/>
        <a:p>
          <a:endParaRPr lang="en-US" dirty="0"/>
        </a:p>
      </dgm:t>
    </dgm:pt>
    <dgm:pt modelId="{4C358022-FD8F-4FE2-81B4-1A135022DA17}" type="parTrans" cxnId="{9989E6E7-697A-479D-83C0-51389269D5CC}">
      <dgm:prSet/>
      <dgm:spPr/>
      <dgm:t>
        <a:bodyPr/>
        <a:lstStyle/>
        <a:p>
          <a:endParaRPr lang="en-US"/>
        </a:p>
      </dgm:t>
    </dgm:pt>
    <dgm:pt modelId="{94A8CC6E-A828-4D0A-B561-E924C65B2B9F}" type="sibTrans" cxnId="{9989E6E7-697A-479D-83C0-51389269D5CC}">
      <dgm:prSet/>
      <dgm:spPr/>
      <dgm:t>
        <a:bodyPr/>
        <a:lstStyle/>
        <a:p>
          <a:endParaRPr lang="en-US"/>
        </a:p>
      </dgm:t>
    </dgm:pt>
    <dgm:pt modelId="{A64BAEDE-A2BC-4E37-8C1F-5C4CA8FF3B30}">
      <dgm:prSet phldrT="[Text]"/>
      <dgm:spPr>
        <a:solidFill>
          <a:schemeClr val="bg1">
            <a:alpha val="90000"/>
          </a:schemeClr>
        </a:solidFill>
      </dgm:spPr>
      <dgm:t>
        <a:bodyPr/>
        <a:lstStyle/>
        <a:p>
          <a:endParaRPr lang="en-US" dirty="0"/>
        </a:p>
      </dgm:t>
    </dgm:pt>
    <dgm:pt modelId="{60A8D04C-645C-4C9D-B4C9-7B5C857CB91B}" type="parTrans" cxnId="{92DA442B-FFF2-46F9-B5D8-AFE8DBD40B1C}">
      <dgm:prSet/>
      <dgm:spPr/>
      <dgm:t>
        <a:bodyPr/>
        <a:lstStyle/>
        <a:p>
          <a:endParaRPr lang="en-US"/>
        </a:p>
      </dgm:t>
    </dgm:pt>
    <dgm:pt modelId="{60FE962C-F7CA-4EDB-90D0-07338E40B55C}" type="sibTrans" cxnId="{92DA442B-FFF2-46F9-B5D8-AFE8DBD40B1C}">
      <dgm:prSet/>
      <dgm:spPr/>
      <dgm:t>
        <a:bodyPr/>
        <a:lstStyle/>
        <a:p>
          <a:endParaRPr lang="en-US"/>
        </a:p>
      </dgm:t>
    </dgm:pt>
    <dgm:pt modelId="{710251CD-F0C7-4F5A-A5A6-D83B8FE52429}">
      <dgm:prSet phldrT="[Text]"/>
      <dgm:spPr>
        <a:solidFill>
          <a:schemeClr val="bg1">
            <a:alpha val="90000"/>
          </a:schemeClr>
        </a:solidFill>
      </dgm:spPr>
      <dgm:t>
        <a:bodyPr/>
        <a:lstStyle/>
        <a:p>
          <a:endParaRPr lang="en-US" dirty="0"/>
        </a:p>
      </dgm:t>
    </dgm:pt>
    <dgm:pt modelId="{DCBD8E28-8DCD-4A0C-9AA5-D3C1E138E5B2}" type="parTrans" cxnId="{F01C375F-383D-4565-99BA-4DA6ACCFADFE}">
      <dgm:prSet/>
      <dgm:spPr/>
      <dgm:t>
        <a:bodyPr/>
        <a:lstStyle/>
        <a:p>
          <a:endParaRPr lang="en-US"/>
        </a:p>
      </dgm:t>
    </dgm:pt>
    <dgm:pt modelId="{74F35F00-D6FB-4C1D-8EB1-519C30B6B083}" type="sibTrans" cxnId="{F01C375F-383D-4565-99BA-4DA6ACCFADFE}">
      <dgm:prSet/>
      <dgm:spPr/>
      <dgm:t>
        <a:bodyPr/>
        <a:lstStyle/>
        <a:p>
          <a:endParaRPr lang="en-US"/>
        </a:p>
      </dgm:t>
    </dgm:pt>
    <dgm:pt modelId="{FD279499-5F37-4292-8158-7DA6D7E4A14B}">
      <dgm:prSet phldrT="[Text]"/>
      <dgm:spPr>
        <a:solidFill>
          <a:schemeClr val="bg1">
            <a:alpha val="90000"/>
          </a:schemeClr>
        </a:solidFill>
      </dgm:spPr>
      <dgm:t>
        <a:bodyPr/>
        <a:lstStyle/>
        <a:p>
          <a:r>
            <a:rPr lang="en-US" dirty="0" smtClean="0"/>
            <a:t>Example: Hedge Funds</a:t>
          </a:r>
          <a:endParaRPr lang="en-US" dirty="0"/>
        </a:p>
      </dgm:t>
    </dgm:pt>
    <dgm:pt modelId="{99F3ECC6-116C-4C48-A878-F19AA5DA0713}" type="parTrans" cxnId="{0E1B89C4-B724-49C3-8085-2AC41DD486E4}">
      <dgm:prSet/>
      <dgm:spPr/>
      <dgm:t>
        <a:bodyPr/>
        <a:lstStyle/>
        <a:p>
          <a:endParaRPr lang="en-US"/>
        </a:p>
      </dgm:t>
    </dgm:pt>
    <dgm:pt modelId="{72A877C3-49B9-411E-9839-0B169E4C4FC9}" type="sibTrans" cxnId="{0E1B89C4-B724-49C3-8085-2AC41DD486E4}">
      <dgm:prSet/>
      <dgm:spPr/>
      <dgm:t>
        <a:bodyPr/>
        <a:lstStyle/>
        <a:p>
          <a:endParaRPr lang="en-US"/>
        </a:p>
      </dgm:t>
    </dgm:pt>
    <dgm:pt modelId="{B397CB8A-322B-46BD-86DB-02AD6E557A3C}">
      <dgm:prSet phldrT="[Text]"/>
      <dgm:spPr>
        <a:solidFill>
          <a:schemeClr val="bg1">
            <a:alpha val="90000"/>
          </a:schemeClr>
        </a:solidFill>
      </dgm:spPr>
      <dgm:t>
        <a:bodyPr/>
        <a:lstStyle/>
        <a:p>
          <a:endParaRPr lang="en-US" dirty="0"/>
        </a:p>
      </dgm:t>
    </dgm:pt>
    <dgm:pt modelId="{03B892DF-43DC-4411-8BE7-CC52F8BD1D47}" type="parTrans" cxnId="{553CEB4D-22D5-4F82-AD0D-46A37CB2DE7B}">
      <dgm:prSet/>
      <dgm:spPr/>
      <dgm:t>
        <a:bodyPr/>
        <a:lstStyle/>
        <a:p>
          <a:endParaRPr lang="en-US"/>
        </a:p>
      </dgm:t>
    </dgm:pt>
    <dgm:pt modelId="{563E868E-88C6-43B2-B1EB-CC183C0514F6}" type="sibTrans" cxnId="{553CEB4D-22D5-4F82-AD0D-46A37CB2DE7B}">
      <dgm:prSet/>
      <dgm:spPr/>
      <dgm:t>
        <a:bodyPr/>
        <a:lstStyle/>
        <a:p>
          <a:endParaRPr lang="en-US"/>
        </a:p>
      </dgm:t>
    </dgm:pt>
    <dgm:pt modelId="{8A5E9745-7F5F-41DD-B18A-336A695634A8}" type="pres">
      <dgm:prSet presAssocID="{E54BC9CF-4074-43E1-9749-9DF2C83FBA27}" presName="Name0" presStyleCnt="0">
        <dgm:presLayoutVars>
          <dgm:dir/>
          <dgm:animLvl val="lvl"/>
          <dgm:resizeHandles val="exact"/>
        </dgm:presLayoutVars>
      </dgm:prSet>
      <dgm:spPr/>
      <dgm:t>
        <a:bodyPr/>
        <a:lstStyle/>
        <a:p>
          <a:endParaRPr lang="en-US"/>
        </a:p>
      </dgm:t>
    </dgm:pt>
    <dgm:pt modelId="{C44C8CDA-6ED1-4767-8221-8A738EADA384}" type="pres">
      <dgm:prSet presAssocID="{999A1789-CDF6-4860-91B4-816DF907791E}" presName="composite" presStyleCnt="0"/>
      <dgm:spPr/>
    </dgm:pt>
    <dgm:pt modelId="{DE947A8D-5F5D-422F-864B-133DF9A08DB8}" type="pres">
      <dgm:prSet presAssocID="{999A1789-CDF6-4860-91B4-816DF907791E}" presName="parTx" presStyleLbl="alignNode1" presStyleIdx="0" presStyleCnt="3">
        <dgm:presLayoutVars>
          <dgm:chMax val="0"/>
          <dgm:chPref val="0"/>
          <dgm:bulletEnabled val="1"/>
        </dgm:presLayoutVars>
      </dgm:prSet>
      <dgm:spPr/>
      <dgm:t>
        <a:bodyPr/>
        <a:lstStyle/>
        <a:p>
          <a:endParaRPr lang="en-US"/>
        </a:p>
      </dgm:t>
    </dgm:pt>
    <dgm:pt modelId="{60FDA150-AE2A-43F9-8387-9627724444A0}" type="pres">
      <dgm:prSet presAssocID="{999A1789-CDF6-4860-91B4-816DF907791E}" presName="desTx" presStyleLbl="alignAccFollowNode1" presStyleIdx="0" presStyleCnt="3">
        <dgm:presLayoutVars>
          <dgm:bulletEnabled val="1"/>
        </dgm:presLayoutVars>
      </dgm:prSet>
      <dgm:spPr/>
      <dgm:t>
        <a:bodyPr/>
        <a:lstStyle/>
        <a:p>
          <a:endParaRPr lang="en-US"/>
        </a:p>
      </dgm:t>
    </dgm:pt>
    <dgm:pt modelId="{82DDF5CE-B77F-4E25-A58E-D115E504C897}" type="pres">
      <dgm:prSet presAssocID="{74C74ECD-1694-4248-81C2-8EFF3AFB56D1}" presName="space" presStyleCnt="0"/>
      <dgm:spPr/>
    </dgm:pt>
    <dgm:pt modelId="{E46486A0-C81D-4497-AD4C-2A7F3C14D919}" type="pres">
      <dgm:prSet presAssocID="{C17DC1D8-B1A6-424C-8096-183C8432E9F6}" presName="composite" presStyleCnt="0"/>
      <dgm:spPr/>
    </dgm:pt>
    <dgm:pt modelId="{81691260-470C-4C56-A8C6-D707E75FBEB0}" type="pres">
      <dgm:prSet presAssocID="{C17DC1D8-B1A6-424C-8096-183C8432E9F6}" presName="parTx" presStyleLbl="alignNode1" presStyleIdx="1" presStyleCnt="3">
        <dgm:presLayoutVars>
          <dgm:chMax val="0"/>
          <dgm:chPref val="0"/>
          <dgm:bulletEnabled val="1"/>
        </dgm:presLayoutVars>
      </dgm:prSet>
      <dgm:spPr/>
      <dgm:t>
        <a:bodyPr/>
        <a:lstStyle/>
        <a:p>
          <a:endParaRPr lang="en-US"/>
        </a:p>
      </dgm:t>
    </dgm:pt>
    <dgm:pt modelId="{1C9AAADF-D96E-4429-B8C6-A963145D4DB2}" type="pres">
      <dgm:prSet presAssocID="{C17DC1D8-B1A6-424C-8096-183C8432E9F6}" presName="desTx" presStyleLbl="alignAccFollowNode1" presStyleIdx="1" presStyleCnt="3">
        <dgm:presLayoutVars>
          <dgm:bulletEnabled val="1"/>
        </dgm:presLayoutVars>
      </dgm:prSet>
      <dgm:spPr/>
      <dgm:t>
        <a:bodyPr/>
        <a:lstStyle/>
        <a:p>
          <a:endParaRPr lang="en-US"/>
        </a:p>
      </dgm:t>
    </dgm:pt>
    <dgm:pt modelId="{C02DA558-67DC-4C76-894D-3AAF6B306923}" type="pres">
      <dgm:prSet presAssocID="{5C2DE5FB-3ABF-4D43-9C48-BB3F9586B4F9}" presName="space" presStyleCnt="0"/>
      <dgm:spPr/>
    </dgm:pt>
    <dgm:pt modelId="{81652899-7B4D-4DCE-B3FE-172C688B4D28}" type="pres">
      <dgm:prSet presAssocID="{1B8A6703-B6D9-4621-A4B4-072128DD812F}" presName="composite" presStyleCnt="0"/>
      <dgm:spPr/>
    </dgm:pt>
    <dgm:pt modelId="{3891E5E8-7F4C-4E36-AE53-AC99C5E9F215}" type="pres">
      <dgm:prSet presAssocID="{1B8A6703-B6D9-4621-A4B4-072128DD812F}" presName="parTx" presStyleLbl="alignNode1" presStyleIdx="2" presStyleCnt="3">
        <dgm:presLayoutVars>
          <dgm:chMax val="0"/>
          <dgm:chPref val="0"/>
          <dgm:bulletEnabled val="1"/>
        </dgm:presLayoutVars>
      </dgm:prSet>
      <dgm:spPr/>
      <dgm:t>
        <a:bodyPr/>
        <a:lstStyle/>
        <a:p>
          <a:endParaRPr lang="en-US"/>
        </a:p>
      </dgm:t>
    </dgm:pt>
    <dgm:pt modelId="{CC875B62-BDF6-4512-9EE8-7D987FC271CF}" type="pres">
      <dgm:prSet presAssocID="{1B8A6703-B6D9-4621-A4B4-072128DD812F}" presName="desTx" presStyleLbl="alignAccFollowNode1" presStyleIdx="2" presStyleCnt="3">
        <dgm:presLayoutVars>
          <dgm:bulletEnabled val="1"/>
        </dgm:presLayoutVars>
      </dgm:prSet>
      <dgm:spPr/>
      <dgm:t>
        <a:bodyPr/>
        <a:lstStyle/>
        <a:p>
          <a:endParaRPr lang="en-US"/>
        </a:p>
      </dgm:t>
    </dgm:pt>
  </dgm:ptLst>
  <dgm:cxnLst>
    <dgm:cxn modelId="{04B01A9A-D7B4-4BA9-BA9F-1B0B36241978}" type="presOf" srcId="{3B84C40B-B14F-4679-A206-C3A5F5171C74}" destId="{1C9AAADF-D96E-4429-B8C6-A963145D4DB2}" srcOrd="0" destOrd="0" presId="urn:microsoft.com/office/officeart/2005/8/layout/hList1"/>
    <dgm:cxn modelId="{7CAA2429-A634-478F-A68A-0D331ACD9EE4}" type="presOf" srcId="{A64BAEDE-A2BC-4E37-8C1F-5C4CA8FF3B30}" destId="{1C9AAADF-D96E-4429-B8C6-A963145D4DB2}" srcOrd="0" destOrd="3" presId="urn:microsoft.com/office/officeart/2005/8/layout/hList1"/>
    <dgm:cxn modelId="{F71226B1-A5B4-4E39-B373-CDABD8CCA358}" type="presOf" srcId="{D8834874-041D-4BBC-9A1C-06D3E8A40C3B}" destId="{60FDA150-AE2A-43F9-8387-9627724444A0}" srcOrd="0" destOrd="1" presId="urn:microsoft.com/office/officeart/2005/8/layout/hList1"/>
    <dgm:cxn modelId="{0E1B89C4-B724-49C3-8085-2AC41DD486E4}" srcId="{1B8A6703-B6D9-4621-A4B4-072128DD812F}" destId="{FD279499-5F37-4292-8158-7DA6D7E4A14B}" srcOrd="4" destOrd="0" parTransId="{99F3ECC6-116C-4C48-A878-F19AA5DA0713}" sibTransId="{72A877C3-49B9-411E-9839-0B169E4C4FC9}"/>
    <dgm:cxn modelId="{8150FCE8-7B77-482C-84DF-A02D43332E52}" type="presOf" srcId="{5332277D-352C-41F9-AE2E-FA7E6754E2BA}" destId="{CC875B62-BDF6-4512-9EE8-7D987FC271CF}" srcOrd="0" destOrd="0" presId="urn:microsoft.com/office/officeart/2005/8/layout/hList1"/>
    <dgm:cxn modelId="{91435984-7383-4D09-A1A1-AB9AE1A9B255}" srcId="{999A1789-CDF6-4860-91B4-816DF907791E}" destId="{708A629A-6F0E-4E8D-9420-5FF562EBBDB8}" srcOrd="0" destOrd="0" parTransId="{51DFC004-A0BE-46F8-8E0B-A6BFFA616F84}" sibTransId="{AC2EF100-24D6-49E8-A911-7A0F97D6A9E4}"/>
    <dgm:cxn modelId="{FC58195C-5A89-4348-96CC-0E2FB0D9888D}" type="presOf" srcId="{1B8A6703-B6D9-4621-A4B4-072128DD812F}" destId="{3891E5E8-7F4C-4E36-AE53-AC99C5E9F215}" srcOrd="0" destOrd="0" presId="urn:microsoft.com/office/officeart/2005/8/layout/hList1"/>
    <dgm:cxn modelId="{28ADDA52-E8CE-4853-8527-838771B47B32}" srcId="{E54BC9CF-4074-43E1-9749-9DF2C83FBA27}" destId="{C17DC1D8-B1A6-424C-8096-183C8432E9F6}" srcOrd="1" destOrd="0" parTransId="{84673199-1654-4D32-B3A6-BD820E767FDF}" sibTransId="{5C2DE5FB-3ABF-4D43-9C48-BB3F9586B4F9}"/>
    <dgm:cxn modelId="{C3599FFC-7344-4264-A87C-6CB3BE3BBDCF}" type="presOf" srcId="{707E0BA6-B91E-4FE4-80D7-D557146D698A}" destId="{1C9AAADF-D96E-4429-B8C6-A963145D4DB2}" srcOrd="0" destOrd="2" presId="urn:microsoft.com/office/officeart/2005/8/layout/hList1"/>
    <dgm:cxn modelId="{7F9A325A-0F93-457E-ACCB-71E2D8E9263D}" srcId="{999A1789-CDF6-4860-91B4-816DF907791E}" destId="{D8834874-041D-4BBC-9A1C-06D3E8A40C3B}" srcOrd="1" destOrd="0" parTransId="{550CB5A2-B8B8-4781-A24B-2C2666D585C7}" sibTransId="{7C097A47-FA95-4E5C-810F-BEEC7CD56E2F}"/>
    <dgm:cxn modelId="{206C1D4B-9F22-4A06-89EC-B682FAB0E419}" srcId="{C17DC1D8-B1A6-424C-8096-183C8432E9F6}" destId="{3B84C40B-B14F-4679-A206-C3A5F5171C74}" srcOrd="0" destOrd="0" parTransId="{673E9785-E898-41F3-8E57-46F13E59A406}" sibTransId="{D86E04A9-2000-445F-B673-79E488C7F6CD}"/>
    <dgm:cxn modelId="{1994C497-EC05-4FB8-B785-C5A60F51CF5F}" type="presOf" srcId="{FD279499-5F37-4292-8158-7DA6D7E4A14B}" destId="{CC875B62-BDF6-4512-9EE8-7D987FC271CF}" srcOrd="0" destOrd="4" presId="urn:microsoft.com/office/officeart/2005/8/layout/hList1"/>
    <dgm:cxn modelId="{C4B638CA-9B1F-447E-A47C-5609AC572AFE}" srcId="{E54BC9CF-4074-43E1-9749-9DF2C83FBA27}" destId="{999A1789-CDF6-4860-91B4-816DF907791E}" srcOrd="0" destOrd="0" parTransId="{E932B1D1-42A9-4702-B7B6-0E7AD8E3CC92}" sibTransId="{74C74ECD-1694-4248-81C2-8EFF3AFB56D1}"/>
    <dgm:cxn modelId="{F01C375F-383D-4565-99BA-4DA6ACCFADFE}" srcId="{1B8A6703-B6D9-4621-A4B4-072128DD812F}" destId="{710251CD-F0C7-4F5A-A5A6-D83B8FE52429}" srcOrd="1" destOrd="0" parTransId="{DCBD8E28-8DCD-4A0C-9AA5-D3C1E138E5B2}" sibTransId="{74F35F00-D6FB-4C1D-8EB1-519C30B6B083}"/>
    <dgm:cxn modelId="{553CEB4D-22D5-4F82-AD0D-46A37CB2DE7B}" srcId="{1B8A6703-B6D9-4621-A4B4-072128DD812F}" destId="{B397CB8A-322B-46BD-86DB-02AD6E557A3C}" srcOrd="3" destOrd="0" parTransId="{03B892DF-43DC-4411-8BE7-CC52F8BD1D47}" sibTransId="{563E868E-88C6-43B2-B1EB-CC183C0514F6}"/>
    <dgm:cxn modelId="{B0F22315-E6E7-4799-89C5-59B24E1B4900}" type="presOf" srcId="{E54BC9CF-4074-43E1-9749-9DF2C83FBA27}" destId="{8A5E9745-7F5F-41DD-B18A-336A695634A8}" srcOrd="0" destOrd="0" presId="urn:microsoft.com/office/officeart/2005/8/layout/hList1"/>
    <dgm:cxn modelId="{10B9459C-69E5-430E-9DCF-94892C63C485}" srcId="{999A1789-CDF6-4860-91B4-816DF907791E}" destId="{C2B2E979-947E-491A-B66A-3871CF3E81D9}" srcOrd="2" destOrd="0" parTransId="{5E68E6CF-5203-446E-8DA8-308F20751B34}" sibTransId="{2B9C52A2-E623-4488-8714-B6E2A3CE44BB}"/>
    <dgm:cxn modelId="{1F208CD7-5697-45E0-BCE8-2EE571AC845D}" type="presOf" srcId="{B397CB8A-322B-46BD-86DB-02AD6E557A3C}" destId="{CC875B62-BDF6-4512-9EE8-7D987FC271CF}" srcOrd="0" destOrd="3" presId="urn:microsoft.com/office/officeart/2005/8/layout/hList1"/>
    <dgm:cxn modelId="{6AE46427-B5E1-4F55-8A13-6F0A37F63AB1}" srcId="{1B8A6703-B6D9-4621-A4B4-072128DD812F}" destId="{43DC6C50-7244-48DE-8657-D8BB2DC18B93}" srcOrd="2" destOrd="0" parTransId="{B3FCEA00-1B84-466B-B757-ECAFEAAC7C11}" sibTransId="{E3FA27C0-42E1-42DF-85AA-2DFEC2C870D9}"/>
    <dgm:cxn modelId="{3A29C8AD-E31B-493C-BAE9-B10361F1431D}" srcId="{1B8A6703-B6D9-4621-A4B4-072128DD812F}" destId="{5332277D-352C-41F9-AE2E-FA7E6754E2BA}" srcOrd="0" destOrd="0" parTransId="{B7F0F6D1-D9D1-4A05-B369-C2F66EC4A65A}" sibTransId="{B9E4BFDA-1838-4DD1-B7E5-463600055497}"/>
    <dgm:cxn modelId="{3527880E-6191-44C2-8E1E-E85FF704B265}" type="presOf" srcId="{4458235A-4D51-46AA-B6E3-BFB4C87044D5}" destId="{1C9AAADF-D96E-4429-B8C6-A963145D4DB2}" srcOrd="0" destOrd="1" presId="urn:microsoft.com/office/officeart/2005/8/layout/hList1"/>
    <dgm:cxn modelId="{0C30B0A2-22F5-47F8-B5BD-315E051999EA}" type="presOf" srcId="{708A629A-6F0E-4E8D-9420-5FF562EBBDB8}" destId="{60FDA150-AE2A-43F9-8387-9627724444A0}" srcOrd="0" destOrd="0" presId="urn:microsoft.com/office/officeart/2005/8/layout/hList1"/>
    <dgm:cxn modelId="{BCEF84F6-94A0-4016-920E-B2A58E6800C9}" type="presOf" srcId="{0F281530-2AC4-4515-800A-5BF8B79F4AC0}" destId="{1C9AAADF-D96E-4429-B8C6-A963145D4DB2}" srcOrd="0" destOrd="4" presId="urn:microsoft.com/office/officeart/2005/8/layout/hList1"/>
    <dgm:cxn modelId="{814969AA-276B-4CC6-BA7B-04FBCD57C777}" type="presOf" srcId="{710251CD-F0C7-4F5A-A5A6-D83B8FE52429}" destId="{CC875B62-BDF6-4512-9EE8-7D987FC271CF}" srcOrd="0" destOrd="1" presId="urn:microsoft.com/office/officeart/2005/8/layout/hList1"/>
    <dgm:cxn modelId="{15534812-E547-4FFF-81F9-A277652840B9}" srcId="{C17DC1D8-B1A6-424C-8096-183C8432E9F6}" destId="{0F281530-2AC4-4515-800A-5BF8B79F4AC0}" srcOrd="4" destOrd="0" parTransId="{B73396AD-B241-4C75-8B58-EC4D1072E0F1}" sibTransId="{AAB5D3CE-5B7C-482C-990E-B8967BAA6C1D}"/>
    <dgm:cxn modelId="{A31DE635-1205-4C88-8481-D64B5EF107DE}" srcId="{C17DC1D8-B1A6-424C-8096-183C8432E9F6}" destId="{707E0BA6-B91E-4FE4-80D7-D557146D698A}" srcOrd="2" destOrd="0" parTransId="{49310FA6-E485-4B4B-A537-A77381A81CB0}" sibTransId="{B97ABF3A-8374-44C5-8642-437995174376}"/>
    <dgm:cxn modelId="{CEA8FFC0-29EE-4B41-8A28-DF1021A351C3}" type="presOf" srcId="{43DC6C50-7244-48DE-8657-D8BB2DC18B93}" destId="{CC875B62-BDF6-4512-9EE8-7D987FC271CF}" srcOrd="0" destOrd="2" presId="urn:microsoft.com/office/officeart/2005/8/layout/hList1"/>
    <dgm:cxn modelId="{9FB631FC-D352-4372-B91D-A4E306A3F3D4}" type="presOf" srcId="{999A1789-CDF6-4860-91B4-816DF907791E}" destId="{DE947A8D-5F5D-422F-864B-133DF9A08DB8}" srcOrd="0" destOrd="0" presId="urn:microsoft.com/office/officeart/2005/8/layout/hList1"/>
    <dgm:cxn modelId="{B412768C-3DB6-4AF1-9496-370C7708CE66}" type="presOf" srcId="{C17DC1D8-B1A6-424C-8096-183C8432E9F6}" destId="{81691260-470C-4C56-A8C6-D707E75FBEB0}" srcOrd="0" destOrd="0" presId="urn:microsoft.com/office/officeart/2005/8/layout/hList1"/>
    <dgm:cxn modelId="{92DA442B-FFF2-46F9-B5D8-AFE8DBD40B1C}" srcId="{C17DC1D8-B1A6-424C-8096-183C8432E9F6}" destId="{A64BAEDE-A2BC-4E37-8C1F-5C4CA8FF3B30}" srcOrd="3" destOrd="0" parTransId="{60A8D04C-645C-4C9D-B4C9-7B5C857CB91B}" sibTransId="{60FE962C-F7CA-4EDB-90D0-07338E40B55C}"/>
    <dgm:cxn modelId="{9989E6E7-697A-479D-83C0-51389269D5CC}" srcId="{C17DC1D8-B1A6-424C-8096-183C8432E9F6}" destId="{4458235A-4D51-46AA-B6E3-BFB4C87044D5}" srcOrd="1" destOrd="0" parTransId="{4C358022-FD8F-4FE2-81B4-1A135022DA17}" sibTransId="{94A8CC6E-A828-4D0A-B561-E924C65B2B9F}"/>
    <dgm:cxn modelId="{FFE9531A-1E0D-432A-8EFD-81124CABF987}" srcId="{E54BC9CF-4074-43E1-9749-9DF2C83FBA27}" destId="{1B8A6703-B6D9-4621-A4B4-072128DD812F}" srcOrd="2" destOrd="0" parTransId="{479D9BAF-6EC4-4E10-8723-E9CB0DC54F25}" sibTransId="{EF7871EF-A92A-4839-8C17-B9D0DD72EF0F}"/>
    <dgm:cxn modelId="{1D9CA619-4AC9-41FF-90B5-29C7ADDBB05A}" type="presOf" srcId="{C2B2E979-947E-491A-B66A-3871CF3E81D9}" destId="{60FDA150-AE2A-43F9-8387-9627724444A0}" srcOrd="0" destOrd="2" presId="urn:microsoft.com/office/officeart/2005/8/layout/hList1"/>
    <dgm:cxn modelId="{1DFD0F8E-0944-4C4C-A673-2ADDBAEAB768}" type="presParOf" srcId="{8A5E9745-7F5F-41DD-B18A-336A695634A8}" destId="{C44C8CDA-6ED1-4767-8221-8A738EADA384}" srcOrd="0" destOrd="0" presId="urn:microsoft.com/office/officeart/2005/8/layout/hList1"/>
    <dgm:cxn modelId="{130ADAC3-0CDB-4FEA-828F-953546BE9BC9}" type="presParOf" srcId="{C44C8CDA-6ED1-4767-8221-8A738EADA384}" destId="{DE947A8D-5F5D-422F-864B-133DF9A08DB8}" srcOrd="0" destOrd="0" presId="urn:microsoft.com/office/officeart/2005/8/layout/hList1"/>
    <dgm:cxn modelId="{4EDDD05F-AE65-4155-823A-602075860FD6}" type="presParOf" srcId="{C44C8CDA-6ED1-4767-8221-8A738EADA384}" destId="{60FDA150-AE2A-43F9-8387-9627724444A0}" srcOrd="1" destOrd="0" presId="urn:microsoft.com/office/officeart/2005/8/layout/hList1"/>
    <dgm:cxn modelId="{7E865B60-89D3-4191-9958-FFDD7D816F6E}" type="presParOf" srcId="{8A5E9745-7F5F-41DD-B18A-336A695634A8}" destId="{82DDF5CE-B77F-4E25-A58E-D115E504C897}" srcOrd="1" destOrd="0" presId="urn:microsoft.com/office/officeart/2005/8/layout/hList1"/>
    <dgm:cxn modelId="{74BC5F0A-60FF-4131-95CE-72CB3AF6E7EF}" type="presParOf" srcId="{8A5E9745-7F5F-41DD-B18A-336A695634A8}" destId="{E46486A0-C81D-4497-AD4C-2A7F3C14D919}" srcOrd="2" destOrd="0" presId="urn:microsoft.com/office/officeart/2005/8/layout/hList1"/>
    <dgm:cxn modelId="{DB0C91EE-D80B-4086-BF31-EF32BF06AC87}" type="presParOf" srcId="{E46486A0-C81D-4497-AD4C-2A7F3C14D919}" destId="{81691260-470C-4C56-A8C6-D707E75FBEB0}" srcOrd="0" destOrd="0" presId="urn:microsoft.com/office/officeart/2005/8/layout/hList1"/>
    <dgm:cxn modelId="{7BDE2A3B-B44F-4592-A3AD-18EAE5DBB273}" type="presParOf" srcId="{E46486A0-C81D-4497-AD4C-2A7F3C14D919}" destId="{1C9AAADF-D96E-4429-B8C6-A963145D4DB2}" srcOrd="1" destOrd="0" presId="urn:microsoft.com/office/officeart/2005/8/layout/hList1"/>
    <dgm:cxn modelId="{9A0B865F-8AAE-430E-8AA9-F8C3DA00E361}" type="presParOf" srcId="{8A5E9745-7F5F-41DD-B18A-336A695634A8}" destId="{C02DA558-67DC-4C76-894D-3AAF6B306923}" srcOrd="3" destOrd="0" presId="urn:microsoft.com/office/officeart/2005/8/layout/hList1"/>
    <dgm:cxn modelId="{10A7C87F-20D2-4DCE-8114-FCC971AD6E07}" type="presParOf" srcId="{8A5E9745-7F5F-41DD-B18A-336A695634A8}" destId="{81652899-7B4D-4DCE-B3FE-172C688B4D28}" srcOrd="4" destOrd="0" presId="urn:microsoft.com/office/officeart/2005/8/layout/hList1"/>
    <dgm:cxn modelId="{7189AD68-A1B9-4AA4-AE86-F0B28878B973}" type="presParOf" srcId="{81652899-7B4D-4DCE-B3FE-172C688B4D28}" destId="{3891E5E8-7F4C-4E36-AE53-AC99C5E9F215}" srcOrd="0" destOrd="0" presId="urn:microsoft.com/office/officeart/2005/8/layout/hList1"/>
    <dgm:cxn modelId="{50E2C6A2-E464-460E-9949-6695A894BC24}" type="presParOf" srcId="{81652899-7B4D-4DCE-B3FE-172C688B4D28}" destId="{CC875B62-BDF6-4512-9EE8-7D987FC271CF}"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4DE15-AE92-4C19-B661-094B1018C7C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1980D74A-6E6A-4F18-AE81-723DED183DC0}">
      <dgm:prSet phldrT="[Text]" custT="1"/>
      <dgm:spPr/>
      <dgm:t>
        <a:bodyPr/>
        <a:lstStyle/>
        <a:p>
          <a:r>
            <a:rPr lang="en-IN" sz="2800" dirty="0" smtClean="0"/>
            <a:t>Venture Capital (VC)</a:t>
          </a:r>
          <a:endParaRPr lang="en-IN" sz="2800" dirty="0"/>
        </a:p>
      </dgm:t>
    </dgm:pt>
    <dgm:pt modelId="{262C4C7D-39DD-4C2B-9F7C-BFBB4638321F}" type="parTrans" cxnId="{185DB324-705E-4321-9850-8E62E21E9AF6}">
      <dgm:prSet/>
      <dgm:spPr/>
      <dgm:t>
        <a:bodyPr/>
        <a:lstStyle/>
        <a:p>
          <a:endParaRPr lang="en-IN"/>
        </a:p>
      </dgm:t>
    </dgm:pt>
    <dgm:pt modelId="{1C195063-B689-4930-BD3D-A1A428188F78}" type="sibTrans" cxnId="{185DB324-705E-4321-9850-8E62E21E9AF6}">
      <dgm:prSet/>
      <dgm:spPr/>
      <dgm:t>
        <a:bodyPr/>
        <a:lstStyle/>
        <a:p>
          <a:endParaRPr lang="en-IN"/>
        </a:p>
      </dgm:t>
    </dgm:pt>
    <dgm:pt modelId="{48F017E6-7608-4C1E-8014-8F77C755F006}">
      <dgm:prSet phldrT="[Text]" custT="1"/>
      <dgm:spPr/>
      <dgm:t>
        <a:bodyPr/>
        <a:lstStyle/>
        <a:p>
          <a:r>
            <a:rPr lang="en-IN" sz="1800" dirty="0" smtClean="0"/>
            <a:t>Provides </a:t>
          </a:r>
          <a:r>
            <a:rPr lang="en-IN" sz="1800" b="1" dirty="0" smtClean="0"/>
            <a:t>equity financing to start-ups </a:t>
          </a:r>
          <a:r>
            <a:rPr lang="en-IN" sz="1800" dirty="0" smtClean="0"/>
            <a:t>without any track record or business size.</a:t>
          </a:r>
          <a:endParaRPr lang="en-IN" sz="1800" dirty="0"/>
        </a:p>
      </dgm:t>
    </dgm:pt>
    <dgm:pt modelId="{31088EAB-8CAF-482D-BF7E-263B27709173}" type="parTrans" cxnId="{1BAF0BBE-1B43-4E88-BBAA-43BAFBD6E277}">
      <dgm:prSet/>
      <dgm:spPr/>
      <dgm:t>
        <a:bodyPr/>
        <a:lstStyle/>
        <a:p>
          <a:endParaRPr lang="en-IN"/>
        </a:p>
      </dgm:t>
    </dgm:pt>
    <dgm:pt modelId="{1DF9FE1B-C30C-4BFB-92F3-EC657DD70B14}" type="sibTrans" cxnId="{1BAF0BBE-1B43-4E88-BBAA-43BAFBD6E277}">
      <dgm:prSet/>
      <dgm:spPr/>
      <dgm:t>
        <a:bodyPr/>
        <a:lstStyle/>
        <a:p>
          <a:endParaRPr lang="en-IN"/>
        </a:p>
      </dgm:t>
    </dgm:pt>
    <dgm:pt modelId="{C0BDB58D-9799-4F9E-B60A-E22FE7338AF9}">
      <dgm:prSet phldrT="[Text]" custT="1"/>
      <dgm:spPr/>
      <dgm:t>
        <a:bodyPr/>
        <a:lstStyle/>
        <a:p>
          <a:r>
            <a:rPr lang="en-IN" sz="2800" dirty="0" smtClean="0"/>
            <a:t>Leveraged Buyout (LBO)</a:t>
          </a:r>
          <a:endParaRPr lang="en-IN" sz="2800" dirty="0"/>
        </a:p>
      </dgm:t>
    </dgm:pt>
    <dgm:pt modelId="{8161F3B2-832C-4138-81B5-50DB02896BA5}" type="parTrans" cxnId="{B50C3C94-D2D1-44BD-9069-7F3F149E9E46}">
      <dgm:prSet/>
      <dgm:spPr/>
      <dgm:t>
        <a:bodyPr/>
        <a:lstStyle/>
        <a:p>
          <a:endParaRPr lang="en-IN"/>
        </a:p>
      </dgm:t>
    </dgm:pt>
    <dgm:pt modelId="{7C7511D6-938C-4BB7-AAD7-2B98A3A94A1B}" type="sibTrans" cxnId="{B50C3C94-D2D1-44BD-9069-7F3F149E9E46}">
      <dgm:prSet/>
      <dgm:spPr/>
      <dgm:t>
        <a:bodyPr/>
        <a:lstStyle/>
        <a:p>
          <a:endParaRPr lang="en-IN"/>
        </a:p>
      </dgm:t>
    </dgm:pt>
    <dgm:pt modelId="{D8571527-618F-498C-B3DD-9357F95DE07D}">
      <dgm:prSet phldrT="[Text]" custT="1"/>
      <dgm:spPr/>
      <dgm:t>
        <a:bodyPr/>
        <a:lstStyle/>
        <a:p>
          <a:r>
            <a:rPr lang="en-IN" sz="1800" dirty="0" smtClean="0"/>
            <a:t>In an LBO, the </a:t>
          </a:r>
          <a:r>
            <a:rPr lang="en-IN" sz="1800" b="1" dirty="0" smtClean="0"/>
            <a:t>equity of a public company is purchased </a:t>
          </a:r>
          <a:r>
            <a:rPr lang="en-IN" sz="1800" dirty="0" smtClean="0"/>
            <a:t>using a </a:t>
          </a:r>
          <a:r>
            <a:rPr lang="en-IN" sz="1800" b="1" dirty="0" smtClean="0"/>
            <a:t>small amount of investor capital and a large amount of debt</a:t>
          </a:r>
          <a:r>
            <a:rPr lang="en-IN" sz="1800" dirty="0" smtClean="0"/>
            <a:t>, secured by the assets of the company.</a:t>
          </a:r>
          <a:endParaRPr lang="en-IN" sz="1800" dirty="0"/>
        </a:p>
      </dgm:t>
    </dgm:pt>
    <dgm:pt modelId="{3D7B31F1-0DCF-4D56-8F1F-2C9D8176F43C}" type="parTrans" cxnId="{2E11CCBB-BDC2-484C-B015-AC94055A110A}">
      <dgm:prSet/>
      <dgm:spPr/>
      <dgm:t>
        <a:bodyPr/>
        <a:lstStyle/>
        <a:p>
          <a:endParaRPr lang="en-IN"/>
        </a:p>
      </dgm:t>
    </dgm:pt>
    <dgm:pt modelId="{7B2916BD-1270-45B1-BC4C-DF1B7CB6ACB2}" type="sibTrans" cxnId="{2E11CCBB-BDC2-484C-B015-AC94055A110A}">
      <dgm:prSet/>
      <dgm:spPr/>
      <dgm:t>
        <a:bodyPr/>
        <a:lstStyle/>
        <a:p>
          <a:endParaRPr lang="en-IN"/>
        </a:p>
      </dgm:t>
    </dgm:pt>
    <dgm:pt modelId="{CA628953-D85B-4AF9-A48F-62F1A6FF20C0}">
      <dgm:prSet phldrT="[Text]" custT="1"/>
      <dgm:spPr/>
      <dgm:t>
        <a:bodyPr/>
        <a:lstStyle/>
        <a:p>
          <a:r>
            <a:rPr lang="en-IN" sz="1800" dirty="0" smtClean="0"/>
            <a:t>Venture-capitalists take senior equity stakes in the </a:t>
          </a:r>
          <a:r>
            <a:rPr lang="en-IN" sz="1800" b="1" dirty="0" smtClean="0"/>
            <a:t>high-risk, illiquid and unproven business ideas </a:t>
          </a:r>
          <a:r>
            <a:rPr lang="en-IN" sz="1800" dirty="0" smtClean="0"/>
            <a:t>of the promoters</a:t>
          </a:r>
          <a:endParaRPr lang="en-IN" sz="1800" dirty="0"/>
        </a:p>
      </dgm:t>
    </dgm:pt>
    <dgm:pt modelId="{FAA7B0CD-31C8-4B9A-A6C6-2014C177D1E6}" type="parTrans" cxnId="{9ACC1DE5-FBE7-44DB-BDF8-DB1FD17A49E6}">
      <dgm:prSet/>
      <dgm:spPr/>
      <dgm:t>
        <a:bodyPr/>
        <a:lstStyle/>
        <a:p>
          <a:endParaRPr lang="en-IN"/>
        </a:p>
      </dgm:t>
    </dgm:pt>
    <dgm:pt modelId="{358B0F02-8F84-4C5C-96E8-B961A15694BB}" type="sibTrans" cxnId="{9ACC1DE5-FBE7-44DB-BDF8-DB1FD17A49E6}">
      <dgm:prSet/>
      <dgm:spPr/>
      <dgm:t>
        <a:bodyPr/>
        <a:lstStyle/>
        <a:p>
          <a:endParaRPr lang="en-IN"/>
        </a:p>
      </dgm:t>
    </dgm:pt>
    <dgm:pt modelId="{12F0AE6F-926E-4963-B357-89507C49AF85}">
      <dgm:prSet phldrT="[Text]" custT="1"/>
      <dgm:spPr/>
      <dgm:t>
        <a:bodyPr/>
        <a:lstStyle/>
        <a:p>
          <a:r>
            <a:rPr lang="en-IN" sz="1800" dirty="0" smtClean="0"/>
            <a:t>This is done to exploit </a:t>
          </a:r>
          <a:r>
            <a:rPr lang="en-IN" sz="1800" b="1" dirty="0" smtClean="0"/>
            <a:t>tax advantages, improving operating efficiency and profitability </a:t>
          </a:r>
          <a:r>
            <a:rPr lang="en-IN" sz="1800" dirty="0" smtClean="0"/>
            <a:t>and take the company public again. </a:t>
          </a:r>
          <a:endParaRPr lang="en-IN" sz="1800" dirty="0"/>
        </a:p>
      </dgm:t>
    </dgm:pt>
    <dgm:pt modelId="{480A52AD-20CC-407F-BA43-062AF44FE35B}" type="parTrans" cxnId="{13E0CF62-4C97-4910-AB1A-7B7E978A36CA}">
      <dgm:prSet/>
      <dgm:spPr/>
      <dgm:t>
        <a:bodyPr/>
        <a:lstStyle/>
        <a:p>
          <a:endParaRPr lang="en-IN"/>
        </a:p>
      </dgm:t>
    </dgm:pt>
    <dgm:pt modelId="{96CA7CBA-2055-4794-80B1-C34712CD61A9}" type="sibTrans" cxnId="{13E0CF62-4C97-4910-AB1A-7B7E978A36CA}">
      <dgm:prSet/>
      <dgm:spPr/>
      <dgm:t>
        <a:bodyPr/>
        <a:lstStyle/>
        <a:p>
          <a:endParaRPr lang="en-IN"/>
        </a:p>
      </dgm:t>
    </dgm:pt>
    <dgm:pt modelId="{FB348D1C-E377-40E1-A9DB-74108F9DA3F4}">
      <dgm:prSet phldrT="[Text]" custT="1"/>
      <dgm:spPr/>
      <dgm:t>
        <a:bodyPr/>
        <a:lstStyle/>
        <a:p>
          <a:r>
            <a:rPr lang="en-IN" sz="1800" dirty="0" smtClean="0"/>
            <a:t>Intent is to generate large profits through the success of the businesses, which go public, through sale or an IPO.</a:t>
          </a:r>
          <a:endParaRPr lang="en-IN" sz="1800" dirty="0"/>
        </a:p>
      </dgm:t>
    </dgm:pt>
    <dgm:pt modelId="{A5FFA3CD-EE0E-4757-9E76-9EF4A55F394F}" type="parTrans" cxnId="{DA065DF4-6CA1-490E-AE1C-5AD6742FD184}">
      <dgm:prSet/>
      <dgm:spPr/>
      <dgm:t>
        <a:bodyPr/>
        <a:lstStyle/>
        <a:p>
          <a:endParaRPr lang="en-IN"/>
        </a:p>
      </dgm:t>
    </dgm:pt>
    <dgm:pt modelId="{CE053908-6235-468F-B294-3089FAC039A7}" type="sibTrans" cxnId="{DA065DF4-6CA1-490E-AE1C-5AD6742FD184}">
      <dgm:prSet/>
      <dgm:spPr/>
      <dgm:t>
        <a:bodyPr/>
        <a:lstStyle/>
        <a:p>
          <a:endParaRPr lang="en-IN"/>
        </a:p>
      </dgm:t>
    </dgm:pt>
    <dgm:pt modelId="{DF045395-77E3-44AB-981E-4C683C4F53C3}">
      <dgm:prSet phldrT="[Text]" custT="1"/>
      <dgm:spPr/>
      <dgm:t>
        <a:bodyPr/>
        <a:lstStyle/>
        <a:p>
          <a:r>
            <a:rPr lang="en-IN" sz="1800" dirty="0" smtClean="0"/>
            <a:t>Cash flow generated from the firm is used to </a:t>
          </a:r>
          <a:r>
            <a:rPr lang="en-IN" sz="1800" b="1" dirty="0" smtClean="0"/>
            <a:t>service the debt taken to invest.</a:t>
          </a:r>
          <a:endParaRPr lang="en-IN" sz="1800" b="1" dirty="0"/>
        </a:p>
      </dgm:t>
    </dgm:pt>
    <dgm:pt modelId="{6D90C26A-C56C-480E-82F4-382DB73BAB2D}" type="parTrans" cxnId="{CCA510C3-B4CC-40F2-929B-5DBDCB518DB0}">
      <dgm:prSet/>
      <dgm:spPr/>
      <dgm:t>
        <a:bodyPr/>
        <a:lstStyle/>
        <a:p>
          <a:endParaRPr lang="en-US"/>
        </a:p>
      </dgm:t>
    </dgm:pt>
    <dgm:pt modelId="{143EA10B-AD62-4AD7-87A4-B88B97020320}" type="sibTrans" cxnId="{CCA510C3-B4CC-40F2-929B-5DBDCB518DB0}">
      <dgm:prSet/>
      <dgm:spPr/>
      <dgm:t>
        <a:bodyPr/>
        <a:lstStyle/>
        <a:p>
          <a:endParaRPr lang="en-US"/>
        </a:p>
      </dgm:t>
    </dgm:pt>
    <dgm:pt modelId="{BB6D2C98-3088-4B9C-9C65-6C39403DD4CD}" type="pres">
      <dgm:prSet presAssocID="{9224DE15-AE92-4C19-B661-094B1018C7C1}" presName="Name0" presStyleCnt="0">
        <dgm:presLayoutVars>
          <dgm:dir/>
          <dgm:animLvl val="lvl"/>
          <dgm:resizeHandles val="exact"/>
        </dgm:presLayoutVars>
      </dgm:prSet>
      <dgm:spPr/>
      <dgm:t>
        <a:bodyPr/>
        <a:lstStyle/>
        <a:p>
          <a:endParaRPr lang="en-IN"/>
        </a:p>
      </dgm:t>
    </dgm:pt>
    <dgm:pt modelId="{8D4BB46E-C797-4D93-8922-9138CF2C4943}" type="pres">
      <dgm:prSet presAssocID="{1980D74A-6E6A-4F18-AE81-723DED183DC0}" presName="linNode" presStyleCnt="0"/>
      <dgm:spPr/>
    </dgm:pt>
    <dgm:pt modelId="{BF88C707-3ECD-4C67-9213-0F8DD740826A}" type="pres">
      <dgm:prSet presAssocID="{1980D74A-6E6A-4F18-AE81-723DED183DC0}" presName="parentText" presStyleLbl="node1" presStyleIdx="0" presStyleCnt="2" custScaleX="91740">
        <dgm:presLayoutVars>
          <dgm:chMax val="1"/>
          <dgm:bulletEnabled val="1"/>
        </dgm:presLayoutVars>
      </dgm:prSet>
      <dgm:spPr/>
      <dgm:t>
        <a:bodyPr/>
        <a:lstStyle/>
        <a:p>
          <a:endParaRPr lang="en-IN"/>
        </a:p>
      </dgm:t>
    </dgm:pt>
    <dgm:pt modelId="{CA4FB1FE-D977-419D-B1B7-54755B466D41}" type="pres">
      <dgm:prSet presAssocID="{1980D74A-6E6A-4F18-AE81-723DED183DC0}" presName="descendantText" presStyleLbl="alignAccFollowNode1" presStyleIdx="0" presStyleCnt="2" custScaleX="168446">
        <dgm:presLayoutVars>
          <dgm:bulletEnabled val="1"/>
        </dgm:presLayoutVars>
      </dgm:prSet>
      <dgm:spPr/>
      <dgm:t>
        <a:bodyPr/>
        <a:lstStyle/>
        <a:p>
          <a:endParaRPr lang="en-IN"/>
        </a:p>
      </dgm:t>
    </dgm:pt>
    <dgm:pt modelId="{71648674-D809-4987-A307-4F2511B8ADAA}" type="pres">
      <dgm:prSet presAssocID="{1C195063-B689-4930-BD3D-A1A428188F78}" presName="sp" presStyleCnt="0"/>
      <dgm:spPr/>
    </dgm:pt>
    <dgm:pt modelId="{F20562B1-5501-47A0-9899-03CC368EA62D}" type="pres">
      <dgm:prSet presAssocID="{C0BDB58D-9799-4F9E-B60A-E22FE7338AF9}" presName="linNode" presStyleCnt="0"/>
      <dgm:spPr/>
    </dgm:pt>
    <dgm:pt modelId="{7E36DE47-C66E-466A-8788-6498599B2BAF}" type="pres">
      <dgm:prSet presAssocID="{C0BDB58D-9799-4F9E-B60A-E22FE7338AF9}" presName="parentText" presStyleLbl="node1" presStyleIdx="1" presStyleCnt="2" custScaleX="91740">
        <dgm:presLayoutVars>
          <dgm:chMax val="1"/>
          <dgm:bulletEnabled val="1"/>
        </dgm:presLayoutVars>
      </dgm:prSet>
      <dgm:spPr/>
      <dgm:t>
        <a:bodyPr/>
        <a:lstStyle/>
        <a:p>
          <a:endParaRPr lang="en-IN"/>
        </a:p>
      </dgm:t>
    </dgm:pt>
    <dgm:pt modelId="{CD679967-98E7-4604-8F9E-D1E04E19201D}" type="pres">
      <dgm:prSet presAssocID="{C0BDB58D-9799-4F9E-B60A-E22FE7338AF9}" presName="descendantText" presStyleLbl="alignAccFollowNode1" presStyleIdx="1" presStyleCnt="2" custScaleX="167552" custScaleY="115160">
        <dgm:presLayoutVars>
          <dgm:bulletEnabled val="1"/>
        </dgm:presLayoutVars>
      </dgm:prSet>
      <dgm:spPr/>
      <dgm:t>
        <a:bodyPr/>
        <a:lstStyle/>
        <a:p>
          <a:endParaRPr lang="en-IN"/>
        </a:p>
      </dgm:t>
    </dgm:pt>
  </dgm:ptLst>
  <dgm:cxnLst>
    <dgm:cxn modelId="{1ED0B6F6-B460-48D9-91DE-4472713F5C43}" type="presOf" srcId="{CA628953-D85B-4AF9-A48F-62F1A6FF20C0}" destId="{CA4FB1FE-D977-419D-B1B7-54755B466D41}" srcOrd="0" destOrd="1" presId="urn:microsoft.com/office/officeart/2005/8/layout/vList5"/>
    <dgm:cxn modelId="{B50C3C94-D2D1-44BD-9069-7F3F149E9E46}" srcId="{9224DE15-AE92-4C19-B661-094B1018C7C1}" destId="{C0BDB58D-9799-4F9E-B60A-E22FE7338AF9}" srcOrd="1" destOrd="0" parTransId="{8161F3B2-832C-4138-81B5-50DB02896BA5}" sibTransId="{7C7511D6-938C-4BB7-AAD7-2B98A3A94A1B}"/>
    <dgm:cxn modelId="{1BAF0BBE-1B43-4E88-BBAA-43BAFBD6E277}" srcId="{1980D74A-6E6A-4F18-AE81-723DED183DC0}" destId="{48F017E6-7608-4C1E-8014-8F77C755F006}" srcOrd="0" destOrd="0" parTransId="{31088EAB-8CAF-482D-BF7E-263B27709173}" sibTransId="{1DF9FE1B-C30C-4BFB-92F3-EC657DD70B14}"/>
    <dgm:cxn modelId="{CCA510C3-B4CC-40F2-929B-5DBDCB518DB0}" srcId="{C0BDB58D-9799-4F9E-B60A-E22FE7338AF9}" destId="{DF045395-77E3-44AB-981E-4C683C4F53C3}" srcOrd="2" destOrd="0" parTransId="{6D90C26A-C56C-480E-82F4-382DB73BAB2D}" sibTransId="{143EA10B-AD62-4AD7-87A4-B88B97020320}"/>
    <dgm:cxn modelId="{75FA83A4-D4B7-4868-88FE-E66AE29EBA00}" type="presOf" srcId="{9224DE15-AE92-4C19-B661-094B1018C7C1}" destId="{BB6D2C98-3088-4B9C-9C65-6C39403DD4CD}" srcOrd="0" destOrd="0" presId="urn:microsoft.com/office/officeart/2005/8/layout/vList5"/>
    <dgm:cxn modelId="{B1594EC2-11F0-4C48-A85A-F57868351EE3}" type="presOf" srcId="{48F017E6-7608-4C1E-8014-8F77C755F006}" destId="{CA4FB1FE-D977-419D-B1B7-54755B466D41}" srcOrd="0" destOrd="0" presId="urn:microsoft.com/office/officeart/2005/8/layout/vList5"/>
    <dgm:cxn modelId="{55576244-388F-4F34-8A81-0730CD34EFD4}" type="presOf" srcId="{1980D74A-6E6A-4F18-AE81-723DED183DC0}" destId="{BF88C707-3ECD-4C67-9213-0F8DD740826A}" srcOrd="0" destOrd="0" presId="urn:microsoft.com/office/officeart/2005/8/layout/vList5"/>
    <dgm:cxn modelId="{9ACC1DE5-FBE7-44DB-BDF8-DB1FD17A49E6}" srcId="{1980D74A-6E6A-4F18-AE81-723DED183DC0}" destId="{CA628953-D85B-4AF9-A48F-62F1A6FF20C0}" srcOrd="1" destOrd="0" parTransId="{FAA7B0CD-31C8-4B9A-A6C6-2014C177D1E6}" sibTransId="{358B0F02-8F84-4C5C-96E8-B961A15694BB}"/>
    <dgm:cxn modelId="{C491EFE9-670D-496F-B4F8-6319105C2090}" type="presOf" srcId="{12F0AE6F-926E-4963-B357-89507C49AF85}" destId="{CD679967-98E7-4604-8F9E-D1E04E19201D}" srcOrd="0" destOrd="1" presId="urn:microsoft.com/office/officeart/2005/8/layout/vList5"/>
    <dgm:cxn modelId="{DA065DF4-6CA1-490E-AE1C-5AD6742FD184}" srcId="{1980D74A-6E6A-4F18-AE81-723DED183DC0}" destId="{FB348D1C-E377-40E1-A9DB-74108F9DA3F4}" srcOrd="2" destOrd="0" parTransId="{A5FFA3CD-EE0E-4757-9E76-9EF4A55F394F}" sibTransId="{CE053908-6235-468F-B294-3089FAC039A7}"/>
    <dgm:cxn modelId="{15417F07-E644-415A-A4B9-E522E9BE03C6}" type="presOf" srcId="{C0BDB58D-9799-4F9E-B60A-E22FE7338AF9}" destId="{7E36DE47-C66E-466A-8788-6498599B2BAF}" srcOrd="0" destOrd="0" presId="urn:microsoft.com/office/officeart/2005/8/layout/vList5"/>
    <dgm:cxn modelId="{A4CA9965-9FF3-4353-B309-A0641915E694}" type="presOf" srcId="{D8571527-618F-498C-B3DD-9357F95DE07D}" destId="{CD679967-98E7-4604-8F9E-D1E04E19201D}" srcOrd="0" destOrd="0" presId="urn:microsoft.com/office/officeart/2005/8/layout/vList5"/>
    <dgm:cxn modelId="{185DB324-705E-4321-9850-8E62E21E9AF6}" srcId="{9224DE15-AE92-4C19-B661-094B1018C7C1}" destId="{1980D74A-6E6A-4F18-AE81-723DED183DC0}" srcOrd="0" destOrd="0" parTransId="{262C4C7D-39DD-4C2B-9F7C-BFBB4638321F}" sibTransId="{1C195063-B689-4930-BD3D-A1A428188F78}"/>
    <dgm:cxn modelId="{7E756AE2-DE6F-4B66-9611-6F65E03DAE5B}" type="presOf" srcId="{FB348D1C-E377-40E1-A9DB-74108F9DA3F4}" destId="{CA4FB1FE-D977-419D-B1B7-54755B466D41}" srcOrd="0" destOrd="2" presId="urn:microsoft.com/office/officeart/2005/8/layout/vList5"/>
    <dgm:cxn modelId="{2E11CCBB-BDC2-484C-B015-AC94055A110A}" srcId="{C0BDB58D-9799-4F9E-B60A-E22FE7338AF9}" destId="{D8571527-618F-498C-B3DD-9357F95DE07D}" srcOrd="0" destOrd="0" parTransId="{3D7B31F1-0DCF-4D56-8F1F-2C9D8176F43C}" sibTransId="{7B2916BD-1270-45B1-BC4C-DF1B7CB6ACB2}"/>
    <dgm:cxn modelId="{3A7A1BC7-B4B3-4D78-92B2-44126F6F12E3}" type="presOf" srcId="{DF045395-77E3-44AB-981E-4C683C4F53C3}" destId="{CD679967-98E7-4604-8F9E-D1E04E19201D}" srcOrd="0" destOrd="2" presId="urn:microsoft.com/office/officeart/2005/8/layout/vList5"/>
    <dgm:cxn modelId="{13E0CF62-4C97-4910-AB1A-7B7E978A36CA}" srcId="{C0BDB58D-9799-4F9E-B60A-E22FE7338AF9}" destId="{12F0AE6F-926E-4963-B357-89507C49AF85}" srcOrd="1" destOrd="0" parTransId="{480A52AD-20CC-407F-BA43-062AF44FE35B}" sibTransId="{96CA7CBA-2055-4794-80B1-C34712CD61A9}"/>
    <dgm:cxn modelId="{8FEFBDEC-DCBA-4E1C-8819-214878D1FD23}" type="presParOf" srcId="{BB6D2C98-3088-4B9C-9C65-6C39403DD4CD}" destId="{8D4BB46E-C797-4D93-8922-9138CF2C4943}" srcOrd="0" destOrd="0" presId="urn:microsoft.com/office/officeart/2005/8/layout/vList5"/>
    <dgm:cxn modelId="{6D1D9569-96D1-4636-BC15-26D7BD776E6A}" type="presParOf" srcId="{8D4BB46E-C797-4D93-8922-9138CF2C4943}" destId="{BF88C707-3ECD-4C67-9213-0F8DD740826A}" srcOrd="0" destOrd="0" presId="urn:microsoft.com/office/officeart/2005/8/layout/vList5"/>
    <dgm:cxn modelId="{2485E28B-021C-4C11-A813-38A1E5129783}" type="presParOf" srcId="{8D4BB46E-C797-4D93-8922-9138CF2C4943}" destId="{CA4FB1FE-D977-419D-B1B7-54755B466D41}" srcOrd="1" destOrd="0" presId="urn:microsoft.com/office/officeart/2005/8/layout/vList5"/>
    <dgm:cxn modelId="{EEACD060-6DAF-4427-A63C-F83A2367F6B5}" type="presParOf" srcId="{BB6D2C98-3088-4B9C-9C65-6C39403DD4CD}" destId="{71648674-D809-4987-A307-4F2511B8ADAA}" srcOrd="1" destOrd="0" presId="urn:microsoft.com/office/officeart/2005/8/layout/vList5"/>
    <dgm:cxn modelId="{88B41B56-33C8-4F2A-A27C-276EE003BA13}" type="presParOf" srcId="{BB6D2C98-3088-4B9C-9C65-6C39403DD4CD}" destId="{F20562B1-5501-47A0-9899-03CC368EA62D}" srcOrd="2" destOrd="0" presId="urn:microsoft.com/office/officeart/2005/8/layout/vList5"/>
    <dgm:cxn modelId="{FF288C76-8E12-444B-B955-09ED0F4954E5}" type="presParOf" srcId="{F20562B1-5501-47A0-9899-03CC368EA62D}" destId="{7E36DE47-C66E-466A-8788-6498599B2BAF}" srcOrd="0" destOrd="0" presId="urn:microsoft.com/office/officeart/2005/8/layout/vList5"/>
    <dgm:cxn modelId="{A271B96B-DED4-416E-BCBA-F71D49BB44BE}" type="presParOf" srcId="{F20562B1-5501-47A0-9899-03CC368EA62D}" destId="{CD679967-98E7-4604-8F9E-D1E04E19201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47A8D-5F5D-422F-864B-133DF9A08DB8}">
      <dsp:nvSpPr>
        <dsp:cNvPr id="0" name=""/>
        <dsp:cNvSpPr/>
      </dsp:nvSpPr>
      <dsp:spPr>
        <a:xfrm>
          <a:off x="2722" y="58729"/>
          <a:ext cx="2654732" cy="621552"/>
        </a:xfrm>
        <a:prstGeom prst="rect">
          <a:avLst/>
        </a:prstGeom>
        <a:solidFill>
          <a:srgbClr val="FA6A6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a:t>
          </a:r>
          <a:endParaRPr lang="en-US" sz="2800" kern="1200" dirty="0"/>
        </a:p>
      </dsp:txBody>
      <dsp:txXfrm>
        <a:off x="2722" y="58729"/>
        <a:ext cx="2654732" cy="621552"/>
      </dsp:txXfrm>
    </dsp:sp>
    <dsp:sp modelId="{60FDA150-AE2A-43F9-8387-9627724444A0}">
      <dsp:nvSpPr>
        <dsp:cNvPr id="0" name=""/>
        <dsp:cNvSpPr/>
      </dsp:nvSpPr>
      <dsp:spPr>
        <a:xfrm>
          <a:off x="2722"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b="0" kern="1200" dirty="0" smtClean="0">
              <a:latin typeface="+mn-lt"/>
            </a:rPr>
            <a:t>Invest in </a:t>
          </a:r>
          <a:r>
            <a:rPr lang="en-IN" sz="2000" b="1" kern="1200" dirty="0" smtClean="0">
              <a:latin typeface="+mn-lt"/>
            </a:rPr>
            <a:t>socially or economically desirable ventures.</a:t>
          </a:r>
          <a:endParaRPr lang="en-US" sz="2000" kern="1200" dirty="0">
            <a:latin typeface="+mn-lt"/>
          </a:endParaRPr>
        </a:p>
        <a:p>
          <a:pPr marL="228600" lvl="1" indent="-228600" algn="l" defTabSz="889000">
            <a:lnSpc>
              <a:spcPct val="90000"/>
            </a:lnSpc>
            <a:spcBef>
              <a:spcPct val="0"/>
            </a:spcBef>
            <a:spcAft>
              <a:spcPct val="15000"/>
            </a:spcAft>
            <a:buChar char="••"/>
          </a:pPr>
          <a:endParaRPr lang="en-US" sz="2000" kern="1200" dirty="0">
            <a:latin typeface="+mn-lt"/>
          </a:endParaRPr>
        </a:p>
        <a:p>
          <a:pPr marL="228600" lvl="1" indent="-228600" algn="l" defTabSz="889000">
            <a:lnSpc>
              <a:spcPct val="90000"/>
            </a:lnSpc>
            <a:spcBef>
              <a:spcPct val="0"/>
            </a:spcBef>
            <a:spcAft>
              <a:spcPct val="15000"/>
            </a:spcAft>
            <a:buChar char="••"/>
          </a:pPr>
          <a:r>
            <a:rPr lang="en-US" sz="2000" kern="1200" dirty="0" smtClean="0">
              <a:latin typeface="+mn-lt"/>
            </a:rPr>
            <a:t>Examples:                  1. </a:t>
          </a:r>
          <a:r>
            <a:rPr lang="en-IN" sz="2000" kern="1200" dirty="0" smtClean="0">
              <a:latin typeface="+mn-lt"/>
            </a:rPr>
            <a:t>Venture Capital Funds,                       2. SME Funds,           3. Social Venture Funds                        4. Infrastructure Funds</a:t>
          </a:r>
          <a:endParaRPr lang="en-US" sz="2000" kern="1200" dirty="0">
            <a:latin typeface="+mn-lt"/>
          </a:endParaRPr>
        </a:p>
      </dsp:txBody>
      <dsp:txXfrm>
        <a:off x="2722" y="680281"/>
        <a:ext cx="2654732" cy="4083187"/>
      </dsp:txXfrm>
    </dsp:sp>
    <dsp:sp modelId="{81691260-470C-4C56-A8C6-D707E75FBEB0}">
      <dsp:nvSpPr>
        <dsp:cNvPr id="0" name=""/>
        <dsp:cNvSpPr/>
      </dsp:nvSpPr>
      <dsp:spPr>
        <a:xfrm>
          <a:off x="3029117" y="58729"/>
          <a:ext cx="2654732" cy="621552"/>
        </a:xfrm>
        <a:prstGeom prst="rect">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II</a:t>
          </a:r>
          <a:endParaRPr lang="en-US" sz="2800" kern="1200" dirty="0"/>
        </a:p>
      </dsp:txBody>
      <dsp:txXfrm>
        <a:off x="3029117" y="58729"/>
        <a:ext cx="2654732" cy="621552"/>
      </dsp:txXfrm>
    </dsp:sp>
    <dsp:sp modelId="{1C9AAADF-D96E-4429-B8C6-A963145D4DB2}">
      <dsp:nvSpPr>
        <dsp:cNvPr id="0" name=""/>
        <dsp:cNvSpPr/>
      </dsp:nvSpPr>
      <dsp:spPr>
        <a:xfrm>
          <a:off x="3029117"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b="1" kern="1200" dirty="0" smtClean="0">
              <a:latin typeface="Calibri" panose="020F0502020204030204" pitchFamily="34" charset="0"/>
            </a:rPr>
            <a:t>Funds not falling  in Category I and Category III </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Not allowed to take leverage, except to meet day-to-day operations.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Examples:                 1. Debt Funds          2. Private Equity Funds</a:t>
          </a:r>
          <a:endParaRPr lang="en-US" sz="2000" kern="1200" dirty="0"/>
        </a:p>
      </dsp:txBody>
      <dsp:txXfrm>
        <a:off x="3029117" y="680281"/>
        <a:ext cx="2654732" cy="4083187"/>
      </dsp:txXfrm>
    </dsp:sp>
    <dsp:sp modelId="{3891E5E8-7F4C-4E36-AE53-AC99C5E9F215}">
      <dsp:nvSpPr>
        <dsp:cNvPr id="0" name=""/>
        <dsp:cNvSpPr/>
      </dsp:nvSpPr>
      <dsp:spPr>
        <a:xfrm>
          <a:off x="6055512" y="58729"/>
          <a:ext cx="2654732" cy="621552"/>
        </a:xfrm>
        <a:prstGeom prst="rect">
          <a:avLst/>
        </a:prstGeom>
        <a:solidFill>
          <a:srgbClr val="B61A1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III</a:t>
          </a:r>
          <a:endParaRPr lang="en-US" sz="2800" kern="1200" dirty="0"/>
        </a:p>
      </dsp:txBody>
      <dsp:txXfrm>
        <a:off x="6055512" y="58729"/>
        <a:ext cx="2654732" cy="621552"/>
      </dsp:txXfrm>
    </dsp:sp>
    <dsp:sp modelId="{CC875B62-BDF6-4512-9EE8-7D987FC271CF}">
      <dsp:nvSpPr>
        <dsp:cNvPr id="0" name=""/>
        <dsp:cNvSpPr/>
      </dsp:nvSpPr>
      <dsp:spPr>
        <a:xfrm>
          <a:off x="6055512"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Funds </a:t>
          </a:r>
          <a:r>
            <a:rPr lang="en-IN" sz="2000" kern="1200" dirty="0" smtClean="0">
              <a:latin typeface="Calibri" panose="020F0502020204030204" pitchFamily="34" charset="0"/>
            </a:rPr>
            <a:t>employ </a:t>
          </a:r>
          <a:r>
            <a:rPr lang="en-IN" sz="2000" b="1" kern="1200" dirty="0" smtClean="0">
              <a:latin typeface="Calibri" panose="020F0502020204030204" pitchFamily="34" charset="0"/>
            </a:rPr>
            <a:t>diverse or complex trading strategies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Allowed to take Leverage and Investments in Derivatives.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Example: Hedge Funds</a:t>
          </a:r>
          <a:endParaRPr lang="en-US" sz="2000" kern="1200" dirty="0"/>
        </a:p>
      </dsp:txBody>
      <dsp:txXfrm>
        <a:off x="6055512" y="680281"/>
        <a:ext cx="2654732" cy="40831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4FB1FE-D977-419D-B1B7-54755B466D41}">
      <dsp:nvSpPr>
        <dsp:cNvPr id="0" name=""/>
        <dsp:cNvSpPr/>
      </dsp:nvSpPr>
      <dsp:spPr>
        <a:xfrm rot="5400000">
          <a:off x="4576147" y="-2306510"/>
          <a:ext cx="1685038" cy="671942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Provides </a:t>
          </a:r>
          <a:r>
            <a:rPr lang="en-IN" sz="1800" b="1" kern="1200" dirty="0" smtClean="0"/>
            <a:t>equity financing to start-ups </a:t>
          </a:r>
          <a:r>
            <a:rPr lang="en-IN" sz="1800" kern="1200" dirty="0" smtClean="0"/>
            <a:t>without any track record or business size.</a:t>
          </a:r>
          <a:endParaRPr lang="en-IN" sz="1800" kern="1200" dirty="0"/>
        </a:p>
        <a:p>
          <a:pPr marL="171450" lvl="1" indent="-171450" algn="l" defTabSz="800100">
            <a:lnSpc>
              <a:spcPct val="90000"/>
            </a:lnSpc>
            <a:spcBef>
              <a:spcPct val="0"/>
            </a:spcBef>
            <a:spcAft>
              <a:spcPct val="15000"/>
            </a:spcAft>
            <a:buChar char="••"/>
          </a:pPr>
          <a:r>
            <a:rPr lang="en-IN" sz="1800" kern="1200" dirty="0" smtClean="0"/>
            <a:t>Venture-capitalists take senior equity stakes in the </a:t>
          </a:r>
          <a:r>
            <a:rPr lang="en-IN" sz="1800" b="1" kern="1200" dirty="0" smtClean="0"/>
            <a:t>high-risk, illiquid and unproven business ideas </a:t>
          </a:r>
          <a:r>
            <a:rPr lang="en-IN" sz="1800" kern="1200" dirty="0" smtClean="0"/>
            <a:t>of the promoters</a:t>
          </a:r>
          <a:endParaRPr lang="en-IN" sz="1800" kern="1200" dirty="0"/>
        </a:p>
        <a:p>
          <a:pPr marL="171450" lvl="1" indent="-171450" algn="l" defTabSz="800100">
            <a:lnSpc>
              <a:spcPct val="90000"/>
            </a:lnSpc>
            <a:spcBef>
              <a:spcPct val="0"/>
            </a:spcBef>
            <a:spcAft>
              <a:spcPct val="15000"/>
            </a:spcAft>
            <a:buChar char="••"/>
          </a:pPr>
          <a:r>
            <a:rPr lang="en-IN" sz="1800" kern="1200" dirty="0" smtClean="0"/>
            <a:t>Intent is to generate large profits through the success of the businesses, which go public, through sale or an IPO.</a:t>
          </a:r>
          <a:endParaRPr lang="en-IN" sz="1800" kern="1200" dirty="0"/>
        </a:p>
      </dsp:txBody>
      <dsp:txXfrm rot="-5400000">
        <a:off x="2058955" y="292939"/>
        <a:ext cx="6637166" cy="1520524"/>
      </dsp:txXfrm>
    </dsp:sp>
    <dsp:sp modelId="{BF88C707-3ECD-4C67-9213-0F8DD740826A}">
      <dsp:nvSpPr>
        <dsp:cNvPr id="0" name=""/>
        <dsp:cNvSpPr/>
      </dsp:nvSpPr>
      <dsp:spPr>
        <a:xfrm>
          <a:off x="447" y="52"/>
          <a:ext cx="2058508" cy="21062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Venture Capital (VC)</a:t>
          </a:r>
          <a:endParaRPr lang="en-IN" sz="2800" kern="1200" dirty="0"/>
        </a:p>
      </dsp:txBody>
      <dsp:txXfrm>
        <a:off x="100935" y="100540"/>
        <a:ext cx="1857532" cy="1905321"/>
      </dsp:txXfrm>
    </dsp:sp>
    <dsp:sp modelId="{CD679967-98E7-4604-8F9E-D1E04E19201D}">
      <dsp:nvSpPr>
        <dsp:cNvPr id="0" name=""/>
        <dsp:cNvSpPr/>
      </dsp:nvSpPr>
      <dsp:spPr>
        <a:xfrm rot="5400000">
          <a:off x="4452875" y="-90856"/>
          <a:ext cx="1940490" cy="671134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In an LBO, the </a:t>
          </a:r>
          <a:r>
            <a:rPr lang="en-IN" sz="1800" b="1" kern="1200" dirty="0" smtClean="0"/>
            <a:t>equity of a public company is purchased </a:t>
          </a:r>
          <a:r>
            <a:rPr lang="en-IN" sz="1800" kern="1200" dirty="0" smtClean="0"/>
            <a:t>using a </a:t>
          </a:r>
          <a:r>
            <a:rPr lang="en-IN" sz="1800" b="1" kern="1200" dirty="0" smtClean="0"/>
            <a:t>small amount of investor capital and a large amount of debt</a:t>
          </a:r>
          <a:r>
            <a:rPr lang="en-IN" sz="1800" kern="1200" dirty="0" smtClean="0"/>
            <a:t>, secured by the assets of the company.</a:t>
          </a:r>
          <a:endParaRPr lang="en-IN" sz="1800" kern="1200" dirty="0"/>
        </a:p>
        <a:p>
          <a:pPr marL="171450" lvl="1" indent="-171450" algn="l" defTabSz="800100">
            <a:lnSpc>
              <a:spcPct val="90000"/>
            </a:lnSpc>
            <a:spcBef>
              <a:spcPct val="0"/>
            </a:spcBef>
            <a:spcAft>
              <a:spcPct val="15000"/>
            </a:spcAft>
            <a:buChar char="••"/>
          </a:pPr>
          <a:r>
            <a:rPr lang="en-IN" sz="1800" kern="1200" dirty="0" smtClean="0"/>
            <a:t>This is done to exploit </a:t>
          </a:r>
          <a:r>
            <a:rPr lang="en-IN" sz="1800" b="1" kern="1200" dirty="0" smtClean="0"/>
            <a:t>tax advantages, improving operating efficiency and profitability </a:t>
          </a:r>
          <a:r>
            <a:rPr lang="en-IN" sz="1800" kern="1200" dirty="0" smtClean="0"/>
            <a:t>and take the company public again. </a:t>
          </a:r>
          <a:endParaRPr lang="en-IN" sz="1800" kern="1200" dirty="0"/>
        </a:p>
        <a:p>
          <a:pPr marL="171450" lvl="1" indent="-171450" algn="l" defTabSz="800100">
            <a:lnSpc>
              <a:spcPct val="90000"/>
            </a:lnSpc>
            <a:spcBef>
              <a:spcPct val="0"/>
            </a:spcBef>
            <a:spcAft>
              <a:spcPct val="15000"/>
            </a:spcAft>
            <a:buChar char="••"/>
          </a:pPr>
          <a:r>
            <a:rPr lang="en-IN" sz="1800" kern="1200" dirty="0" smtClean="0"/>
            <a:t>Cash flow generated from the firm is used to </a:t>
          </a:r>
          <a:r>
            <a:rPr lang="en-IN" sz="1800" b="1" kern="1200" dirty="0" smtClean="0"/>
            <a:t>service the debt taken to invest.</a:t>
          </a:r>
          <a:endParaRPr lang="en-IN" sz="1800" b="1" kern="1200" dirty="0"/>
        </a:p>
      </dsp:txBody>
      <dsp:txXfrm rot="-5400000">
        <a:off x="2067450" y="2389296"/>
        <a:ext cx="6616614" cy="1751036"/>
      </dsp:txXfrm>
    </dsp:sp>
    <dsp:sp modelId="{7E36DE47-C66E-466A-8788-6498599B2BAF}">
      <dsp:nvSpPr>
        <dsp:cNvPr id="0" name=""/>
        <dsp:cNvSpPr/>
      </dsp:nvSpPr>
      <dsp:spPr>
        <a:xfrm>
          <a:off x="447" y="2211665"/>
          <a:ext cx="2067002" cy="21062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Leveraged Buyout (LBO)</a:t>
          </a:r>
          <a:endParaRPr lang="en-IN" sz="2800" kern="1200" dirty="0"/>
        </a:p>
      </dsp:txBody>
      <dsp:txXfrm>
        <a:off x="101350" y="2312568"/>
        <a:ext cx="1865196" cy="190449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4B391-7D3B-46AF-9760-853DCB00F008}" type="datetimeFigureOut">
              <a:rPr lang="en-US" smtClean="0"/>
              <a:pPr/>
              <a:t>2/25/2021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F169B-9D72-48A8-A135-C0A17D9392AD}" type="slidenum">
              <a:rPr lang="en-IN" smtClean="0"/>
              <a:pPr/>
              <a:t>‹#›</a:t>
            </a:fld>
            <a:endParaRPr lang="en-IN"/>
          </a:p>
        </p:txBody>
      </p:sp>
    </p:spTree>
    <p:extLst>
      <p:ext uri="{BB962C8B-B14F-4D97-AF65-F5344CB8AC3E}">
        <p14:creationId xmlns:p14="http://schemas.microsoft.com/office/powerpoint/2010/main" val="179384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1</a:t>
            </a:fld>
            <a:endParaRPr lang="en-IN"/>
          </a:p>
        </p:txBody>
      </p:sp>
    </p:spTree>
    <p:extLst>
      <p:ext uri="{BB962C8B-B14F-4D97-AF65-F5344CB8AC3E}">
        <p14:creationId xmlns:p14="http://schemas.microsoft.com/office/powerpoint/2010/main" val="2773250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10</a:t>
            </a:fld>
            <a:endParaRPr lang="en-IN"/>
          </a:p>
        </p:txBody>
      </p:sp>
    </p:spTree>
    <p:extLst>
      <p:ext uri="{BB962C8B-B14F-4D97-AF65-F5344CB8AC3E}">
        <p14:creationId xmlns:p14="http://schemas.microsoft.com/office/powerpoint/2010/main" val="3859974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11</a:t>
            </a:fld>
            <a:endParaRPr lang="en-IN"/>
          </a:p>
        </p:txBody>
      </p:sp>
    </p:spTree>
    <p:extLst>
      <p:ext uri="{BB962C8B-B14F-4D97-AF65-F5344CB8AC3E}">
        <p14:creationId xmlns:p14="http://schemas.microsoft.com/office/powerpoint/2010/main" val="267696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12</a:t>
            </a:fld>
            <a:endParaRPr lang="en-IN"/>
          </a:p>
        </p:txBody>
      </p:sp>
    </p:spTree>
    <p:extLst>
      <p:ext uri="{BB962C8B-B14F-4D97-AF65-F5344CB8AC3E}">
        <p14:creationId xmlns:p14="http://schemas.microsoft.com/office/powerpoint/2010/main" val="695390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13</a:t>
            </a:fld>
            <a:endParaRPr lang="en-IN"/>
          </a:p>
        </p:txBody>
      </p:sp>
    </p:spTree>
    <p:extLst>
      <p:ext uri="{BB962C8B-B14F-4D97-AF65-F5344CB8AC3E}">
        <p14:creationId xmlns:p14="http://schemas.microsoft.com/office/powerpoint/2010/main" val="5747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2</a:t>
            </a:fld>
            <a:endParaRPr lang="en-IN" dirty="0"/>
          </a:p>
        </p:txBody>
      </p:sp>
    </p:spTree>
    <p:extLst>
      <p:ext uri="{BB962C8B-B14F-4D97-AF65-F5344CB8AC3E}">
        <p14:creationId xmlns:p14="http://schemas.microsoft.com/office/powerpoint/2010/main" val="4201753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3</a:t>
            </a:fld>
            <a:endParaRPr lang="en-IN" dirty="0"/>
          </a:p>
        </p:txBody>
      </p:sp>
    </p:spTree>
    <p:extLst>
      <p:ext uri="{BB962C8B-B14F-4D97-AF65-F5344CB8AC3E}">
        <p14:creationId xmlns:p14="http://schemas.microsoft.com/office/powerpoint/2010/main" val="2049824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4</a:t>
            </a:fld>
            <a:endParaRPr lang="en-IN" dirty="0"/>
          </a:p>
        </p:txBody>
      </p:sp>
    </p:spTree>
    <p:extLst>
      <p:ext uri="{BB962C8B-B14F-4D97-AF65-F5344CB8AC3E}">
        <p14:creationId xmlns:p14="http://schemas.microsoft.com/office/powerpoint/2010/main" val="2000466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5</a:t>
            </a:fld>
            <a:endParaRPr lang="en-IN" dirty="0"/>
          </a:p>
        </p:txBody>
      </p:sp>
    </p:spTree>
    <p:extLst>
      <p:ext uri="{BB962C8B-B14F-4D97-AF65-F5344CB8AC3E}">
        <p14:creationId xmlns:p14="http://schemas.microsoft.com/office/powerpoint/2010/main" val="3367023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6</a:t>
            </a:fld>
            <a:endParaRPr lang="en-IN" dirty="0"/>
          </a:p>
        </p:txBody>
      </p:sp>
    </p:spTree>
    <p:extLst>
      <p:ext uri="{BB962C8B-B14F-4D97-AF65-F5344CB8AC3E}">
        <p14:creationId xmlns:p14="http://schemas.microsoft.com/office/powerpoint/2010/main" val="2865269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7</a:t>
            </a:fld>
            <a:endParaRPr lang="en-IN" dirty="0"/>
          </a:p>
        </p:txBody>
      </p:sp>
    </p:spTree>
    <p:extLst>
      <p:ext uri="{BB962C8B-B14F-4D97-AF65-F5344CB8AC3E}">
        <p14:creationId xmlns:p14="http://schemas.microsoft.com/office/powerpoint/2010/main" val="3534952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8</a:t>
            </a:fld>
            <a:endParaRPr lang="en-IN"/>
          </a:p>
        </p:txBody>
      </p:sp>
    </p:spTree>
    <p:extLst>
      <p:ext uri="{BB962C8B-B14F-4D97-AF65-F5344CB8AC3E}">
        <p14:creationId xmlns:p14="http://schemas.microsoft.com/office/powerpoint/2010/main" val="787205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9</a:t>
            </a:fld>
            <a:endParaRPr lang="en-IN"/>
          </a:p>
        </p:txBody>
      </p:sp>
    </p:spTree>
    <p:extLst>
      <p:ext uri="{BB962C8B-B14F-4D97-AF65-F5344CB8AC3E}">
        <p14:creationId xmlns:p14="http://schemas.microsoft.com/office/powerpoint/2010/main" val="262202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F199D26-8C5A-4D99-9623-122A31AD1DBE}" type="datetime1">
              <a:rPr lang="en-US" smtClean="0"/>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35930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D6978D-7320-4DA4-8DA8-DC27AD6CC257}" type="datetime1">
              <a:rPr lang="en-US" smtClean="0"/>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631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DABAF3-49A9-4520-9A2C-1E916EB8A9B4}" type="datetime1">
              <a:rPr lang="en-US" smtClean="0"/>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3241152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214A4A-BDA9-4FA4-BBF9-6C8DE5A29478}" type="datetime1">
              <a:rPr lang="en-US" smtClean="0"/>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795883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E0AA55-B1FB-45C9-B96F-A0C2E0B9EDB5}" type="datetime1">
              <a:rPr lang="en-US" smtClean="0"/>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113359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518B6D2-59A9-4921-B1B2-1221FE6E2509}" type="datetime1">
              <a:rPr lang="en-US" smtClean="0"/>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401411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6CDD821-FC86-4593-A389-2976B3A65C15}" type="datetime1">
              <a:rPr lang="en-US" smtClean="0"/>
              <a:t>2/25/2021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521724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B2E159-A802-45AB-BE55-2A754A30C32C}" type="datetime1">
              <a:rPr lang="en-US" smtClean="0"/>
              <a:t>2/25/2021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514542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59FC4-FB73-4F2C-90F2-9A9E4D765089}" type="datetime1">
              <a:rPr lang="en-US" smtClean="0"/>
              <a:t>2/25/2021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9160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A3AD-A987-4B8E-8FA5-363482B9976C}" type="datetime1">
              <a:rPr lang="en-US" smtClean="0"/>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166286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7B46-DFFD-48DF-9FE5-9C43C24AD388}" type="datetime1">
              <a:rPr lang="en-US" smtClean="0"/>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8879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C26E1D-D70A-4C58-BBE0-DEDA17D1B5B4}" type="datetime1">
              <a:rPr lang="en-US" smtClean="0"/>
              <a:t>2/25/2021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A8EE05-A541-4149-AD7D-54F594853856}" type="slidenum">
              <a:rPr lang="en-IN" smtClean="0"/>
              <a:pPr/>
              <a:t>‹#›</a:t>
            </a:fld>
            <a:endParaRPr lang="en-IN"/>
          </a:p>
        </p:txBody>
      </p:sp>
    </p:spTree>
    <p:extLst>
      <p:ext uri="{BB962C8B-B14F-4D97-AF65-F5344CB8AC3E}">
        <p14:creationId xmlns:p14="http://schemas.microsoft.com/office/powerpoint/2010/main" val="185092241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archit@careertopper.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http://www.careertopp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8640"/>
            <a:ext cx="9144000" cy="432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dirty="0" smtClean="0">
                <a:solidFill>
                  <a:schemeClr val="tx1"/>
                </a:solidFill>
                <a:latin typeface="Book Antiqua" pitchFamily="18" charset="0"/>
              </a:rPr>
              <a:t>ALTERNATIVE INVESTMENTS –</a:t>
            </a:r>
          </a:p>
          <a:p>
            <a:pPr algn="ctr"/>
            <a:r>
              <a:rPr lang="en-IN" sz="4000" b="1" dirty="0" smtClean="0">
                <a:solidFill>
                  <a:schemeClr val="tx1"/>
                </a:solidFill>
                <a:latin typeface="Book Antiqua" pitchFamily="18" charset="0"/>
              </a:rPr>
              <a:t>PRIVATE EQUITY</a:t>
            </a:r>
          </a:p>
        </p:txBody>
      </p:sp>
      <p:sp>
        <p:nvSpPr>
          <p:cNvPr id="2" name="TextBox 1"/>
          <p:cNvSpPr txBox="1"/>
          <p:nvPr/>
        </p:nvSpPr>
        <p:spPr>
          <a:xfrm>
            <a:off x="107504" y="6271460"/>
            <a:ext cx="5040560" cy="253916"/>
          </a:xfrm>
          <a:prstGeom prst="rect">
            <a:avLst/>
          </a:prstGeom>
          <a:noFill/>
        </p:spPr>
        <p:txBody>
          <a:bodyPr wrap="square" rtlCol="0">
            <a:spAutoFit/>
          </a:bodyPr>
          <a:lstStyle/>
          <a:p>
            <a:r>
              <a:rPr lang="en-IN" sz="1050" dirty="0" smtClean="0"/>
              <a:t>Copyright 2017, CareerTopper.com. All rights reserved.</a:t>
            </a:r>
          </a:p>
        </p:txBody>
      </p:sp>
      <p:sp>
        <p:nvSpPr>
          <p:cNvPr id="3" name="TextBox 2"/>
          <p:cNvSpPr txBox="1"/>
          <p:nvPr/>
        </p:nvSpPr>
        <p:spPr>
          <a:xfrm>
            <a:off x="107504" y="4829556"/>
            <a:ext cx="5328592" cy="1138773"/>
          </a:xfrm>
          <a:prstGeom prst="rect">
            <a:avLst/>
          </a:prstGeom>
          <a:noFill/>
        </p:spPr>
        <p:txBody>
          <a:bodyPr wrap="square" rtlCol="0">
            <a:spAutoFit/>
          </a:bodyPr>
          <a:lstStyle/>
          <a:p>
            <a:r>
              <a:rPr lang="en-US" sz="2000" b="1" dirty="0" smtClean="0"/>
              <a:t>Presented by – </a:t>
            </a:r>
            <a:endParaRPr lang="en-US" sz="2000" b="1" dirty="0"/>
          </a:p>
          <a:p>
            <a:r>
              <a:rPr lang="en-US" sz="2800" b="1" dirty="0" smtClean="0"/>
              <a:t>Mr. </a:t>
            </a:r>
            <a:r>
              <a:rPr lang="en-US" sz="2800" b="1" dirty="0" err="1" smtClean="0"/>
              <a:t>Archit</a:t>
            </a:r>
            <a:r>
              <a:rPr lang="en-US" sz="2800" b="1" dirty="0" smtClean="0"/>
              <a:t> </a:t>
            </a:r>
            <a:r>
              <a:rPr lang="en-US" sz="2800" b="1" dirty="0" err="1" smtClean="0"/>
              <a:t>Lohia</a:t>
            </a:r>
            <a:r>
              <a:rPr lang="en-US" sz="2800" b="1" dirty="0" smtClean="0"/>
              <a:t> </a:t>
            </a:r>
          </a:p>
          <a:p>
            <a:r>
              <a:rPr lang="en-US" sz="2000" b="1" dirty="0" smtClean="0"/>
              <a:t>CA, CFA, CAIA, LLB</a:t>
            </a:r>
            <a:endParaRPr lang="en-US" sz="20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4581128"/>
            <a:ext cx="3659194" cy="2096795"/>
          </a:xfrm>
          <a:prstGeom prst="rect">
            <a:avLst/>
          </a:prstGeom>
        </p:spPr>
      </p:pic>
    </p:spTree>
    <p:extLst>
      <p:ext uri="{BB962C8B-B14F-4D97-AF65-F5344CB8AC3E}">
        <p14:creationId xmlns:p14="http://schemas.microsoft.com/office/powerpoint/2010/main" val="222375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85728"/>
            <a:ext cx="6572296" cy="504844"/>
          </a:xfrm>
          <a:effectLst/>
        </p:spPr>
        <p:txBody>
          <a:bodyPr>
            <a:normAutofit fontScale="90000"/>
          </a:bodyPr>
          <a:lstStyle/>
          <a:p>
            <a:r>
              <a:rPr lang="en-IN" sz="3200" b="1" dirty="0" smtClean="0">
                <a:solidFill>
                  <a:schemeClr val="tx1">
                    <a:lumMod val="65000"/>
                    <a:lumOff val="35000"/>
                  </a:schemeClr>
                </a:solidFill>
                <a:latin typeface="Calibri" pitchFamily="34" charset="0"/>
              </a:rPr>
              <a:t>PRIVATE CAPITAL – EQUITY FORMS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10</a:t>
            </a:fld>
            <a:endParaRPr lang="en-IN" sz="1400" dirty="0"/>
          </a:p>
        </p:txBody>
      </p:sp>
      <p:graphicFrame>
        <p:nvGraphicFramePr>
          <p:cNvPr id="8" name="Diagram 7"/>
          <p:cNvGraphicFramePr/>
          <p:nvPr>
            <p:extLst>
              <p:ext uri="{D42A27DB-BD31-4B8C-83A1-F6EECF244321}">
                <p14:modId xmlns:p14="http://schemas.microsoft.com/office/powerpoint/2010/main" val="4275187137"/>
              </p:ext>
            </p:extLst>
          </p:nvPr>
        </p:nvGraphicFramePr>
        <p:xfrm>
          <a:off x="214282" y="1484784"/>
          <a:ext cx="8779239" cy="4318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565588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85728"/>
            <a:ext cx="6572296" cy="504844"/>
          </a:xfrm>
          <a:effectLst/>
        </p:spPr>
        <p:txBody>
          <a:bodyPr>
            <a:normAutofit fontScale="90000"/>
          </a:bodyPr>
          <a:lstStyle/>
          <a:p>
            <a:r>
              <a:rPr lang="en-IN" sz="3200" b="1" dirty="0" smtClean="0">
                <a:solidFill>
                  <a:schemeClr val="tx1">
                    <a:lumMod val="65000"/>
                    <a:lumOff val="35000"/>
                  </a:schemeClr>
                </a:solidFill>
                <a:latin typeface="Calibri" pitchFamily="34" charset="0"/>
              </a:rPr>
              <a:t>PRIVATE EQUITY - FORMS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11</a:t>
            </a:fld>
            <a:endParaRPr lang="en-IN" sz="1400" dirty="0"/>
          </a:p>
        </p:txBody>
      </p:sp>
      <p:sp>
        <p:nvSpPr>
          <p:cNvPr id="6" name="TextBox 5"/>
          <p:cNvSpPr txBox="1"/>
          <p:nvPr/>
        </p:nvSpPr>
        <p:spPr>
          <a:xfrm>
            <a:off x="214285" y="1115452"/>
            <a:ext cx="8792484" cy="369332"/>
          </a:xfrm>
          <a:prstGeom prst="rect">
            <a:avLst/>
          </a:prstGeom>
          <a:solidFill>
            <a:schemeClr val="accent1"/>
          </a:solidFill>
        </p:spPr>
        <p:txBody>
          <a:bodyPr wrap="square" rtlCol="0">
            <a:spAutoFit/>
          </a:bodyPr>
          <a:lstStyle>
            <a:defPPr>
              <a:defRPr lang="en-US"/>
            </a:defPPr>
            <a:lvl1pPr lvl="0">
              <a:defRPr b="1">
                <a:latin typeface="Calibri" panose="020F0502020204030204" pitchFamily="34" charset="0"/>
              </a:defRPr>
            </a:lvl1pPr>
          </a:lstStyle>
          <a:p>
            <a:pPr algn="ctr"/>
            <a:r>
              <a:rPr lang="en-IN" dirty="0" smtClean="0"/>
              <a:t>Categories of Private Equity Investments</a:t>
            </a:r>
            <a:endParaRPr lang="en-IN"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229876924"/>
              </p:ext>
            </p:extLst>
          </p:nvPr>
        </p:nvGraphicFramePr>
        <p:xfrm>
          <a:off x="214280" y="1556792"/>
          <a:ext cx="8792488" cy="4815840"/>
        </p:xfrm>
        <a:graphic>
          <a:graphicData uri="http://schemas.openxmlformats.org/drawingml/2006/table">
            <a:tbl>
              <a:tblPr firstRow="1" bandRow="1">
                <a:tableStyleId>{5C22544A-7EE6-4342-B048-85BDC9FD1C3A}</a:tableStyleId>
              </a:tblPr>
              <a:tblGrid>
                <a:gridCol w="5149808">
                  <a:extLst>
                    <a:ext uri="{9D8B030D-6E8A-4147-A177-3AD203B41FA5}">
                      <a16:colId xmlns:a16="http://schemas.microsoft.com/office/drawing/2014/main" xmlns="" val="3020166137"/>
                    </a:ext>
                  </a:extLst>
                </a:gridCol>
                <a:gridCol w="3642680">
                  <a:extLst>
                    <a:ext uri="{9D8B030D-6E8A-4147-A177-3AD203B41FA5}">
                      <a16:colId xmlns:a16="http://schemas.microsoft.com/office/drawing/2014/main" xmlns="" val="2591098307"/>
                    </a:ext>
                  </a:extLst>
                </a:gridCol>
              </a:tblGrid>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800" dirty="0" smtClean="0">
                          <a:latin typeface="Calibri" pitchFamily="34" charset="0"/>
                        </a:rPr>
                        <a:t>Categories</a:t>
                      </a:r>
                      <a:r>
                        <a:rPr lang="en-IN" sz="1800" baseline="0" dirty="0" smtClean="0">
                          <a:latin typeface="Calibri" pitchFamily="34" charset="0"/>
                        </a:rPr>
                        <a:t> - B</a:t>
                      </a:r>
                      <a:r>
                        <a:rPr lang="en-IN" sz="1800" dirty="0" smtClean="0">
                          <a:latin typeface="Calibri" pitchFamily="34" charset="0"/>
                        </a:rPr>
                        <a:t>ased on the Company’s </a:t>
                      </a:r>
                    </a:p>
                    <a:p>
                      <a:pPr marL="0" marR="0" lvl="0" indent="0" algn="l" defTabSz="685800" rtl="0" eaLnBrk="1" fontAlgn="auto" latinLnBrk="0" hangingPunct="1">
                        <a:lnSpc>
                          <a:spcPct val="100000"/>
                        </a:lnSpc>
                        <a:spcBef>
                          <a:spcPts val="0"/>
                        </a:spcBef>
                        <a:spcAft>
                          <a:spcPts val="0"/>
                        </a:spcAft>
                        <a:buClrTx/>
                        <a:buSzTx/>
                        <a:buFontTx/>
                        <a:buNone/>
                        <a:tabLst/>
                        <a:defRPr/>
                      </a:pPr>
                      <a:r>
                        <a:rPr lang="en-IN" sz="1800" dirty="0" smtClean="0">
                          <a:latin typeface="Calibri" pitchFamily="34" charset="0"/>
                        </a:rPr>
                        <a:t>Stage of Development</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Calibri" pitchFamily="34" charset="0"/>
                          <a:ea typeface="+mn-ea"/>
                          <a:cs typeface="+mn-cs"/>
                        </a:rPr>
                        <a:t>Example – A Company</a:t>
                      </a:r>
                      <a:r>
                        <a:rPr lang="en-IN" sz="1800" b="1" kern="1200" baseline="0" dirty="0" smtClean="0">
                          <a:solidFill>
                            <a:schemeClr val="lt1"/>
                          </a:solidFill>
                          <a:latin typeface="Calibri" pitchFamily="34" charset="0"/>
                          <a:ea typeface="+mn-ea"/>
                          <a:cs typeface="+mn-cs"/>
                        </a:rPr>
                        <a:t> in the </a:t>
                      </a:r>
                      <a:r>
                        <a:rPr lang="en-US" sz="1800" b="1" kern="1200" dirty="0" smtClean="0">
                          <a:solidFill>
                            <a:schemeClr val="lt1"/>
                          </a:solidFill>
                          <a:latin typeface="Calibri" pitchFamily="34" charset="0"/>
                          <a:ea typeface="+mn-ea"/>
                          <a:cs typeface="+mn-cs"/>
                        </a:rPr>
                        <a:t>business of manufacturing clothes</a:t>
                      </a:r>
                      <a:endParaRPr lang="en-IN" sz="1800" b="1" kern="1200" dirty="0">
                        <a:solidFill>
                          <a:schemeClr val="lt1"/>
                        </a:solidFill>
                        <a:latin typeface="Calibri" pitchFamily="34" charset="0"/>
                        <a:ea typeface="+mn-ea"/>
                        <a:cs typeface="+mn-cs"/>
                      </a:endParaRPr>
                    </a:p>
                  </a:txBody>
                  <a:tcPr/>
                </a:tc>
                <a:extLst>
                  <a:ext uri="{0D108BD9-81ED-4DB2-BD59-A6C34878D82A}">
                    <a16:rowId xmlns:a16="http://schemas.microsoft.com/office/drawing/2014/main" xmlns="" val="2164669862"/>
                  </a:ext>
                </a:extLst>
              </a:tr>
              <a:tr h="0">
                <a:tc>
                  <a:txBody>
                    <a:bodyPr/>
                    <a:lstStyle/>
                    <a:p>
                      <a:r>
                        <a:rPr lang="en-US" sz="1600" b="1" i="0" kern="1200" dirty="0" smtClean="0">
                          <a:solidFill>
                            <a:schemeClr val="tx1"/>
                          </a:solidFill>
                          <a:latin typeface="+mn-lt"/>
                          <a:ea typeface="+mn-ea"/>
                          <a:cs typeface="+mn-cs"/>
                        </a:rPr>
                        <a:t>Stage 1: Pre-Seed Funding/Angel funding:</a:t>
                      </a:r>
                    </a:p>
                    <a:p>
                      <a:pPr marL="285750" indent="-285750">
                        <a:buFont typeface="Arial" panose="020B0604020202020204" pitchFamily="34" charset="0"/>
                        <a:buChar char="•"/>
                      </a:pPr>
                      <a:r>
                        <a:rPr lang="en-US" sz="1600" b="0" i="0" kern="1200" dirty="0" smtClean="0">
                          <a:solidFill>
                            <a:schemeClr val="tx1"/>
                          </a:solidFill>
                          <a:latin typeface="+mn-lt"/>
                          <a:ea typeface="+mn-ea"/>
                          <a:cs typeface="+mn-cs"/>
                        </a:rPr>
                        <a:t>The company often perfects its business plan and starts building its </a:t>
                      </a:r>
                      <a:r>
                        <a:rPr lang="en-US" sz="1600" b="1" i="0" kern="1200" dirty="0" smtClean="0">
                          <a:solidFill>
                            <a:schemeClr val="tx1"/>
                          </a:solidFill>
                          <a:latin typeface="+mn-lt"/>
                          <a:ea typeface="+mn-ea"/>
                          <a:cs typeface="+mn-cs"/>
                        </a:rPr>
                        <a:t>management team </a:t>
                      </a:r>
                      <a:r>
                        <a:rPr lang="en-US" sz="1600" b="1" i="0" kern="1200" baseline="0" dirty="0" smtClean="0">
                          <a:solidFill>
                            <a:schemeClr val="tx1"/>
                          </a:solidFill>
                          <a:latin typeface="+mn-lt"/>
                          <a:ea typeface="+mn-ea"/>
                          <a:cs typeface="+mn-cs"/>
                        </a:rPr>
                        <a:t>i.e. Ideation stage</a:t>
                      </a:r>
                      <a:endParaRPr lang="en-US" sz="1600" b="1" i="0" kern="1200" dirty="0" smtClean="0">
                        <a:solidFill>
                          <a:schemeClr val="tx1"/>
                        </a:solidFill>
                        <a:latin typeface="+mn-lt"/>
                        <a:ea typeface="+mn-ea"/>
                        <a:cs typeface="+mn-cs"/>
                      </a:endParaRPr>
                    </a:p>
                    <a:p>
                      <a:pPr marL="285750" indent="-285750">
                        <a:buFont typeface="Arial" panose="020B0604020202020204" pitchFamily="34" charset="0"/>
                        <a:buChar char="•"/>
                      </a:pPr>
                      <a:r>
                        <a:rPr lang="en-US" sz="1600" b="0" i="0" kern="1200" dirty="0" smtClean="0">
                          <a:solidFill>
                            <a:schemeClr val="tx1"/>
                          </a:solidFill>
                          <a:latin typeface="+mn-lt"/>
                          <a:ea typeface="+mn-ea"/>
                          <a:cs typeface="+mn-cs"/>
                        </a:rPr>
                        <a:t>Pre-seed funding refers to the </a:t>
                      </a:r>
                      <a:r>
                        <a:rPr lang="en-US" sz="1600" b="1" i="0" kern="1200" dirty="0" smtClean="0">
                          <a:solidFill>
                            <a:schemeClr val="tx1"/>
                          </a:solidFill>
                          <a:latin typeface="+mn-lt"/>
                          <a:ea typeface="+mn-ea"/>
                          <a:cs typeface="+mn-cs"/>
                        </a:rPr>
                        <a:t>initial capital </a:t>
                      </a:r>
                      <a:r>
                        <a:rPr lang="en-US" sz="1600" b="0" i="0" kern="1200" dirty="0" smtClean="0">
                          <a:solidFill>
                            <a:schemeClr val="tx1"/>
                          </a:solidFill>
                          <a:latin typeface="+mn-lt"/>
                          <a:ea typeface="+mn-ea"/>
                          <a:cs typeface="+mn-cs"/>
                        </a:rPr>
                        <a:t>a company brings in that comes from friends, family members.</a:t>
                      </a:r>
                      <a:endParaRPr lang="en-IN" sz="1400" dirty="0"/>
                    </a:p>
                  </a:txBody>
                  <a:tcPr/>
                </a:tc>
                <a:tc>
                  <a:txBody>
                    <a:bodyPr/>
                    <a:lstStyle/>
                    <a:p>
                      <a:pPr marL="285750" indent="-285750">
                        <a:buFont typeface="Arial" panose="020B0604020202020204" pitchFamily="34" charset="0"/>
                        <a:buChar char="•"/>
                      </a:pPr>
                      <a:r>
                        <a:rPr lang="en-US" sz="1600" baseline="0" dirty="0" smtClean="0"/>
                        <a:t>Company starts research and validates the business model.</a:t>
                      </a:r>
                    </a:p>
                    <a:p>
                      <a:pPr marL="285750" indent="-285750">
                        <a:buFont typeface="Arial" panose="020B0604020202020204" pitchFamily="34" charset="0"/>
                        <a:buChar char="•"/>
                      </a:pPr>
                      <a:r>
                        <a:rPr lang="en-US" sz="1600" b="0" i="0" kern="1200" baseline="0" dirty="0" smtClean="0">
                          <a:solidFill>
                            <a:schemeClr val="tx1"/>
                          </a:solidFill>
                          <a:latin typeface="+mn-lt"/>
                          <a:ea typeface="+mn-ea"/>
                          <a:cs typeface="+mn-cs"/>
                        </a:rPr>
                        <a:t>F</a:t>
                      </a:r>
                      <a:r>
                        <a:rPr lang="en-US" sz="1600" b="0" i="0" kern="1200" dirty="0" smtClean="0">
                          <a:solidFill>
                            <a:schemeClr val="tx1"/>
                          </a:solidFill>
                          <a:latin typeface="+mn-lt"/>
                          <a:ea typeface="+mn-ea"/>
                          <a:cs typeface="+mn-cs"/>
                        </a:rPr>
                        <a:t>riends or entrepreneurs invest on feasibility</a:t>
                      </a:r>
                      <a:r>
                        <a:rPr lang="en-US" sz="1600" b="0" i="0" kern="1200" baseline="0" dirty="0" smtClean="0">
                          <a:solidFill>
                            <a:schemeClr val="tx1"/>
                          </a:solidFill>
                          <a:latin typeface="+mn-lt"/>
                          <a:ea typeface="+mn-ea"/>
                          <a:cs typeface="+mn-cs"/>
                        </a:rPr>
                        <a:t> reports and viability</a:t>
                      </a:r>
                      <a:r>
                        <a:rPr lang="en-US" sz="1800" b="0" i="0" kern="1200" baseline="0" dirty="0" smtClean="0">
                          <a:solidFill>
                            <a:schemeClr val="tx1"/>
                          </a:solidFill>
                          <a:latin typeface="+mn-lt"/>
                          <a:ea typeface="+mn-ea"/>
                          <a:cs typeface="+mn-cs"/>
                        </a:rPr>
                        <a:t>.</a:t>
                      </a:r>
                      <a:endParaRPr lang="en-IN" sz="1800" dirty="0"/>
                    </a:p>
                  </a:txBody>
                  <a:tcPr/>
                </a:tc>
                <a:extLst>
                  <a:ext uri="{0D108BD9-81ED-4DB2-BD59-A6C34878D82A}">
                    <a16:rowId xmlns:a16="http://schemas.microsoft.com/office/drawing/2014/main" xmlns="" val="3609739391"/>
                  </a:ext>
                </a:extLst>
              </a:tr>
              <a:tr h="0">
                <a:tc>
                  <a:txBody>
                    <a:bodyPr/>
                    <a:lstStyle/>
                    <a:p>
                      <a:r>
                        <a:rPr lang="en-US" sz="1600" b="1" i="0" kern="1200" dirty="0" smtClean="0">
                          <a:solidFill>
                            <a:schemeClr val="tx1"/>
                          </a:solidFill>
                          <a:latin typeface="+mn-lt"/>
                          <a:ea typeface="+mn-ea"/>
                          <a:cs typeface="+mn-cs"/>
                        </a:rPr>
                        <a:t>Stage 2:  Seed Funding:</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kern="1200" dirty="0" smtClean="0">
                          <a:solidFill>
                            <a:schemeClr val="tx1"/>
                          </a:solidFill>
                          <a:latin typeface="+mn-lt"/>
                          <a:ea typeface="+mn-ea"/>
                          <a:cs typeface="+mn-cs"/>
                        </a:rPr>
                        <a:t>Funds</a:t>
                      </a:r>
                      <a:r>
                        <a:rPr lang="en-US" sz="1600" b="0" i="0" kern="1200" baseline="0" dirty="0" smtClean="0">
                          <a:solidFill>
                            <a:schemeClr val="tx1"/>
                          </a:solidFill>
                          <a:latin typeface="+mn-lt"/>
                          <a:ea typeface="+mn-ea"/>
                          <a:cs typeface="+mn-cs"/>
                        </a:rPr>
                        <a:t> are used to </a:t>
                      </a:r>
                      <a:r>
                        <a:rPr lang="en-US" sz="1600" b="1" i="0" kern="1200" baseline="0" dirty="0" smtClean="0">
                          <a:solidFill>
                            <a:schemeClr val="tx1"/>
                          </a:solidFill>
                          <a:latin typeface="+mn-lt"/>
                          <a:ea typeface="+mn-ea"/>
                          <a:cs typeface="+mn-cs"/>
                        </a:rPr>
                        <a:t>develop the </a:t>
                      </a:r>
                      <a:r>
                        <a:rPr lang="en-US" sz="1600" b="1" i="0" kern="1200" dirty="0" smtClean="0">
                          <a:solidFill>
                            <a:schemeClr val="tx1"/>
                          </a:solidFill>
                          <a:latin typeface="+mn-lt"/>
                          <a:ea typeface="+mn-ea"/>
                          <a:cs typeface="+mn-cs"/>
                        </a:rPr>
                        <a:t>product or service</a:t>
                      </a:r>
                      <a:r>
                        <a:rPr lang="en-US" sz="1600" b="0" i="0" kern="1200" dirty="0" smtClean="0">
                          <a:solidFill>
                            <a:schemeClr val="tx1"/>
                          </a:solidFill>
                          <a:latin typeface="+mn-lt"/>
                          <a:ea typeface="+mn-ea"/>
                          <a:cs typeface="+mn-cs"/>
                        </a:rPr>
                        <a:t> and prove that customers want to buy it.</a:t>
                      </a:r>
                      <a:endParaRPr lang="en-US" sz="1600" b="0" i="0" kern="1200" baseline="0" dirty="0" smtClean="0">
                        <a:solidFill>
                          <a:schemeClr val="tx1"/>
                        </a:solidFill>
                        <a:latin typeface="+mn-lt"/>
                        <a:ea typeface="+mn-ea"/>
                        <a:cs typeface="+mn-cs"/>
                      </a:endParaRPr>
                    </a:p>
                    <a:p>
                      <a:pPr marL="285750" indent="-285750">
                        <a:buFont typeface="Arial" panose="020B0604020202020204" pitchFamily="34" charset="0"/>
                        <a:buChar char="•"/>
                      </a:pPr>
                      <a:r>
                        <a:rPr lang="en-US" sz="1600" b="0" i="0" kern="1200" baseline="0" dirty="0" smtClean="0">
                          <a:solidFill>
                            <a:schemeClr val="tx1"/>
                          </a:solidFill>
                          <a:latin typeface="+mn-lt"/>
                          <a:ea typeface="+mn-ea"/>
                          <a:cs typeface="+mn-cs"/>
                        </a:rPr>
                        <a:t>Capital needed to </a:t>
                      </a:r>
                      <a:r>
                        <a:rPr lang="en-US" sz="1600" b="0" i="0" kern="1200" dirty="0" smtClean="0">
                          <a:solidFill>
                            <a:schemeClr val="tx1"/>
                          </a:solidFill>
                          <a:latin typeface="+mn-lt"/>
                          <a:ea typeface="+mn-ea"/>
                          <a:cs typeface="+mn-cs"/>
                        </a:rPr>
                        <a:t>grow business and, at the very least, gain </a:t>
                      </a:r>
                      <a:r>
                        <a:rPr lang="en-US" sz="1600" b="1" i="0" kern="1200" dirty="0" smtClean="0">
                          <a:solidFill>
                            <a:schemeClr val="tx1"/>
                          </a:solidFill>
                          <a:latin typeface="+mn-lt"/>
                          <a:ea typeface="+mn-ea"/>
                          <a:cs typeface="+mn-cs"/>
                        </a:rPr>
                        <a:t>proof of concept. </a:t>
                      </a:r>
                    </a:p>
                  </a:txBody>
                  <a:tcPr/>
                </a:tc>
                <a:tc>
                  <a:txBody>
                    <a:bodyPr/>
                    <a:lstStyle/>
                    <a:p>
                      <a:pPr marL="285750" indent="-285750">
                        <a:buFont typeface="Arial" panose="020B0604020202020204" pitchFamily="34" charset="0"/>
                        <a:buChar char="•"/>
                      </a:pPr>
                      <a:r>
                        <a:rPr lang="en-US" sz="1600" b="0" i="0" kern="1200" baseline="0" dirty="0" smtClean="0">
                          <a:solidFill>
                            <a:schemeClr val="tx1"/>
                          </a:solidFill>
                          <a:latin typeface="+mn-lt"/>
                          <a:ea typeface="+mn-ea"/>
                          <a:cs typeface="+mn-cs"/>
                        </a:rPr>
                        <a:t>Company does P</a:t>
                      </a:r>
                      <a:r>
                        <a:rPr lang="en-US" sz="1600" b="0" i="0" kern="1200" dirty="0" smtClean="0">
                          <a:solidFill>
                            <a:schemeClr val="tx1"/>
                          </a:solidFill>
                          <a:latin typeface="+mn-lt"/>
                          <a:ea typeface="+mn-ea"/>
                          <a:cs typeface="+mn-cs"/>
                        </a:rPr>
                        <a:t>re-startup R&amp;D.</a:t>
                      </a:r>
                    </a:p>
                    <a:p>
                      <a:pPr marL="285750" indent="-285750">
                        <a:buFont typeface="Arial" panose="020B0604020202020204" pitchFamily="34" charset="0"/>
                        <a:buChar char="•"/>
                      </a:pPr>
                      <a:r>
                        <a:rPr lang="en-US" sz="1600" b="0" i="0" kern="1200" dirty="0" smtClean="0">
                          <a:solidFill>
                            <a:schemeClr val="tx1"/>
                          </a:solidFill>
                          <a:latin typeface="+mn-lt"/>
                          <a:ea typeface="+mn-ea"/>
                          <a:cs typeface="+mn-cs"/>
                        </a:rPr>
                        <a:t>Product development </a:t>
                      </a:r>
                    </a:p>
                    <a:p>
                      <a:pPr marL="285750" indent="-285750">
                        <a:buFont typeface="Arial" panose="020B0604020202020204" pitchFamily="34" charset="0"/>
                        <a:buChar char="•"/>
                      </a:pPr>
                      <a:r>
                        <a:rPr lang="en-US" sz="1600" b="0" i="0" kern="1200" dirty="0" smtClean="0">
                          <a:solidFill>
                            <a:schemeClr val="tx1"/>
                          </a:solidFill>
                          <a:latin typeface="+mn-lt"/>
                          <a:ea typeface="+mn-ea"/>
                          <a:cs typeface="+mn-cs"/>
                        </a:rPr>
                        <a:t>Testing and</a:t>
                      </a:r>
                      <a:r>
                        <a:rPr lang="en-US" sz="1600" b="0" i="0" kern="1200" baseline="0" dirty="0" smtClean="0">
                          <a:solidFill>
                            <a:schemeClr val="tx1"/>
                          </a:solidFill>
                          <a:latin typeface="+mn-lt"/>
                          <a:ea typeface="+mn-ea"/>
                          <a:cs typeface="+mn-cs"/>
                        </a:rPr>
                        <a:t> </a:t>
                      </a:r>
                      <a:r>
                        <a:rPr lang="en-US" sz="1600" b="0" i="0" kern="1200" dirty="0" smtClean="0">
                          <a:solidFill>
                            <a:schemeClr val="tx1"/>
                          </a:solidFill>
                          <a:latin typeface="+mn-lt"/>
                          <a:ea typeface="+mn-ea"/>
                          <a:cs typeface="+mn-cs"/>
                        </a:rPr>
                        <a:t>designing</a:t>
                      </a:r>
                    </a:p>
                    <a:p>
                      <a:pPr marL="285750" indent="-285750">
                        <a:buFont typeface="Arial" panose="020B0604020202020204" pitchFamily="34" charset="0"/>
                        <a:buChar char="•"/>
                      </a:pPr>
                      <a:r>
                        <a:rPr lang="en-US" sz="1600" b="0" i="0" kern="1200" baseline="0" dirty="0" smtClean="0">
                          <a:solidFill>
                            <a:schemeClr val="tx1"/>
                          </a:solidFill>
                          <a:latin typeface="+mn-lt"/>
                          <a:ea typeface="+mn-ea"/>
                          <a:cs typeface="+mn-cs"/>
                        </a:rPr>
                        <a:t>Samples of product is made</a:t>
                      </a:r>
                      <a:endParaRPr lang="en-IN" sz="1400" dirty="0"/>
                    </a:p>
                  </a:txBody>
                  <a:tcPr/>
                </a:tc>
                <a:extLst>
                  <a:ext uri="{0D108BD9-81ED-4DB2-BD59-A6C34878D82A}">
                    <a16:rowId xmlns:a16="http://schemas.microsoft.com/office/drawing/2014/main" xmlns="" val="606005497"/>
                  </a:ext>
                </a:extLst>
              </a:tr>
              <a:tr h="0">
                <a:tc>
                  <a:txBody>
                    <a:bodyPr/>
                    <a:lstStyle/>
                    <a:p>
                      <a:pPr>
                        <a:buFont typeface="Arial" pitchFamily="34" charset="0"/>
                        <a:buNone/>
                      </a:pPr>
                      <a:r>
                        <a:rPr lang="en-US" sz="1600" b="1" i="0" kern="1200" dirty="0" smtClean="0">
                          <a:solidFill>
                            <a:schemeClr val="tx1"/>
                          </a:solidFill>
                          <a:latin typeface="+mn-lt"/>
                          <a:ea typeface="+mn-ea"/>
                          <a:cs typeface="+mn-cs"/>
                        </a:rPr>
                        <a:t>Stage3: Early-stage</a:t>
                      </a:r>
                      <a:r>
                        <a:rPr lang="en-US" sz="1600" b="1" i="0" kern="1200" baseline="0" dirty="0" smtClean="0">
                          <a:solidFill>
                            <a:schemeClr val="tx1"/>
                          </a:solidFill>
                          <a:latin typeface="+mn-lt"/>
                          <a:ea typeface="+mn-ea"/>
                          <a:cs typeface="+mn-cs"/>
                        </a:rPr>
                        <a:t> </a:t>
                      </a:r>
                      <a:r>
                        <a:rPr lang="en-US" sz="1600" b="1" i="0" kern="1200" dirty="0" smtClean="0">
                          <a:solidFill>
                            <a:schemeClr val="tx1"/>
                          </a:solidFill>
                          <a:latin typeface="+mn-lt"/>
                          <a:ea typeface="+mn-ea"/>
                          <a:cs typeface="+mn-cs"/>
                        </a:rPr>
                        <a:t>Investment (Series A &amp; B)</a:t>
                      </a:r>
                      <a:r>
                        <a:rPr lang="en-US" sz="1600" b="0" i="0" kern="1200" dirty="0" smtClean="0">
                          <a:solidFill>
                            <a:schemeClr val="tx1"/>
                          </a:solidFill>
                          <a:latin typeface="+mn-lt"/>
                          <a:ea typeface="+mn-ea"/>
                          <a:cs typeface="+mn-cs"/>
                        </a:rPr>
                        <a:t> </a:t>
                      </a:r>
                    </a:p>
                    <a:p>
                      <a:pPr>
                        <a:buFont typeface="Arial" pitchFamily="34" charset="0"/>
                        <a:buChar char="•"/>
                      </a:pPr>
                      <a:r>
                        <a:rPr lang="en-US" sz="1600" b="1" i="0" kern="1200" dirty="0" smtClean="0">
                          <a:solidFill>
                            <a:schemeClr val="tx1"/>
                          </a:solidFill>
                          <a:latin typeface="+mn-lt"/>
                          <a:ea typeface="+mn-ea"/>
                          <a:cs typeface="+mn-cs"/>
                        </a:rPr>
                        <a:t>Series A</a:t>
                      </a:r>
                      <a:r>
                        <a:rPr lang="en-US" sz="1600" b="0" i="0" kern="1200" baseline="0" dirty="0" smtClean="0">
                          <a:solidFill>
                            <a:schemeClr val="tx1"/>
                          </a:solidFill>
                          <a:latin typeface="+mn-lt"/>
                          <a:ea typeface="+mn-ea"/>
                          <a:cs typeface="+mn-cs"/>
                        </a:rPr>
                        <a:t> - </a:t>
                      </a:r>
                      <a:r>
                        <a:rPr lang="en-US" sz="1600" b="0" i="0" kern="1200" dirty="0" smtClean="0">
                          <a:solidFill>
                            <a:schemeClr val="tx1"/>
                          </a:solidFill>
                          <a:latin typeface="+mn-lt"/>
                          <a:ea typeface="+mn-ea"/>
                          <a:cs typeface="+mn-cs"/>
                        </a:rPr>
                        <a:t>Providing enough capital for 1 to 2 years of operations</a:t>
                      </a:r>
                      <a:r>
                        <a:rPr lang="en-US" sz="1600" b="0" i="0" kern="1200" baseline="0" dirty="0" smtClean="0">
                          <a:solidFill>
                            <a:schemeClr val="tx1"/>
                          </a:solidFill>
                          <a:latin typeface="+mn-lt"/>
                          <a:ea typeface="+mn-ea"/>
                          <a:cs typeface="+mn-cs"/>
                        </a:rPr>
                        <a:t>. This can be used in </a:t>
                      </a:r>
                      <a:r>
                        <a:rPr lang="en-US" sz="1600" b="1" i="0" kern="1200" dirty="0" smtClean="0">
                          <a:solidFill>
                            <a:schemeClr val="tx1"/>
                          </a:solidFill>
                          <a:latin typeface="+mn-lt"/>
                          <a:ea typeface="+mn-ea"/>
                          <a:cs typeface="+mn-cs"/>
                        </a:rPr>
                        <a:t>product development,</a:t>
                      </a:r>
                      <a:r>
                        <a:rPr lang="en-US" sz="1600" b="1" i="0" kern="1200" baseline="0" dirty="0" smtClean="0">
                          <a:solidFill>
                            <a:schemeClr val="tx1"/>
                          </a:solidFill>
                          <a:latin typeface="+mn-lt"/>
                          <a:ea typeface="+mn-ea"/>
                          <a:cs typeface="+mn-cs"/>
                        </a:rPr>
                        <a:t> </a:t>
                      </a:r>
                      <a:r>
                        <a:rPr lang="en-US" sz="1600" b="1" i="0" kern="1200" dirty="0" smtClean="0">
                          <a:solidFill>
                            <a:schemeClr val="tx1"/>
                          </a:solidFill>
                          <a:latin typeface="+mn-lt"/>
                          <a:ea typeface="+mn-ea"/>
                          <a:cs typeface="+mn-cs"/>
                        </a:rPr>
                        <a:t> marketing,</a:t>
                      </a:r>
                      <a:r>
                        <a:rPr lang="en-US" sz="1600" b="1" i="0" kern="1200" baseline="0" dirty="0" smtClean="0">
                          <a:solidFill>
                            <a:schemeClr val="tx1"/>
                          </a:solidFill>
                          <a:latin typeface="+mn-lt"/>
                          <a:ea typeface="+mn-ea"/>
                          <a:cs typeface="+mn-cs"/>
                        </a:rPr>
                        <a:t> </a:t>
                      </a:r>
                      <a:r>
                        <a:rPr lang="en-US" sz="1600" b="1" i="0" kern="1200" dirty="0" smtClean="0">
                          <a:solidFill>
                            <a:schemeClr val="tx1"/>
                          </a:solidFill>
                          <a:latin typeface="+mn-lt"/>
                          <a:ea typeface="+mn-ea"/>
                          <a:cs typeface="+mn-cs"/>
                        </a:rPr>
                        <a:t>employee salaries,</a:t>
                      </a:r>
                      <a:r>
                        <a:rPr lang="en-US" sz="1600" b="1" i="0" kern="1200" baseline="0" dirty="0" smtClean="0">
                          <a:solidFill>
                            <a:schemeClr val="tx1"/>
                          </a:solidFill>
                          <a:latin typeface="+mn-lt"/>
                          <a:ea typeface="+mn-ea"/>
                          <a:cs typeface="+mn-cs"/>
                        </a:rPr>
                        <a:t> etc.</a:t>
                      </a:r>
                      <a:endParaRPr lang="en-US" sz="1600" b="1" i="0" kern="1200" dirty="0" smtClean="0">
                        <a:solidFill>
                          <a:schemeClr val="tx1"/>
                        </a:solidFill>
                        <a:latin typeface="+mn-lt"/>
                        <a:ea typeface="+mn-ea"/>
                        <a:cs typeface="+mn-cs"/>
                      </a:endParaRPr>
                    </a:p>
                    <a:p>
                      <a:pPr>
                        <a:buFont typeface="Arial" pitchFamily="34" charset="0"/>
                        <a:buChar char="•"/>
                      </a:pPr>
                      <a:r>
                        <a:rPr lang="en-US" sz="1600" b="1" i="0" kern="1200" dirty="0" smtClean="0">
                          <a:solidFill>
                            <a:schemeClr val="tx1"/>
                          </a:solidFill>
                          <a:latin typeface="+mn-lt"/>
                          <a:ea typeface="+mn-ea"/>
                          <a:cs typeface="+mn-cs"/>
                        </a:rPr>
                        <a:t>Series B </a:t>
                      </a:r>
                      <a:r>
                        <a:rPr lang="en-US" sz="1600" b="0" i="0" kern="1200" dirty="0" smtClean="0">
                          <a:solidFill>
                            <a:schemeClr val="tx1"/>
                          </a:solidFill>
                          <a:latin typeface="+mn-lt"/>
                          <a:ea typeface="+mn-ea"/>
                          <a:cs typeface="+mn-cs"/>
                        </a:rPr>
                        <a:t>is the round that follows series A in early stage financing</a:t>
                      </a:r>
                      <a:r>
                        <a:rPr lang="en-US" sz="1600" b="0" i="0" kern="1200" baseline="0" dirty="0" smtClean="0">
                          <a:solidFill>
                            <a:schemeClr val="tx1"/>
                          </a:solidFill>
                          <a:latin typeface="+mn-lt"/>
                          <a:ea typeface="+mn-ea"/>
                          <a:cs typeface="+mn-cs"/>
                        </a:rPr>
                        <a:t>.</a:t>
                      </a:r>
                      <a:endParaRPr lang="en-US" sz="1600" b="1" i="0" kern="1200" dirty="0" smtClean="0">
                        <a:solidFill>
                          <a:schemeClr val="tx1"/>
                        </a:solidFill>
                        <a:latin typeface="+mn-lt"/>
                        <a:ea typeface="+mn-ea"/>
                        <a:cs typeface="+mn-cs"/>
                      </a:endParaRPr>
                    </a:p>
                  </a:txBody>
                  <a:tcPr/>
                </a:tc>
                <a:tc>
                  <a:txBody>
                    <a:bodyPr/>
                    <a:lstStyle/>
                    <a:p>
                      <a:pPr marL="285750" indent="-285750">
                        <a:buFont typeface="Arial" panose="020B0604020202020204" pitchFamily="34" charset="0"/>
                        <a:buChar char="•"/>
                      </a:pPr>
                      <a:r>
                        <a:rPr lang="en-US" sz="1600" baseline="0" dirty="0" smtClean="0"/>
                        <a:t>Company starts normal production output</a:t>
                      </a:r>
                    </a:p>
                    <a:p>
                      <a:pPr marL="285750" indent="-285750">
                        <a:buFont typeface="Arial" panose="020B0604020202020204" pitchFamily="34" charset="0"/>
                        <a:buChar char="•"/>
                      </a:pPr>
                      <a:r>
                        <a:rPr lang="en-US" sz="1600" baseline="0" dirty="0" smtClean="0"/>
                        <a:t>Marketing activities are started</a:t>
                      </a:r>
                    </a:p>
                    <a:p>
                      <a:pPr marL="285750" indent="-285750">
                        <a:buFont typeface="Arial" panose="020B0604020202020204" pitchFamily="34" charset="0"/>
                        <a:buChar char="•"/>
                      </a:pPr>
                      <a:r>
                        <a:rPr lang="en-US" sz="1600" baseline="0" dirty="0" smtClean="0"/>
                        <a:t>Salaries to </a:t>
                      </a:r>
                      <a:r>
                        <a:rPr lang="en-US" sz="1600" baseline="0" dirty="0" err="1" smtClean="0"/>
                        <a:t>labour</a:t>
                      </a:r>
                      <a:r>
                        <a:rPr lang="en-US" sz="1600" baseline="0" dirty="0" smtClean="0"/>
                        <a:t> and workmen increase, as team-size increases</a:t>
                      </a:r>
                      <a:endParaRPr lang="en-IN" sz="1400" dirty="0"/>
                    </a:p>
                  </a:txBody>
                  <a:tcPr/>
                </a:tc>
                <a:extLst>
                  <a:ext uri="{0D108BD9-81ED-4DB2-BD59-A6C34878D82A}">
                    <a16:rowId xmlns:a16="http://schemas.microsoft.com/office/drawing/2014/main" xmlns="" val="2481348571"/>
                  </a:ext>
                </a:extLst>
              </a:tr>
            </a:tbl>
          </a:graphicData>
        </a:graphic>
      </p:graphicFrame>
    </p:spTree>
    <p:extLst>
      <p:ext uri="{BB962C8B-B14F-4D97-AF65-F5344CB8AC3E}">
        <p14:creationId xmlns:p14="http://schemas.microsoft.com/office/powerpoint/2010/main" val="254986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85728"/>
            <a:ext cx="6572296" cy="504844"/>
          </a:xfrm>
          <a:effectLst/>
        </p:spPr>
        <p:txBody>
          <a:bodyPr>
            <a:normAutofit fontScale="90000"/>
          </a:bodyPr>
          <a:lstStyle/>
          <a:p>
            <a:r>
              <a:rPr lang="en-IN" sz="3200" b="1" dirty="0" smtClean="0">
                <a:solidFill>
                  <a:schemeClr val="tx1">
                    <a:lumMod val="65000"/>
                    <a:lumOff val="35000"/>
                  </a:schemeClr>
                </a:solidFill>
                <a:latin typeface="Calibri" pitchFamily="34" charset="0"/>
              </a:rPr>
              <a:t>PRIVATE EQUITY – VENTURE CAPITAL</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12</a:t>
            </a:fld>
            <a:endParaRPr lang="en-IN" sz="1400" dirty="0"/>
          </a:p>
        </p:txBody>
      </p:sp>
      <p:sp>
        <p:nvSpPr>
          <p:cNvPr id="6" name="TextBox 5"/>
          <p:cNvSpPr txBox="1"/>
          <p:nvPr/>
        </p:nvSpPr>
        <p:spPr>
          <a:xfrm>
            <a:off x="214285" y="1115452"/>
            <a:ext cx="8792484" cy="369332"/>
          </a:xfrm>
          <a:prstGeom prst="rect">
            <a:avLst/>
          </a:prstGeom>
          <a:solidFill>
            <a:schemeClr val="accent1"/>
          </a:solidFill>
        </p:spPr>
        <p:txBody>
          <a:bodyPr wrap="square" rtlCol="0">
            <a:spAutoFit/>
          </a:bodyPr>
          <a:lstStyle>
            <a:defPPr>
              <a:defRPr lang="en-US"/>
            </a:defPPr>
            <a:lvl1pPr lvl="0">
              <a:defRPr b="1">
                <a:latin typeface="Calibri" panose="020F0502020204030204" pitchFamily="34" charset="0"/>
              </a:defRPr>
            </a:lvl1pPr>
          </a:lstStyle>
          <a:p>
            <a:pPr algn="ctr"/>
            <a:r>
              <a:rPr lang="en-IN" dirty="0" smtClean="0"/>
              <a:t>Categories of Venture Capital Investments</a:t>
            </a:r>
            <a:endParaRPr lang="en-IN"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508042422"/>
              </p:ext>
            </p:extLst>
          </p:nvPr>
        </p:nvGraphicFramePr>
        <p:xfrm>
          <a:off x="214280" y="1556792"/>
          <a:ext cx="8792488" cy="3505200"/>
        </p:xfrm>
        <a:graphic>
          <a:graphicData uri="http://schemas.openxmlformats.org/drawingml/2006/table">
            <a:tbl>
              <a:tblPr firstRow="1" bandRow="1">
                <a:tableStyleId>{5C22544A-7EE6-4342-B048-85BDC9FD1C3A}</a:tableStyleId>
              </a:tblPr>
              <a:tblGrid>
                <a:gridCol w="5149808">
                  <a:extLst>
                    <a:ext uri="{9D8B030D-6E8A-4147-A177-3AD203B41FA5}">
                      <a16:colId xmlns:a16="http://schemas.microsoft.com/office/drawing/2014/main" xmlns="" val="3020166137"/>
                    </a:ext>
                  </a:extLst>
                </a:gridCol>
                <a:gridCol w="3642680">
                  <a:extLst>
                    <a:ext uri="{9D8B030D-6E8A-4147-A177-3AD203B41FA5}">
                      <a16:colId xmlns:a16="http://schemas.microsoft.com/office/drawing/2014/main" xmlns="" val="2591098307"/>
                    </a:ext>
                  </a:extLst>
                </a:gridCol>
              </a:tblGrid>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800" dirty="0" smtClean="0">
                          <a:latin typeface="Calibri" pitchFamily="34" charset="0"/>
                        </a:rPr>
                        <a:t>Categories</a:t>
                      </a:r>
                      <a:r>
                        <a:rPr lang="en-IN" sz="1800" baseline="0" dirty="0" smtClean="0">
                          <a:latin typeface="Calibri" pitchFamily="34" charset="0"/>
                        </a:rPr>
                        <a:t> - B</a:t>
                      </a:r>
                      <a:r>
                        <a:rPr lang="en-IN" sz="1800" dirty="0" smtClean="0">
                          <a:latin typeface="Calibri" pitchFamily="34" charset="0"/>
                        </a:rPr>
                        <a:t>ased on the Company’s </a:t>
                      </a:r>
                    </a:p>
                    <a:p>
                      <a:pPr marL="0" marR="0" lvl="0" indent="0" algn="l" defTabSz="685800" rtl="0" eaLnBrk="1" fontAlgn="auto" latinLnBrk="0" hangingPunct="1">
                        <a:lnSpc>
                          <a:spcPct val="100000"/>
                        </a:lnSpc>
                        <a:spcBef>
                          <a:spcPts val="0"/>
                        </a:spcBef>
                        <a:spcAft>
                          <a:spcPts val="0"/>
                        </a:spcAft>
                        <a:buClrTx/>
                        <a:buSzTx/>
                        <a:buFontTx/>
                        <a:buNone/>
                        <a:tabLst/>
                        <a:defRPr/>
                      </a:pPr>
                      <a:r>
                        <a:rPr lang="en-IN" sz="1800" dirty="0" smtClean="0">
                          <a:latin typeface="Calibri" pitchFamily="34" charset="0"/>
                        </a:rPr>
                        <a:t>Stage of Development</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Calibri" pitchFamily="34" charset="0"/>
                          <a:ea typeface="+mn-ea"/>
                          <a:cs typeface="+mn-cs"/>
                        </a:rPr>
                        <a:t>Example – A Company</a:t>
                      </a:r>
                      <a:r>
                        <a:rPr lang="en-IN" sz="1800" b="1" kern="1200" baseline="0" dirty="0" smtClean="0">
                          <a:solidFill>
                            <a:schemeClr val="lt1"/>
                          </a:solidFill>
                          <a:latin typeface="Calibri" pitchFamily="34" charset="0"/>
                          <a:ea typeface="+mn-ea"/>
                          <a:cs typeface="+mn-cs"/>
                        </a:rPr>
                        <a:t> in the </a:t>
                      </a:r>
                      <a:r>
                        <a:rPr lang="en-US" sz="1800" b="1" kern="1200" dirty="0" smtClean="0">
                          <a:solidFill>
                            <a:schemeClr val="lt1"/>
                          </a:solidFill>
                          <a:latin typeface="Calibri" pitchFamily="34" charset="0"/>
                          <a:ea typeface="+mn-ea"/>
                          <a:cs typeface="+mn-cs"/>
                        </a:rPr>
                        <a:t>business of manufacturing clothes</a:t>
                      </a:r>
                      <a:endParaRPr lang="en-IN" sz="1800" b="1" kern="1200" dirty="0">
                        <a:solidFill>
                          <a:schemeClr val="lt1"/>
                        </a:solidFill>
                        <a:latin typeface="Calibri" pitchFamily="34" charset="0"/>
                        <a:ea typeface="+mn-ea"/>
                        <a:cs typeface="+mn-cs"/>
                      </a:endParaRPr>
                    </a:p>
                  </a:txBody>
                  <a:tcPr/>
                </a:tc>
                <a:extLst>
                  <a:ext uri="{0D108BD9-81ED-4DB2-BD59-A6C34878D82A}">
                    <a16:rowId xmlns:a16="http://schemas.microsoft.com/office/drawing/2014/main" xmlns="" val="216466986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kern="1200" dirty="0" smtClean="0">
                          <a:solidFill>
                            <a:schemeClr val="tx1"/>
                          </a:solidFill>
                          <a:latin typeface="+mn-lt"/>
                          <a:ea typeface="+mn-ea"/>
                          <a:cs typeface="+mn-cs"/>
                        </a:rPr>
                        <a:t>Stage 4: Later-Stage Investment (Series C &amp; D)</a:t>
                      </a:r>
                      <a:r>
                        <a:rPr lang="en-US" sz="1600" dirty="0" smtClean="0"/>
                        <a:t/>
                      </a:r>
                      <a:br>
                        <a:rPr lang="en-US" sz="1600" dirty="0" smtClean="0"/>
                      </a:br>
                      <a:r>
                        <a:rPr lang="en-US" sz="1600" b="1" i="0" kern="1200" dirty="0" smtClean="0">
                          <a:solidFill>
                            <a:schemeClr val="tx1"/>
                          </a:solidFill>
                          <a:latin typeface="+mn-lt"/>
                          <a:ea typeface="+mn-ea"/>
                          <a:cs typeface="+mn-cs"/>
                        </a:rPr>
                        <a:t>Series C</a:t>
                      </a:r>
                      <a:r>
                        <a:rPr lang="en-US" sz="1600" b="1" i="0" kern="1200" baseline="0" dirty="0" smtClean="0">
                          <a:solidFill>
                            <a:schemeClr val="tx1"/>
                          </a:solidFill>
                          <a:latin typeface="+mn-lt"/>
                          <a:ea typeface="+mn-ea"/>
                          <a:cs typeface="+mn-cs"/>
                        </a:rPr>
                        <a:t> &amp; D – </a:t>
                      </a:r>
                      <a:r>
                        <a:rPr lang="en-US" sz="1600" b="0" i="0" kern="1200" baseline="0" dirty="0" smtClean="0">
                          <a:solidFill>
                            <a:schemeClr val="tx1"/>
                          </a:solidFill>
                          <a:latin typeface="+mn-lt"/>
                          <a:ea typeface="+mn-ea"/>
                          <a:cs typeface="+mn-cs"/>
                        </a:rPr>
                        <a:t>Later-stage</a:t>
                      </a:r>
                      <a:r>
                        <a:rPr lang="en-US" sz="1600" b="1" i="0" kern="1200" baseline="0" dirty="0" smtClean="0">
                          <a:solidFill>
                            <a:schemeClr val="tx1"/>
                          </a:solidFill>
                          <a:latin typeface="+mn-lt"/>
                          <a:ea typeface="+mn-ea"/>
                          <a:cs typeface="+mn-cs"/>
                        </a:rPr>
                        <a:t> </a:t>
                      </a:r>
                      <a:r>
                        <a:rPr lang="en-IN" sz="1600" dirty="0" smtClean="0">
                          <a:latin typeface="Calibri" pitchFamily="34" charset="0"/>
                        </a:rPr>
                        <a:t>investments in companies having a </a:t>
                      </a:r>
                      <a:r>
                        <a:rPr lang="en-IN" sz="1600" b="1" dirty="0" smtClean="0">
                          <a:latin typeface="Calibri" pitchFamily="34" charset="0"/>
                        </a:rPr>
                        <a:t>developed production and sales process and is fully operating</a:t>
                      </a:r>
                      <a:r>
                        <a:rPr lang="en-IN" sz="1600" dirty="0" smtClean="0">
                          <a:latin typeface="Calibri" pitchFamily="34" charset="0"/>
                        </a:rPr>
                        <a:t> as a commercial entity. </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Calibri" pitchFamily="34" charset="0"/>
                        </a:rPr>
                        <a:t>Funding is provided for </a:t>
                      </a:r>
                      <a:r>
                        <a:rPr lang="en-IN" sz="1600" b="1" dirty="0" smtClean="0">
                          <a:latin typeface="Calibri" pitchFamily="34" charset="0"/>
                        </a:rPr>
                        <a:t>expansion of production facilities </a:t>
                      </a:r>
                      <a:r>
                        <a:rPr lang="en-IN" sz="1600" dirty="0" smtClean="0">
                          <a:latin typeface="Calibri" pitchFamily="34" charset="0"/>
                        </a:rPr>
                        <a:t>or increasing sales through a robust marketing campaign.</a:t>
                      </a:r>
                    </a:p>
                  </a:txBody>
                  <a:tcPr/>
                </a:tc>
                <a:tc>
                  <a:txBody>
                    <a:bodyPr/>
                    <a:lstStyle/>
                    <a:p>
                      <a:pPr>
                        <a:buFont typeface="Arial" pitchFamily="34" charset="0"/>
                        <a:buChar char="•"/>
                      </a:pPr>
                      <a:r>
                        <a:rPr lang="en-US" sz="1600" dirty="0" smtClean="0"/>
                        <a:t>For</a:t>
                      </a:r>
                      <a:r>
                        <a:rPr lang="en-US" sz="1600" baseline="0" dirty="0" smtClean="0"/>
                        <a:t> </a:t>
                      </a:r>
                      <a:r>
                        <a:rPr lang="en-US" sz="1600" dirty="0" smtClean="0"/>
                        <a:t>expansion of manufacturing units and investing</a:t>
                      </a:r>
                      <a:r>
                        <a:rPr lang="en-US" sz="1600" baseline="0" dirty="0" smtClean="0"/>
                        <a:t> in new </a:t>
                      </a:r>
                      <a:r>
                        <a:rPr lang="en-US" sz="1600" dirty="0" smtClean="0"/>
                        <a:t>plant</a:t>
                      </a:r>
                      <a:r>
                        <a:rPr lang="en-US" sz="1600" baseline="0" dirty="0" smtClean="0"/>
                        <a:t> </a:t>
                      </a:r>
                      <a:r>
                        <a:rPr lang="en-US" sz="1600" dirty="0" smtClean="0"/>
                        <a:t>and machinery.</a:t>
                      </a:r>
                    </a:p>
                    <a:p>
                      <a:pPr>
                        <a:buFont typeface="Arial" pitchFamily="34" charset="0"/>
                        <a:buChar char="•"/>
                      </a:pPr>
                      <a:r>
                        <a:rPr lang="en-US" sz="1600" b="0" i="0" kern="1200" dirty="0" smtClean="0">
                          <a:solidFill>
                            <a:schemeClr val="tx1"/>
                          </a:solidFill>
                          <a:latin typeface="+mn-lt"/>
                          <a:ea typeface="+mn-ea"/>
                          <a:cs typeface="+mn-cs"/>
                        </a:rPr>
                        <a:t>The company</a:t>
                      </a:r>
                      <a:r>
                        <a:rPr lang="en-US" sz="1600" b="0" i="0" kern="1200" baseline="0" dirty="0" smtClean="0">
                          <a:solidFill>
                            <a:schemeClr val="tx1"/>
                          </a:solidFill>
                          <a:latin typeface="+mn-lt"/>
                          <a:ea typeface="+mn-ea"/>
                          <a:cs typeface="+mn-cs"/>
                        </a:rPr>
                        <a:t> expects</a:t>
                      </a:r>
                      <a:r>
                        <a:rPr lang="en-US" sz="1600" b="0" i="0" kern="1200" dirty="0" smtClean="0">
                          <a:solidFill>
                            <a:schemeClr val="tx1"/>
                          </a:solidFill>
                          <a:latin typeface="+mn-lt"/>
                          <a:ea typeface="+mn-ea"/>
                          <a:cs typeface="+mn-cs"/>
                        </a:rPr>
                        <a:t> revenue growth</a:t>
                      </a:r>
                      <a:r>
                        <a:rPr lang="en-US" sz="1600" b="0" i="0" kern="1200" baseline="0" dirty="0" smtClean="0">
                          <a:solidFill>
                            <a:schemeClr val="tx1"/>
                          </a:solidFill>
                          <a:latin typeface="+mn-lt"/>
                          <a:ea typeface="+mn-ea"/>
                          <a:cs typeface="+mn-cs"/>
                        </a:rPr>
                        <a:t> through increased marketing and wide-distribution network.</a:t>
                      </a:r>
                      <a:endParaRPr lang="en-IN" sz="1800" dirty="0"/>
                    </a:p>
                  </a:txBody>
                  <a:tcPr/>
                </a:tc>
                <a:extLst>
                  <a:ext uri="{0D108BD9-81ED-4DB2-BD59-A6C34878D82A}">
                    <a16:rowId xmlns:a16="http://schemas.microsoft.com/office/drawing/2014/main" xmlns="" val="3609739391"/>
                  </a:ext>
                </a:extLst>
              </a:tr>
              <a:tr h="0">
                <a:tc>
                  <a:txBody>
                    <a:bodyPr/>
                    <a:lstStyle/>
                    <a:p>
                      <a:r>
                        <a:rPr lang="en-US" sz="1600" b="1" i="0" kern="1200" dirty="0" smtClean="0">
                          <a:solidFill>
                            <a:schemeClr val="tx1"/>
                          </a:solidFill>
                          <a:latin typeface="+mn-lt"/>
                          <a:ea typeface="+mn-ea"/>
                          <a:cs typeface="+mn-cs"/>
                        </a:rPr>
                        <a:t>Stage 5:  Mezzanine Financing:</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0" i="0" kern="1200" dirty="0" smtClean="0">
                          <a:solidFill>
                            <a:schemeClr val="tx1"/>
                          </a:solidFill>
                          <a:latin typeface="+mn-lt"/>
                          <a:ea typeface="+mn-ea"/>
                          <a:cs typeface="+mn-cs"/>
                        </a:rPr>
                        <a:t>Mezzanine capital, often provided by private equity firms, is capital provided either as equity, debt, or a convertible note that is provided to a company just prior to its </a:t>
                      </a:r>
                      <a:r>
                        <a:rPr lang="en-US" sz="1600" b="1" i="0" kern="1200" dirty="0" smtClean="0">
                          <a:solidFill>
                            <a:schemeClr val="tx1"/>
                          </a:solidFill>
                          <a:latin typeface="+mn-lt"/>
                          <a:ea typeface="+mn-ea"/>
                          <a:cs typeface="+mn-cs"/>
                        </a:rPr>
                        <a:t>Initial Public Offering</a:t>
                      </a:r>
                      <a:r>
                        <a:rPr lang="en-US" sz="1600" b="0" i="0" kern="1200" dirty="0" smtClean="0">
                          <a:solidFill>
                            <a:schemeClr val="tx1"/>
                          </a:solidFill>
                          <a:latin typeface="+mn-lt"/>
                          <a:ea typeface="+mn-ea"/>
                          <a:cs typeface="+mn-cs"/>
                        </a:rPr>
                        <a:t>.</a:t>
                      </a:r>
                    </a:p>
                  </a:txBody>
                  <a:tcPr/>
                </a:tc>
                <a:tc>
                  <a:txBody>
                    <a:bodyPr/>
                    <a:lstStyle/>
                    <a:p>
                      <a:pPr>
                        <a:buFont typeface="Arial" pitchFamily="34" charset="0"/>
                        <a:buChar char="•"/>
                      </a:pPr>
                      <a:r>
                        <a:rPr lang="en-US" sz="1600" baseline="0" dirty="0" smtClean="0"/>
                        <a:t> For expansion and growth of business  via public offering.</a:t>
                      </a:r>
                    </a:p>
                  </a:txBody>
                  <a:tcPr/>
                </a:tc>
                <a:extLst>
                  <a:ext uri="{0D108BD9-81ED-4DB2-BD59-A6C34878D82A}">
                    <a16:rowId xmlns:a16="http://schemas.microsoft.com/office/drawing/2014/main" xmlns="" val="606005497"/>
                  </a:ext>
                </a:extLst>
              </a:tr>
            </a:tbl>
          </a:graphicData>
        </a:graphic>
      </p:graphicFrame>
    </p:spTree>
    <p:extLst>
      <p:ext uri="{BB962C8B-B14F-4D97-AF65-F5344CB8AC3E}">
        <p14:creationId xmlns:p14="http://schemas.microsoft.com/office/powerpoint/2010/main" val="139706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13</a:t>
            </a:fld>
            <a:endParaRPr lang="en-IN" sz="1400" dirty="0">
              <a:solidFill>
                <a:schemeClr val="bg2">
                  <a:lumMod val="25000"/>
                </a:schemeClr>
              </a:solidFill>
            </a:endParaRPr>
          </a:p>
        </p:txBody>
      </p:sp>
      <p:sp>
        <p:nvSpPr>
          <p:cNvPr id="4" name="TextBox 3"/>
          <p:cNvSpPr txBox="1"/>
          <p:nvPr/>
        </p:nvSpPr>
        <p:spPr>
          <a:xfrm>
            <a:off x="323528" y="692696"/>
            <a:ext cx="4464496" cy="2308324"/>
          </a:xfrm>
          <a:prstGeom prst="rect">
            <a:avLst/>
          </a:prstGeom>
          <a:noFill/>
        </p:spPr>
        <p:txBody>
          <a:bodyPr wrap="square" rtlCol="0">
            <a:spAutoFit/>
          </a:bodyPr>
          <a:lstStyle/>
          <a:p>
            <a:pPr algn="ctr"/>
            <a:r>
              <a:rPr lang="en-IN" sz="7200" dirty="0" smtClean="0">
                <a:latin typeface="Bodoni MT Black" panose="02070A03080606020203" pitchFamily="18" charset="0"/>
              </a:rPr>
              <a:t>THANK</a:t>
            </a:r>
          </a:p>
          <a:p>
            <a:pPr algn="ctr"/>
            <a:r>
              <a:rPr lang="en-IN" sz="7200" dirty="0" smtClean="0">
                <a:latin typeface="Bodoni MT Black" panose="02070A03080606020203" pitchFamily="18" charset="0"/>
              </a:rPr>
              <a:t>YOU</a:t>
            </a:r>
            <a:endParaRPr lang="en-IN" sz="7200" dirty="0">
              <a:latin typeface="Bodoni MT Black" panose="02070A03080606020203" pitchFamily="18" charset="0"/>
            </a:endParaRPr>
          </a:p>
        </p:txBody>
      </p:sp>
      <p:sp>
        <p:nvSpPr>
          <p:cNvPr id="5" name="TextBox 4"/>
          <p:cNvSpPr txBox="1"/>
          <p:nvPr/>
        </p:nvSpPr>
        <p:spPr>
          <a:xfrm>
            <a:off x="4932040" y="620688"/>
            <a:ext cx="3960440" cy="2862322"/>
          </a:xfrm>
          <a:prstGeom prst="rect">
            <a:avLst/>
          </a:prstGeom>
          <a:noFill/>
        </p:spPr>
        <p:txBody>
          <a:bodyPr wrap="square" rtlCol="0">
            <a:spAutoFit/>
          </a:bodyPr>
          <a:lstStyle/>
          <a:p>
            <a:r>
              <a:rPr lang="en-IN" b="1" dirty="0" smtClean="0"/>
              <a:t>Contact Details:</a:t>
            </a:r>
          </a:p>
          <a:p>
            <a:endParaRPr lang="en-IN" b="1" dirty="0"/>
          </a:p>
          <a:p>
            <a:r>
              <a:rPr lang="en-IN" b="1" dirty="0" smtClean="0"/>
              <a:t>Name: Archit Lohia</a:t>
            </a:r>
          </a:p>
          <a:p>
            <a:endParaRPr lang="en-IN" b="1" dirty="0"/>
          </a:p>
          <a:p>
            <a:r>
              <a:rPr lang="en-IN" b="1" dirty="0" smtClean="0"/>
              <a:t>Email: </a:t>
            </a:r>
            <a:r>
              <a:rPr lang="en-IN" b="1" dirty="0" smtClean="0">
                <a:hlinkClick r:id="rId3"/>
              </a:rPr>
              <a:t>archit@careertopper.com</a:t>
            </a:r>
            <a:endParaRPr lang="en-IN" b="1" dirty="0" smtClean="0"/>
          </a:p>
          <a:p>
            <a:endParaRPr lang="en-IN" b="1" dirty="0"/>
          </a:p>
          <a:p>
            <a:r>
              <a:rPr lang="en-IN" b="1" dirty="0" smtClean="0"/>
              <a:t>Mob: +91-9819514584</a:t>
            </a:r>
          </a:p>
          <a:p>
            <a:endParaRPr lang="en-IN" b="1" dirty="0"/>
          </a:p>
          <a:p>
            <a:r>
              <a:rPr lang="en-IN" b="1" dirty="0" smtClean="0"/>
              <a:t>Website: </a:t>
            </a:r>
            <a:r>
              <a:rPr lang="en-IN" b="1" dirty="0" smtClean="0">
                <a:hlinkClick r:id="rId4"/>
              </a:rPr>
              <a:t>www.careertopper.com</a:t>
            </a:r>
            <a:endParaRPr lang="en-IN" b="1" dirty="0" smtClean="0"/>
          </a:p>
          <a:p>
            <a:endParaRPr lang="en-IN" b="1" dirty="0" smtClean="0"/>
          </a:p>
        </p:txBody>
      </p:sp>
      <p:sp>
        <p:nvSpPr>
          <p:cNvPr id="2" name="TextBox 1"/>
          <p:cNvSpPr txBox="1"/>
          <p:nvPr/>
        </p:nvSpPr>
        <p:spPr>
          <a:xfrm>
            <a:off x="323528" y="3429000"/>
            <a:ext cx="4464496" cy="2677656"/>
          </a:xfrm>
          <a:prstGeom prst="rect">
            <a:avLst/>
          </a:prstGeom>
          <a:noFill/>
        </p:spPr>
        <p:txBody>
          <a:bodyPr wrap="square" rtlCol="0">
            <a:spAutoFit/>
          </a:bodyPr>
          <a:lstStyle/>
          <a:p>
            <a:r>
              <a:rPr lang="en-IN" sz="1200" i="1" dirty="0"/>
              <a:t>This material prepared </a:t>
            </a:r>
            <a:r>
              <a:rPr lang="en-IN" sz="1200" i="1" dirty="0" smtClean="0"/>
              <a:t>by CareerTopper.com </a:t>
            </a:r>
            <a:r>
              <a:rPr lang="en-IN" sz="1200" i="1" dirty="0"/>
              <a:t>is intended to provide general information on a particular subject or subjects and is not an exhaustive treatment of such subject(s</a:t>
            </a:r>
            <a:r>
              <a:rPr lang="en-IN" sz="1200" i="1" dirty="0" smtClean="0"/>
              <a:t>). CareerTopper.com, </a:t>
            </a:r>
            <a:r>
              <a:rPr lang="en-IN" sz="1200" i="1" dirty="0"/>
              <a:t>by means of this material, </a:t>
            </a:r>
            <a:r>
              <a:rPr lang="en-IN" sz="1200" i="1" dirty="0" smtClean="0"/>
              <a:t>is not rendering </a:t>
            </a:r>
            <a:r>
              <a:rPr lang="en-IN" sz="1200" i="1" dirty="0"/>
              <a:t>professional advice or services. The information is not intended to be relied upon as the sole basis for any decision which may affect you or your business. Before making any decision or taking any action that might affect your personal finances or business, you should consult a qualified professional adviser</a:t>
            </a:r>
            <a:r>
              <a:rPr lang="en-IN" sz="1200" i="1" dirty="0" smtClean="0"/>
              <a:t>.</a:t>
            </a:r>
          </a:p>
          <a:p>
            <a:endParaRPr lang="en-IN" sz="1200" i="1" dirty="0"/>
          </a:p>
          <a:p>
            <a:r>
              <a:rPr lang="en-IN" sz="1200" i="1" dirty="0"/>
              <a:t>This material may contain confidential and proprietary information, therefore </a:t>
            </a:r>
            <a:r>
              <a:rPr lang="en-IN" sz="1200" i="1" dirty="0" smtClean="0"/>
              <a:t>any </a:t>
            </a:r>
            <a:r>
              <a:rPr lang="en-IN" sz="1200" i="1" dirty="0"/>
              <a:t>further distribution of this material or disclosure of the contents thereof is strictly prohibited</a:t>
            </a:r>
            <a:r>
              <a:rPr lang="en-IN" sz="1200" i="1" dirty="0" smtClean="0"/>
              <a:t>.</a:t>
            </a:r>
          </a:p>
          <a:p>
            <a:endParaRPr lang="en-IN" sz="1200" i="1" dirty="0"/>
          </a:p>
          <a:p>
            <a:r>
              <a:rPr lang="en-IN" sz="1200" i="1" dirty="0"/>
              <a:t>Copyright 2015, CareerTopper.com. All rights reserved.</a:t>
            </a:r>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7928" y="3789040"/>
            <a:ext cx="3868663" cy="2110878"/>
          </a:xfrm>
          <a:prstGeom prst="rect">
            <a:avLst/>
          </a:prstGeom>
        </p:spPr>
      </p:pic>
    </p:spTree>
    <p:extLst>
      <p:ext uri="{BB962C8B-B14F-4D97-AF65-F5344CB8AC3E}">
        <p14:creationId xmlns:p14="http://schemas.microsoft.com/office/powerpoint/2010/main" val="1340972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31600"/>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WHAT ARE ALTERNATIVE INVESTMENTS?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2</a:t>
            </a:fld>
            <a:endParaRPr lang="en-IN" sz="1400" dirty="0"/>
          </a:p>
        </p:txBody>
      </p:sp>
      <p:sp>
        <p:nvSpPr>
          <p:cNvPr id="13" name="TextBox 12"/>
          <p:cNvSpPr txBox="1"/>
          <p:nvPr/>
        </p:nvSpPr>
        <p:spPr>
          <a:xfrm>
            <a:off x="759831" y="1388732"/>
            <a:ext cx="3240360" cy="923330"/>
          </a:xfrm>
          <a:prstGeom prst="rect">
            <a:avLst/>
          </a:prstGeom>
          <a:solidFill>
            <a:schemeClr val="accent1"/>
          </a:solidFill>
        </p:spPr>
        <p:txBody>
          <a:bodyPr wrap="square" rtlCol="0">
            <a:spAutoFit/>
          </a:bodyPr>
          <a:lstStyle/>
          <a:p>
            <a:pPr algn="ctr"/>
            <a:r>
              <a:rPr lang="en-IN" b="1" dirty="0" smtClean="0">
                <a:latin typeface="Calibri" pitchFamily="34" charset="0"/>
              </a:rPr>
              <a:t>Alternative Investment is different from a publicly-traded Traditional Investment</a:t>
            </a:r>
            <a:endParaRPr lang="en-IN" b="1" dirty="0">
              <a:latin typeface="Calibri" pitchFamily="34" charset="0"/>
            </a:endParaRPr>
          </a:p>
        </p:txBody>
      </p:sp>
      <p:sp>
        <p:nvSpPr>
          <p:cNvPr id="14" name="TextBox 13"/>
          <p:cNvSpPr txBox="1"/>
          <p:nvPr/>
        </p:nvSpPr>
        <p:spPr>
          <a:xfrm>
            <a:off x="5007183" y="1388732"/>
            <a:ext cx="3484080" cy="923330"/>
          </a:xfrm>
          <a:prstGeom prst="rect">
            <a:avLst/>
          </a:prstGeom>
          <a:solidFill>
            <a:schemeClr val="accent1"/>
          </a:solidFill>
        </p:spPr>
        <p:txBody>
          <a:bodyPr wrap="square" rtlCol="0">
            <a:spAutoFit/>
          </a:bodyPr>
          <a:lstStyle/>
          <a:p>
            <a:r>
              <a:rPr lang="en-IN" b="1" dirty="0" smtClean="0"/>
              <a:t>Alternative Investments include  Investments </a:t>
            </a:r>
            <a:r>
              <a:rPr lang="en-IN" b="1" dirty="0"/>
              <a:t>made in the </a:t>
            </a:r>
            <a:r>
              <a:rPr lang="en-IN" b="1" dirty="0" smtClean="0"/>
              <a:t>following assets:  </a:t>
            </a:r>
            <a:r>
              <a:rPr lang="en-IN" b="1" dirty="0"/>
              <a:t>(Indicative List)</a:t>
            </a:r>
          </a:p>
        </p:txBody>
      </p:sp>
      <p:sp>
        <p:nvSpPr>
          <p:cNvPr id="15" name="TextBox 14"/>
          <p:cNvSpPr txBox="1"/>
          <p:nvPr/>
        </p:nvSpPr>
        <p:spPr>
          <a:xfrm>
            <a:off x="759831" y="2293425"/>
            <a:ext cx="3240360" cy="2308324"/>
          </a:xfrm>
          <a:prstGeom prst="rect">
            <a:avLst/>
          </a:prstGeom>
          <a:solidFill>
            <a:schemeClr val="accent1">
              <a:lumMod val="20000"/>
              <a:lumOff val="80000"/>
            </a:schemeClr>
          </a:solidFill>
        </p:spPr>
        <p:txBody>
          <a:bodyPr wrap="square" rtlCol="0">
            <a:spAutoFit/>
          </a:bodyPr>
          <a:lstStyle/>
          <a:p>
            <a:r>
              <a:rPr lang="en-IN" dirty="0" smtClean="0"/>
              <a:t>An Investment that is not simply a long position in:</a:t>
            </a:r>
          </a:p>
          <a:p>
            <a:endParaRPr lang="en-IN" dirty="0"/>
          </a:p>
          <a:p>
            <a:pPr marL="285750" indent="-285750">
              <a:buFont typeface="Wingdings" panose="05000000000000000000" pitchFamily="2" charset="2"/>
              <a:buChar char="ü"/>
            </a:pPr>
            <a:r>
              <a:rPr lang="en-IN" dirty="0" smtClean="0"/>
              <a:t>Equities</a:t>
            </a:r>
          </a:p>
          <a:p>
            <a:pPr marL="285750" indent="-285750">
              <a:buFont typeface="Wingdings" panose="05000000000000000000" pitchFamily="2" charset="2"/>
              <a:buChar char="ü"/>
            </a:pPr>
            <a:endParaRPr lang="en-IN" dirty="0" smtClean="0"/>
          </a:p>
          <a:p>
            <a:pPr marL="285750" indent="-285750">
              <a:buFont typeface="Wingdings" panose="05000000000000000000" pitchFamily="2" charset="2"/>
              <a:buChar char="ü"/>
            </a:pPr>
            <a:r>
              <a:rPr lang="en-IN" dirty="0" smtClean="0"/>
              <a:t>Fixed Income</a:t>
            </a:r>
          </a:p>
          <a:p>
            <a:pPr marL="285750" indent="-285750">
              <a:buFont typeface="Wingdings" panose="05000000000000000000" pitchFamily="2" charset="2"/>
              <a:buChar char="ü"/>
            </a:pPr>
            <a:endParaRPr lang="en-IN" dirty="0" smtClean="0"/>
          </a:p>
          <a:p>
            <a:pPr marL="285750" indent="-285750">
              <a:buFont typeface="Wingdings" panose="05000000000000000000" pitchFamily="2" charset="2"/>
              <a:buChar char="ü"/>
            </a:pPr>
            <a:r>
              <a:rPr lang="en-IN" dirty="0" smtClean="0"/>
              <a:t>Cash</a:t>
            </a:r>
            <a:endParaRPr lang="en-IN" dirty="0"/>
          </a:p>
        </p:txBody>
      </p:sp>
      <p:sp>
        <p:nvSpPr>
          <p:cNvPr id="19" name="TextBox 18"/>
          <p:cNvSpPr txBox="1"/>
          <p:nvPr/>
        </p:nvSpPr>
        <p:spPr>
          <a:xfrm>
            <a:off x="5004048" y="2293425"/>
            <a:ext cx="3487215" cy="4247317"/>
          </a:xfrm>
          <a:prstGeom prst="rect">
            <a:avLst/>
          </a:prstGeom>
          <a:solidFill>
            <a:schemeClr val="accent1">
              <a:lumMod val="20000"/>
              <a:lumOff val="80000"/>
            </a:schemeClr>
          </a:solidFill>
        </p:spPr>
        <p:txBody>
          <a:bodyPr wrap="square" rtlCol="0">
            <a:spAutoFit/>
          </a:bodyPr>
          <a:lstStyle/>
          <a:p>
            <a:pPr marL="285750" indent="-285750">
              <a:buFont typeface="Wingdings" pitchFamily="2" charset="2"/>
              <a:buChar char="ü"/>
            </a:pPr>
            <a:r>
              <a:rPr lang="en-IN" dirty="0" smtClean="0"/>
              <a:t>Hedge Funds</a:t>
            </a:r>
          </a:p>
          <a:p>
            <a:pPr marL="285750" indent="-285750">
              <a:buFont typeface="Wingdings" pitchFamily="2" charset="2"/>
              <a:buChar char="ü"/>
            </a:pPr>
            <a:endParaRPr lang="en-IN" dirty="0"/>
          </a:p>
          <a:p>
            <a:pPr marL="285750" indent="-285750">
              <a:buFont typeface="Wingdings" pitchFamily="2" charset="2"/>
              <a:buChar char="ü"/>
            </a:pPr>
            <a:r>
              <a:rPr lang="en-IN" dirty="0" smtClean="0"/>
              <a:t>Private </a:t>
            </a:r>
            <a:r>
              <a:rPr lang="en-IN" dirty="0"/>
              <a:t>Equity</a:t>
            </a:r>
          </a:p>
          <a:p>
            <a:pPr marL="285750" indent="-285750">
              <a:buFont typeface="Wingdings" pitchFamily="2" charset="2"/>
              <a:buChar char="ü"/>
            </a:pPr>
            <a:endParaRPr lang="en-IN" dirty="0" smtClean="0"/>
          </a:p>
          <a:p>
            <a:pPr marL="285750" indent="-285750">
              <a:buFont typeface="Wingdings" pitchFamily="2" charset="2"/>
              <a:buChar char="ü"/>
            </a:pPr>
            <a:r>
              <a:rPr lang="en-IN" dirty="0" smtClean="0"/>
              <a:t>Real Assets (Real Estate, Real Estate Investment Trusts)</a:t>
            </a:r>
          </a:p>
          <a:p>
            <a:pPr marL="285750" indent="-285750">
              <a:buFont typeface="Wingdings" pitchFamily="2" charset="2"/>
              <a:buChar char="ü"/>
            </a:pPr>
            <a:endParaRPr lang="en-IN" dirty="0"/>
          </a:p>
          <a:p>
            <a:pPr marL="285750" indent="-285750">
              <a:buFont typeface="Wingdings" pitchFamily="2" charset="2"/>
              <a:buChar char="ü"/>
            </a:pPr>
            <a:r>
              <a:rPr lang="en-IN" dirty="0" smtClean="0"/>
              <a:t>Infrastructure</a:t>
            </a:r>
          </a:p>
          <a:p>
            <a:pPr marL="285750" indent="-285750">
              <a:buFont typeface="Wingdings" pitchFamily="2" charset="2"/>
              <a:buChar char="ü"/>
            </a:pPr>
            <a:endParaRPr lang="en-IN" dirty="0"/>
          </a:p>
          <a:p>
            <a:pPr marL="285750" indent="-285750">
              <a:buFont typeface="Wingdings" pitchFamily="2" charset="2"/>
              <a:buChar char="ü"/>
            </a:pPr>
            <a:r>
              <a:rPr lang="en-IN" dirty="0" smtClean="0"/>
              <a:t>Commodities</a:t>
            </a:r>
          </a:p>
          <a:p>
            <a:endParaRPr lang="en-IN" dirty="0" smtClean="0"/>
          </a:p>
          <a:p>
            <a:pPr marL="285750" indent="-285750">
              <a:buFont typeface="Wingdings" panose="05000000000000000000" pitchFamily="2" charset="2"/>
              <a:buChar char="ü"/>
            </a:pPr>
            <a:r>
              <a:rPr lang="en-IN" dirty="0" smtClean="0"/>
              <a:t>Structured Products </a:t>
            </a:r>
          </a:p>
          <a:p>
            <a:r>
              <a:rPr lang="en-IN" dirty="0"/>
              <a:t> </a:t>
            </a:r>
            <a:r>
              <a:rPr lang="en-IN" dirty="0" smtClean="0"/>
              <a:t>    (</a:t>
            </a:r>
            <a:r>
              <a:rPr lang="en-IN" dirty="0"/>
              <a:t>ex. Credit </a:t>
            </a:r>
            <a:r>
              <a:rPr lang="en-IN" dirty="0" smtClean="0"/>
              <a:t>Derivatives</a:t>
            </a:r>
            <a:r>
              <a:rPr lang="en-IN" dirty="0"/>
              <a:t>)</a:t>
            </a:r>
            <a:endParaRPr lang="en-IN" dirty="0" smtClean="0"/>
          </a:p>
          <a:p>
            <a:pPr marL="285750" indent="-285750">
              <a:buFont typeface="Wingdings" panose="05000000000000000000" pitchFamily="2" charset="2"/>
              <a:buChar char="ü"/>
            </a:pPr>
            <a:endParaRPr lang="en-IN" dirty="0"/>
          </a:p>
          <a:p>
            <a:pPr marL="285750" indent="-285750">
              <a:buFont typeface="Wingdings" panose="05000000000000000000" pitchFamily="2" charset="2"/>
              <a:buChar char="ü"/>
            </a:pPr>
            <a:r>
              <a:rPr lang="en-IN" dirty="0" smtClean="0"/>
              <a:t>Others</a:t>
            </a:r>
            <a:endParaRPr lang="en-IN" dirty="0"/>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3" name="TextBox 2"/>
          <p:cNvSpPr txBox="1"/>
          <p:nvPr/>
        </p:nvSpPr>
        <p:spPr>
          <a:xfrm>
            <a:off x="395536" y="5013176"/>
            <a:ext cx="4104456" cy="1177245"/>
          </a:xfrm>
          <a:prstGeom prst="rect">
            <a:avLst/>
          </a:prstGeom>
          <a:noFill/>
        </p:spPr>
        <p:txBody>
          <a:bodyPr wrap="square" rtlCol="0">
            <a:spAutoFit/>
          </a:bodyPr>
          <a:lstStyle/>
          <a:p>
            <a:r>
              <a:rPr lang="en-IN" sz="2000" b="1" dirty="0" smtClean="0"/>
              <a:t>Question: </a:t>
            </a:r>
          </a:p>
          <a:p>
            <a:endParaRPr lang="en-IN" sz="1050" dirty="0" smtClean="0"/>
          </a:p>
          <a:p>
            <a:r>
              <a:rPr lang="en-IN" sz="2000" dirty="0" smtClean="0"/>
              <a:t>Alternative Investments are on </a:t>
            </a:r>
          </a:p>
          <a:p>
            <a:r>
              <a:rPr lang="en-IN" sz="2000" dirty="0" smtClean="0"/>
              <a:t>Buy-side or Sell-side?</a:t>
            </a:r>
            <a:endParaRPr lang="en-IN" sz="2000" dirty="0"/>
          </a:p>
        </p:txBody>
      </p:sp>
    </p:spTree>
    <p:extLst>
      <p:ext uri="{BB962C8B-B14F-4D97-AF65-F5344CB8AC3E}">
        <p14:creationId xmlns:p14="http://schemas.microsoft.com/office/powerpoint/2010/main" val="2989703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STRUCTURE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3</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3" name="Isosceles Triangle 2"/>
          <p:cNvSpPr/>
          <p:nvPr/>
        </p:nvSpPr>
        <p:spPr>
          <a:xfrm>
            <a:off x="3071879" y="3573016"/>
            <a:ext cx="2880220" cy="163673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AIF</a:t>
            </a:r>
            <a:r>
              <a:rPr lang="en-IN" b="1" dirty="0" smtClean="0"/>
              <a:t> </a:t>
            </a:r>
          </a:p>
          <a:p>
            <a:pPr algn="ctr"/>
            <a:r>
              <a:rPr lang="en-IN" b="1" dirty="0" smtClean="0"/>
              <a:t>(SEBI Registration)</a:t>
            </a:r>
            <a:endParaRPr lang="en-IN" b="1" dirty="0"/>
          </a:p>
        </p:txBody>
      </p:sp>
      <p:sp>
        <p:nvSpPr>
          <p:cNvPr id="7" name="Rounded Rectangle 6"/>
          <p:cNvSpPr/>
          <p:nvPr/>
        </p:nvSpPr>
        <p:spPr>
          <a:xfrm>
            <a:off x="6732240" y="2924944"/>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Fund Manager</a:t>
            </a:r>
            <a:endParaRPr lang="en-IN" dirty="0"/>
          </a:p>
        </p:txBody>
      </p:sp>
      <p:sp>
        <p:nvSpPr>
          <p:cNvPr id="11" name="Rounded Rectangle 10"/>
          <p:cNvSpPr/>
          <p:nvPr/>
        </p:nvSpPr>
        <p:spPr>
          <a:xfrm>
            <a:off x="611560" y="2924944"/>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Sponsor / Trustee</a:t>
            </a:r>
            <a:endParaRPr lang="en-IN" dirty="0"/>
          </a:p>
        </p:txBody>
      </p:sp>
      <p:sp>
        <p:nvSpPr>
          <p:cNvPr id="8" name="Oval 7"/>
          <p:cNvSpPr/>
          <p:nvPr/>
        </p:nvSpPr>
        <p:spPr>
          <a:xfrm>
            <a:off x="3659990" y="1219434"/>
            <a:ext cx="1776106" cy="101452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Domestic / Offshore Investors</a:t>
            </a:r>
            <a:endParaRPr lang="en-IN" dirty="0"/>
          </a:p>
        </p:txBody>
      </p:sp>
      <p:sp>
        <p:nvSpPr>
          <p:cNvPr id="12" name="Cloud Callout 11"/>
          <p:cNvSpPr/>
          <p:nvPr/>
        </p:nvSpPr>
        <p:spPr>
          <a:xfrm>
            <a:off x="120037" y="2105854"/>
            <a:ext cx="1478451" cy="792088"/>
          </a:xfrm>
          <a:prstGeom prst="cloudCallou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General Partner</a:t>
            </a:r>
            <a:endParaRPr lang="en-IN" dirty="0">
              <a:solidFill>
                <a:schemeClr val="tx1"/>
              </a:solidFill>
            </a:endParaRPr>
          </a:p>
        </p:txBody>
      </p:sp>
      <p:sp>
        <p:nvSpPr>
          <p:cNvPr id="13" name="Cloud Callout 12"/>
          <p:cNvSpPr/>
          <p:nvPr/>
        </p:nvSpPr>
        <p:spPr>
          <a:xfrm>
            <a:off x="1690078" y="928083"/>
            <a:ext cx="1969912" cy="1313099"/>
          </a:xfrm>
          <a:prstGeom prst="cloudCallout">
            <a:avLst>
              <a:gd name="adj1" fmla="val 70485"/>
              <a:gd name="adj2" fmla="val -31223"/>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chemeClr val="tx1"/>
                </a:solidFill>
              </a:rPr>
              <a:t>Limited Partner/ Accredited Investors</a:t>
            </a:r>
            <a:endParaRPr lang="en-IN" sz="1600" dirty="0">
              <a:solidFill>
                <a:schemeClr val="tx1"/>
              </a:solidFill>
            </a:endParaRPr>
          </a:p>
        </p:txBody>
      </p:sp>
      <p:cxnSp>
        <p:nvCxnSpPr>
          <p:cNvPr id="15" name="Straight Arrow Connector 14"/>
          <p:cNvCxnSpPr>
            <a:stCxn id="11" idx="2"/>
          </p:cNvCxnSpPr>
          <p:nvPr/>
        </p:nvCxnSpPr>
        <p:spPr>
          <a:xfrm>
            <a:off x="1403648" y="3573016"/>
            <a:ext cx="0" cy="15121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403648" y="5085184"/>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03648" y="4131077"/>
            <a:ext cx="1584176" cy="954107"/>
          </a:xfrm>
          <a:prstGeom prst="rect">
            <a:avLst/>
          </a:prstGeom>
          <a:noFill/>
        </p:spPr>
        <p:txBody>
          <a:bodyPr wrap="square" rtlCol="0">
            <a:spAutoFit/>
          </a:bodyPr>
          <a:lstStyle/>
          <a:p>
            <a:r>
              <a:rPr lang="en-IN" sz="1400" dirty="0" smtClean="0"/>
              <a:t>Sponsor Contribution and/or Trustee Services</a:t>
            </a:r>
            <a:endParaRPr lang="en-IN" sz="1400" dirty="0"/>
          </a:p>
        </p:txBody>
      </p:sp>
      <p:cxnSp>
        <p:nvCxnSpPr>
          <p:cNvPr id="21" name="Straight Arrow Connector 20"/>
          <p:cNvCxnSpPr/>
          <p:nvPr/>
        </p:nvCxnSpPr>
        <p:spPr>
          <a:xfrm>
            <a:off x="7543406" y="3573016"/>
            <a:ext cx="0" cy="15121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5796136" y="5079559"/>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61983" y="4312823"/>
            <a:ext cx="1181423" cy="738664"/>
          </a:xfrm>
          <a:prstGeom prst="rect">
            <a:avLst/>
          </a:prstGeom>
          <a:noFill/>
        </p:spPr>
        <p:txBody>
          <a:bodyPr wrap="square" rtlCol="0">
            <a:spAutoFit/>
          </a:bodyPr>
          <a:lstStyle/>
          <a:p>
            <a:r>
              <a:rPr lang="en-IN" sz="1400" dirty="0" smtClean="0"/>
              <a:t>Investment Management Services</a:t>
            </a:r>
            <a:endParaRPr lang="en-IN" sz="1400" dirty="0"/>
          </a:p>
        </p:txBody>
      </p:sp>
      <p:cxnSp>
        <p:nvCxnSpPr>
          <p:cNvPr id="26" name="Straight Arrow Connector 25"/>
          <p:cNvCxnSpPr/>
          <p:nvPr/>
        </p:nvCxnSpPr>
        <p:spPr>
          <a:xfrm>
            <a:off x="4511989" y="2240868"/>
            <a:ext cx="0" cy="13681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526158" y="2384884"/>
            <a:ext cx="1181423" cy="523220"/>
          </a:xfrm>
          <a:prstGeom prst="rect">
            <a:avLst/>
          </a:prstGeom>
          <a:noFill/>
        </p:spPr>
        <p:txBody>
          <a:bodyPr wrap="square" rtlCol="0">
            <a:spAutoFit/>
          </a:bodyPr>
          <a:lstStyle/>
          <a:p>
            <a:r>
              <a:rPr lang="en-IN" sz="1400" dirty="0" smtClean="0"/>
              <a:t>Investment Contribution</a:t>
            </a:r>
            <a:endParaRPr lang="en-IN" sz="1400" dirty="0"/>
          </a:p>
        </p:txBody>
      </p:sp>
      <p:cxnSp>
        <p:nvCxnSpPr>
          <p:cNvPr id="29" name="Straight Arrow Connector 28"/>
          <p:cNvCxnSpPr/>
          <p:nvPr/>
        </p:nvCxnSpPr>
        <p:spPr>
          <a:xfrm flipV="1">
            <a:off x="5971177" y="5199697"/>
            <a:ext cx="1752511" cy="10053"/>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708531" y="3580897"/>
            <a:ext cx="10105" cy="161880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703479" y="4329100"/>
            <a:ext cx="1339041" cy="738664"/>
          </a:xfrm>
          <a:prstGeom prst="rect">
            <a:avLst/>
          </a:prstGeom>
          <a:noFill/>
        </p:spPr>
        <p:txBody>
          <a:bodyPr wrap="square" rtlCol="0">
            <a:spAutoFit/>
          </a:bodyPr>
          <a:lstStyle/>
          <a:p>
            <a:r>
              <a:rPr lang="en-IN" sz="1400" dirty="0" smtClean="0"/>
              <a:t>Management Fees and Carried Interest</a:t>
            </a:r>
            <a:endParaRPr lang="en-IN" sz="1400" dirty="0"/>
          </a:p>
        </p:txBody>
      </p:sp>
      <p:cxnSp>
        <p:nvCxnSpPr>
          <p:cNvPr id="37" name="Straight Arrow Connector 36"/>
          <p:cNvCxnSpPr/>
          <p:nvPr/>
        </p:nvCxnSpPr>
        <p:spPr>
          <a:xfrm>
            <a:off x="4548043" y="5209750"/>
            <a:ext cx="0" cy="429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819851" y="5659535"/>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548043" y="5663637"/>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819851" y="5659535"/>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420251" y="5678278"/>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559843" y="5678279"/>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2237763" y="6016020"/>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Investee Co. </a:t>
            </a:r>
            <a:r>
              <a:rPr lang="en-IN" dirty="0"/>
              <a:t>1</a:t>
            </a:r>
          </a:p>
        </p:txBody>
      </p:sp>
      <p:sp>
        <p:nvSpPr>
          <p:cNvPr id="48" name="Rectangle 47"/>
          <p:cNvSpPr/>
          <p:nvPr/>
        </p:nvSpPr>
        <p:spPr>
          <a:xfrm>
            <a:off x="5838163" y="6043943"/>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3</a:t>
            </a:r>
            <a:endParaRPr lang="en-IN" dirty="0"/>
          </a:p>
        </p:txBody>
      </p:sp>
      <p:sp>
        <p:nvSpPr>
          <p:cNvPr id="49" name="Rectangle 48"/>
          <p:cNvSpPr/>
          <p:nvPr/>
        </p:nvSpPr>
        <p:spPr>
          <a:xfrm>
            <a:off x="3986960" y="6027291"/>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2</a:t>
            </a:r>
            <a:endParaRPr lang="en-IN" dirty="0"/>
          </a:p>
        </p:txBody>
      </p:sp>
      <p:sp>
        <p:nvSpPr>
          <p:cNvPr id="31" name="Cloud Callout 30"/>
          <p:cNvSpPr/>
          <p:nvPr/>
        </p:nvSpPr>
        <p:spPr>
          <a:xfrm>
            <a:off x="5518001" y="1514237"/>
            <a:ext cx="3561180" cy="1387515"/>
          </a:xfrm>
          <a:prstGeom prst="cloudCallout">
            <a:avLst>
              <a:gd name="adj1" fmla="val 29252"/>
              <a:gd name="adj2" fmla="val 50492"/>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If Manager and Sponsor are same, then Manager is also General Partner</a:t>
            </a:r>
            <a:endParaRPr lang="en-IN" dirty="0">
              <a:solidFill>
                <a:schemeClr val="tx1"/>
              </a:solidFill>
            </a:endParaRPr>
          </a:p>
        </p:txBody>
      </p:sp>
    </p:spTree>
    <p:extLst>
      <p:ext uri="{BB962C8B-B14F-4D97-AF65-F5344CB8AC3E}">
        <p14:creationId xmlns:p14="http://schemas.microsoft.com/office/powerpoint/2010/main" val="3902754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8" grpId="0" animBg="1"/>
      <p:bldP spid="12" grpId="0" animBg="1"/>
      <p:bldP spid="13" grpId="0" animBg="1"/>
      <p:bldP spid="20" grpId="0"/>
      <p:bldP spid="25" grpId="0"/>
      <p:bldP spid="28" grpId="0"/>
      <p:bldP spid="35" grpId="0"/>
      <p:bldP spid="47" grpId="0" animBg="1"/>
      <p:bldP spid="48" grpId="0" animBg="1"/>
      <p:bldP spid="49"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UNIFIED STRUCTURE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4</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3" name="Isosceles Triangle 2"/>
          <p:cNvSpPr/>
          <p:nvPr/>
        </p:nvSpPr>
        <p:spPr>
          <a:xfrm>
            <a:off x="3290274" y="3604177"/>
            <a:ext cx="1965139" cy="102227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AIF</a:t>
            </a:r>
            <a:r>
              <a:rPr lang="en-IN" b="1" dirty="0" smtClean="0"/>
              <a:t> </a:t>
            </a:r>
          </a:p>
        </p:txBody>
      </p:sp>
      <p:sp>
        <p:nvSpPr>
          <p:cNvPr id="7" name="Rounded Rectangle 6"/>
          <p:cNvSpPr/>
          <p:nvPr/>
        </p:nvSpPr>
        <p:spPr>
          <a:xfrm>
            <a:off x="6751318" y="2935917"/>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Onshore Fund Manager</a:t>
            </a:r>
            <a:endParaRPr lang="en-IN" dirty="0"/>
          </a:p>
        </p:txBody>
      </p:sp>
      <p:sp>
        <p:nvSpPr>
          <p:cNvPr id="11" name="Rounded Rectangle 10"/>
          <p:cNvSpPr/>
          <p:nvPr/>
        </p:nvSpPr>
        <p:spPr>
          <a:xfrm>
            <a:off x="6760140" y="1271100"/>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Offshore Fund Manager</a:t>
            </a:r>
            <a:endParaRPr lang="en-IN" dirty="0"/>
          </a:p>
        </p:txBody>
      </p:sp>
      <p:sp>
        <p:nvSpPr>
          <p:cNvPr id="8" name="Oval 7"/>
          <p:cNvSpPr/>
          <p:nvPr/>
        </p:nvSpPr>
        <p:spPr>
          <a:xfrm>
            <a:off x="3384790" y="1173146"/>
            <a:ext cx="1776106" cy="101452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Offshore Fund</a:t>
            </a:r>
            <a:endParaRPr lang="en-IN" dirty="0"/>
          </a:p>
        </p:txBody>
      </p:sp>
      <p:cxnSp>
        <p:nvCxnSpPr>
          <p:cNvPr id="21" name="Straight Arrow Connector 20"/>
          <p:cNvCxnSpPr/>
          <p:nvPr/>
        </p:nvCxnSpPr>
        <p:spPr>
          <a:xfrm>
            <a:off x="7474309" y="3604177"/>
            <a:ext cx="0" cy="8115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4958067" y="4362896"/>
            <a:ext cx="2516242" cy="205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292886" y="3609591"/>
            <a:ext cx="1181423" cy="738664"/>
          </a:xfrm>
          <a:prstGeom prst="rect">
            <a:avLst/>
          </a:prstGeom>
          <a:noFill/>
        </p:spPr>
        <p:txBody>
          <a:bodyPr wrap="square" rtlCol="0">
            <a:spAutoFit/>
          </a:bodyPr>
          <a:lstStyle/>
          <a:p>
            <a:r>
              <a:rPr lang="en-IN" sz="1400" dirty="0" smtClean="0"/>
              <a:t>Investment Management Services</a:t>
            </a:r>
            <a:endParaRPr lang="en-IN" sz="1400" dirty="0"/>
          </a:p>
        </p:txBody>
      </p:sp>
      <p:cxnSp>
        <p:nvCxnSpPr>
          <p:cNvPr id="26" name="Straight Arrow Connector 25"/>
          <p:cNvCxnSpPr>
            <a:endCxn id="3" idx="0"/>
          </p:cNvCxnSpPr>
          <p:nvPr/>
        </p:nvCxnSpPr>
        <p:spPr>
          <a:xfrm flipH="1">
            <a:off x="4272844" y="2187672"/>
            <a:ext cx="8082" cy="14165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67296" y="2659314"/>
            <a:ext cx="1181423" cy="523220"/>
          </a:xfrm>
          <a:prstGeom prst="rect">
            <a:avLst/>
          </a:prstGeom>
          <a:noFill/>
        </p:spPr>
        <p:txBody>
          <a:bodyPr wrap="square" rtlCol="0">
            <a:spAutoFit/>
          </a:bodyPr>
          <a:lstStyle/>
          <a:p>
            <a:r>
              <a:rPr lang="en-IN" sz="1400" dirty="0" smtClean="0"/>
              <a:t>Investment Contribution</a:t>
            </a:r>
          </a:p>
        </p:txBody>
      </p:sp>
      <p:cxnSp>
        <p:nvCxnSpPr>
          <p:cNvPr id="29" name="Straight Arrow Connector 28"/>
          <p:cNvCxnSpPr/>
          <p:nvPr/>
        </p:nvCxnSpPr>
        <p:spPr>
          <a:xfrm>
            <a:off x="5151135" y="4503054"/>
            <a:ext cx="2442811" cy="17826"/>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583841" y="3604177"/>
            <a:ext cx="10105" cy="916703"/>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593946" y="3609591"/>
            <a:ext cx="1339041" cy="738664"/>
          </a:xfrm>
          <a:prstGeom prst="rect">
            <a:avLst/>
          </a:prstGeom>
          <a:noFill/>
        </p:spPr>
        <p:txBody>
          <a:bodyPr wrap="square" rtlCol="0">
            <a:spAutoFit/>
          </a:bodyPr>
          <a:lstStyle/>
          <a:p>
            <a:r>
              <a:rPr lang="en-IN" sz="1400" dirty="0" smtClean="0"/>
              <a:t>Management Fees and Carried Interest</a:t>
            </a:r>
            <a:endParaRPr lang="en-IN" sz="1400" dirty="0"/>
          </a:p>
        </p:txBody>
      </p:sp>
      <p:cxnSp>
        <p:nvCxnSpPr>
          <p:cNvPr id="37" name="Straight Arrow Connector 36"/>
          <p:cNvCxnSpPr/>
          <p:nvPr/>
        </p:nvCxnSpPr>
        <p:spPr>
          <a:xfrm>
            <a:off x="4280926" y="4626454"/>
            <a:ext cx="0" cy="429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540934" y="5056224"/>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293784" y="5074967"/>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540934" y="5056224"/>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141334" y="5074967"/>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280926" y="5074968"/>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958846" y="5412709"/>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Investee Co. </a:t>
            </a:r>
            <a:r>
              <a:rPr lang="en-IN" dirty="0"/>
              <a:t>1</a:t>
            </a:r>
          </a:p>
        </p:txBody>
      </p:sp>
      <p:sp>
        <p:nvSpPr>
          <p:cNvPr id="48" name="Rectangle 47"/>
          <p:cNvSpPr/>
          <p:nvPr/>
        </p:nvSpPr>
        <p:spPr>
          <a:xfrm>
            <a:off x="5559246" y="5440632"/>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3</a:t>
            </a:r>
            <a:endParaRPr lang="en-IN" dirty="0"/>
          </a:p>
        </p:txBody>
      </p:sp>
      <p:sp>
        <p:nvSpPr>
          <p:cNvPr id="49" name="Rectangle 48"/>
          <p:cNvSpPr/>
          <p:nvPr/>
        </p:nvSpPr>
        <p:spPr>
          <a:xfrm>
            <a:off x="3708043" y="5423980"/>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2</a:t>
            </a:r>
            <a:endParaRPr lang="en-IN" dirty="0"/>
          </a:p>
        </p:txBody>
      </p:sp>
      <p:sp>
        <p:nvSpPr>
          <p:cNvPr id="53" name="Rounded Rectangular Callout 52"/>
          <p:cNvSpPr/>
          <p:nvPr/>
        </p:nvSpPr>
        <p:spPr>
          <a:xfrm>
            <a:off x="4515836" y="2659314"/>
            <a:ext cx="1290120" cy="586945"/>
          </a:xfrm>
          <a:prstGeom prst="wedgeRoundRectCallout">
            <a:avLst>
              <a:gd name="adj1" fmla="val -81908"/>
              <a:gd name="adj2" fmla="val -5451"/>
              <a:gd name="adj3" fmla="val 1666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Automatic Route</a:t>
            </a:r>
            <a:endParaRPr lang="en-IN" dirty="0"/>
          </a:p>
        </p:txBody>
      </p:sp>
      <p:cxnSp>
        <p:nvCxnSpPr>
          <p:cNvPr id="59" name="Straight Arrow Connector 58"/>
          <p:cNvCxnSpPr/>
          <p:nvPr/>
        </p:nvCxnSpPr>
        <p:spPr>
          <a:xfrm flipH="1" flipV="1">
            <a:off x="5091768" y="1653058"/>
            <a:ext cx="1684084" cy="142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V="1">
            <a:off x="5137929" y="1757643"/>
            <a:ext cx="1622211" cy="6875"/>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5402428" y="1044271"/>
            <a:ext cx="1174537" cy="523220"/>
          </a:xfrm>
          <a:prstGeom prst="rect">
            <a:avLst/>
          </a:prstGeom>
          <a:noFill/>
        </p:spPr>
        <p:txBody>
          <a:bodyPr wrap="square" rtlCol="0">
            <a:spAutoFit/>
          </a:bodyPr>
          <a:lstStyle/>
          <a:p>
            <a:r>
              <a:rPr lang="en-IN" sz="1400" dirty="0" smtClean="0"/>
              <a:t>Investment Management</a:t>
            </a:r>
            <a:endParaRPr lang="en-IN" sz="1400" dirty="0"/>
          </a:p>
        </p:txBody>
      </p:sp>
      <p:sp>
        <p:nvSpPr>
          <p:cNvPr id="66" name="Rectangle 65"/>
          <p:cNvSpPr/>
          <p:nvPr/>
        </p:nvSpPr>
        <p:spPr>
          <a:xfrm>
            <a:off x="5371821" y="1802187"/>
            <a:ext cx="1260153" cy="307777"/>
          </a:xfrm>
          <a:prstGeom prst="rect">
            <a:avLst/>
          </a:prstGeom>
        </p:spPr>
        <p:txBody>
          <a:bodyPr wrap="none">
            <a:spAutoFit/>
          </a:bodyPr>
          <a:lstStyle/>
          <a:p>
            <a:r>
              <a:rPr lang="en-IN" sz="1400" dirty="0" smtClean="0"/>
              <a:t>Fees </a:t>
            </a:r>
            <a:r>
              <a:rPr lang="en-IN" sz="1400" dirty="0"/>
              <a:t>and </a:t>
            </a:r>
            <a:r>
              <a:rPr lang="en-IN" sz="1400" dirty="0" smtClean="0"/>
              <a:t>Carry</a:t>
            </a:r>
            <a:endParaRPr lang="en-IN" sz="1400" dirty="0"/>
          </a:p>
        </p:txBody>
      </p:sp>
      <p:cxnSp>
        <p:nvCxnSpPr>
          <p:cNvPr id="68" name="Straight Connector 67"/>
          <p:cNvCxnSpPr/>
          <p:nvPr/>
        </p:nvCxnSpPr>
        <p:spPr>
          <a:xfrm>
            <a:off x="251520" y="2420888"/>
            <a:ext cx="868146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146693" y="1846848"/>
            <a:ext cx="1440160" cy="369332"/>
          </a:xfrm>
          <a:prstGeom prst="rect">
            <a:avLst/>
          </a:prstGeom>
          <a:noFill/>
        </p:spPr>
        <p:txBody>
          <a:bodyPr wrap="square" rtlCol="0">
            <a:spAutoFit/>
          </a:bodyPr>
          <a:lstStyle/>
          <a:p>
            <a:r>
              <a:rPr lang="en-IN" b="1" dirty="0" smtClean="0"/>
              <a:t>Cross-border</a:t>
            </a:r>
            <a:endParaRPr lang="en-IN" b="1" dirty="0"/>
          </a:p>
        </p:txBody>
      </p:sp>
      <p:sp>
        <p:nvSpPr>
          <p:cNvPr id="70" name="TextBox 69"/>
          <p:cNvSpPr txBox="1"/>
          <p:nvPr/>
        </p:nvSpPr>
        <p:spPr>
          <a:xfrm>
            <a:off x="146693" y="2625597"/>
            <a:ext cx="1440160" cy="369332"/>
          </a:xfrm>
          <a:prstGeom prst="rect">
            <a:avLst/>
          </a:prstGeom>
          <a:noFill/>
        </p:spPr>
        <p:txBody>
          <a:bodyPr wrap="square" rtlCol="0">
            <a:spAutoFit/>
          </a:bodyPr>
          <a:lstStyle/>
          <a:p>
            <a:r>
              <a:rPr lang="en-IN" b="1" dirty="0" smtClean="0"/>
              <a:t>India</a:t>
            </a:r>
            <a:endParaRPr lang="en-IN" b="1" dirty="0"/>
          </a:p>
        </p:txBody>
      </p:sp>
    </p:spTree>
    <p:extLst>
      <p:ext uri="{BB962C8B-B14F-4D97-AF65-F5344CB8AC3E}">
        <p14:creationId xmlns:p14="http://schemas.microsoft.com/office/powerpoint/2010/main" val="2362299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25" grpId="0"/>
      <p:bldP spid="28" grpId="0"/>
      <p:bldP spid="35" grpId="0"/>
      <p:bldP spid="47" grpId="0" animBg="1"/>
      <p:bldP spid="48" grpId="0" animBg="1"/>
      <p:bldP spid="49" grpId="0" animBg="1"/>
      <p:bldP spid="53" grpId="0" animBg="1"/>
      <p:bldP spid="65" grpId="0"/>
      <p:bldP spid="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CO-INVESTMENT STRUCTURE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5</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3" name="Isosceles Triangle 2"/>
          <p:cNvSpPr/>
          <p:nvPr/>
        </p:nvSpPr>
        <p:spPr>
          <a:xfrm>
            <a:off x="1589304" y="3639719"/>
            <a:ext cx="1965139" cy="102227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AIF</a:t>
            </a:r>
            <a:r>
              <a:rPr lang="en-IN" b="1" dirty="0" smtClean="0"/>
              <a:t> </a:t>
            </a:r>
          </a:p>
        </p:txBody>
      </p:sp>
      <p:sp>
        <p:nvSpPr>
          <p:cNvPr id="7" name="Rounded Rectangle 6"/>
          <p:cNvSpPr/>
          <p:nvPr/>
        </p:nvSpPr>
        <p:spPr>
          <a:xfrm>
            <a:off x="6751318" y="2935917"/>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Onshore Fund Manager</a:t>
            </a:r>
            <a:endParaRPr lang="en-IN" dirty="0"/>
          </a:p>
        </p:txBody>
      </p:sp>
      <p:sp>
        <p:nvSpPr>
          <p:cNvPr id="11" name="Rounded Rectangle 10"/>
          <p:cNvSpPr/>
          <p:nvPr/>
        </p:nvSpPr>
        <p:spPr>
          <a:xfrm>
            <a:off x="6760140" y="1271100"/>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Offshore Fund Manager</a:t>
            </a:r>
            <a:endParaRPr lang="en-IN" dirty="0"/>
          </a:p>
        </p:txBody>
      </p:sp>
      <p:sp>
        <p:nvSpPr>
          <p:cNvPr id="8" name="Oval 7"/>
          <p:cNvSpPr/>
          <p:nvPr/>
        </p:nvSpPr>
        <p:spPr>
          <a:xfrm>
            <a:off x="3384790" y="1173146"/>
            <a:ext cx="1776106" cy="101452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Offshore Fund</a:t>
            </a:r>
            <a:endParaRPr lang="en-IN" dirty="0"/>
          </a:p>
        </p:txBody>
      </p:sp>
      <p:cxnSp>
        <p:nvCxnSpPr>
          <p:cNvPr id="21" name="Straight Arrow Connector 20"/>
          <p:cNvCxnSpPr/>
          <p:nvPr/>
        </p:nvCxnSpPr>
        <p:spPr>
          <a:xfrm>
            <a:off x="7474309" y="3604177"/>
            <a:ext cx="0" cy="811587"/>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3275856" y="4383237"/>
            <a:ext cx="4198454" cy="10067"/>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292886" y="3609591"/>
            <a:ext cx="1181423" cy="738664"/>
          </a:xfrm>
          <a:prstGeom prst="rect">
            <a:avLst/>
          </a:prstGeom>
          <a:noFill/>
        </p:spPr>
        <p:txBody>
          <a:bodyPr wrap="square" rtlCol="0">
            <a:spAutoFit/>
          </a:bodyPr>
          <a:lstStyle/>
          <a:p>
            <a:r>
              <a:rPr lang="en-IN" sz="1400" dirty="0" smtClean="0"/>
              <a:t>Investment Management Services</a:t>
            </a:r>
            <a:endParaRPr lang="en-IN" sz="1400" dirty="0"/>
          </a:p>
        </p:txBody>
      </p:sp>
      <p:cxnSp>
        <p:nvCxnSpPr>
          <p:cNvPr id="26" name="Straight Arrow Connector 25"/>
          <p:cNvCxnSpPr/>
          <p:nvPr/>
        </p:nvCxnSpPr>
        <p:spPr>
          <a:xfrm>
            <a:off x="4280926" y="2187672"/>
            <a:ext cx="9204" cy="288729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405030" y="4520880"/>
            <a:ext cx="4188916" cy="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583841" y="3604177"/>
            <a:ext cx="10105" cy="916703"/>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593946" y="3609591"/>
            <a:ext cx="1339041" cy="738664"/>
          </a:xfrm>
          <a:prstGeom prst="rect">
            <a:avLst/>
          </a:prstGeom>
          <a:noFill/>
        </p:spPr>
        <p:txBody>
          <a:bodyPr wrap="square" rtlCol="0">
            <a:spAutoFit/>
          </a:bodyPr>
          <a:lstStyle/>
          <a:p>
            <a:r>
              <a:rPr lang="en-IN" sz="1400" dirty="0" smtClean="0"/>
              <a:t>Management Fees and Carried Interest</a:t>
            </a:r>
            <a:endParaRPr lang="en-IN" sz="1400" dirty="0"/>
          </a:p>
        </p:txBody>
      </p:sp>
      <p:cxnSp>
        <p:nvCxnSpPr>
          <p:cNvPr id="37" name="Straight Arrow Connector 36"/>
          <p:cNvCxnSpPr/>
          <p:nvPr/>
        </p:nvCxnSpPr>
        <p:spPr>
          <a:xfrm>
            <a:off x="2771800" y="4661996"/>
            <a:ext cx="0" cy="429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540934" y="5056224"/>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293784" y="5074967"/>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540934" y="5056224"/>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141334" y="5074967"/>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280926" y="5074968"/>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958846" y="5412709"/>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Investee Co. </a:t>
            </a:r>
            <a:r>
              <a:rPr lang="en-IN" dirty="0"/>
              <a:t>1</a:t>
            </a:r>
          </a:p>
        </p:txBody>
      </p:sp>
      <p:sp>
        <p:nvSpPr>
          <p:cNvPr id="48" name="Rectangle 47"/>
          <p:cNvSpPr/>
          <p:nvPr/>
        </p:nvSpPr>
        <p:spPr>
          <a:xfrm>
            <a:off x="5559246" y="5440632"/>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3</a:t>
            </a:r>
            <a:endParaRPr lang="en-IN" dirty="0"/>
          </a:p>
        </p:txBody>
      </p:sp>
      <p:sp>
        <p:nvSpPr>
          <p:cNvPr id="49" name="Rectangle 48"/>
          <p:cNvSpPr/>
          <p:nvPr/>
        </p:nvSpPr>
        <p:spPr>
          <a:xfrm>
            <a:off x="3708043" y="5423980"/>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2</a:t>
            </a:r>
            <a:endParaRPr lang="en-IN" dirty="0"/>
          </a:p>
        </p:txBody>
      </p:sp>
      <p:cxnSp>
        <p:nvCxnSpPr>
          <p:cNvPr id="59" name="Straight Arrow Connector 58"/>
          <p:cNvCxnSpPr>
            <a:endCxn id="8" idx="6"/>
          </p:cNvCxnSpPr>
          <p:nvPr/>
        </p:nvCxnSpPr>
        <p:spPr>
          <a:xfrm flipH="1">
            <a:off x="5160896" y="1662496"/>
            <a:ext cx="1599244" cy="17913"/>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V="1">
            <a:off x="5137929" y="1757643"/>
            <a:ext cx="1622211" cy="6875"/>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5402428" y="1044271"/>
            <a:ext cx="1174537" cy="523220"/>
          </a:xfrm>
          <a:prstGeom prst="rect">
            <a:avLst/>
          </a:prstGeom>
          <a:noFill/>
        </p:spPr>
        <p:txBody>
          <a:bodyPr wrap="square" rtlCol="0">
            <a:spAutoFit/>
          </a:bodyPr>
          <a:lstStyle/>
          <a:p>
            <a:r>
              <a:rPr lang="en-IN" sz="1400" dirty="0" smtClean="0"/>
              <a:t>Investment Management</a:t>
            </a:r>
            <a:endParaRPr lang="en-IN" sz="1400" dirty="0"/>
          </a:p>
        </p:txBody>
      </p:sp>
      <p:sp>
        <p:nvSpPr>
          <p:cNvPr id="66" name="Rectangle 65"/>
          <p:cNvSpPr/>
          <p:nvPr/>
        </p:nvSpPr>
        <p:spPr>
          <a:xfrm>
            <a:off x="5371821" y="1802187"/>
            <a:ext cx="1260153" cy="307777"/>
          </a:xfrm>
          <a:prstGeom prst="rect">
            <a:avLst/>
          </a:prstGeom>
        </p:spPr>
        <p:txBody>
          <a:bodyPr wrap="none">
            <a:spAutoFit/>
          </a:bodyPr>
          <a:lstStyle/>
          <a:p>
            <a:r>
              <a:rPr lang="en-IN" sz="1400" dirty="0" smtClean="0"/>
              <a:t>Fees </a:t>
            </a:r>
            <a:r>
              <a:rPr lang="en-IN" sz="1400" dirty="0"/>
              <a:t>and </a:t>
            </a:r>
            <a:r>
              <a:rPr lang="en-IN" sz="1400" dirty="0" smtClean="0"/>
              <a:t>Carry</a:t>
            </a:r>
            <a:endParaRPr lang="en-IN" sz="1400" dirty="0"/>
          </a:p>
        </p:txBody>
      </p:sp>
      <p:cxnSp>
        <p:nvCxnSpPr>
          <p:cNvPr id="68" name="Straight Connector 67"/>
          <p:cNvCxnSpPr/>
          <p:nvPr/>
        </p:nvCxnSpPr>
        <p:spPr>
          <a:xfrm>
            <a:off x="251520" y="2420888"/>
            <a:ext cx="868146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146693" y="1846848"/>
            <a:ext cx="1440160" cy="369332"/>
          </a:xfrm>
          <a:prstGeom prst="rect">
            <a:avLst/>
          </a:prstGeom>
          <a:noFill/>
        </p:spPr>
        <p:txBody>
          <a:bodyPr wrap="square" rtlCol="0">
            <a:spAutoFit/>
          </a:bodyPr>
          <a:lstStyle/>
          <a:p>
            <a:r>
              <a:rPr lang="en-IN" b="1" dirty="0" smtClean="0"/>
              <a:t>Cross-border</a:t>
            </a:r>
            <a:endParaRPr lang="en-IN" b="1" dirty="0"/>
          </a:p>
        </p:txBody>
      </p:sp>
      <p:sp>
        <p:nvSpPr>
          <p:cNvPr id="70" name="TextBox 69"/>
          <p:cNvSpPr txBox="1"/>
          <p:nvPr/>
        </p:nvSpPr>
        <p:spPr>
          <a:xfrm>
            <a:off x="146693" y="2625597"/>
            <a:ext cx="1440160" cy="369332"/>
          </a:xfrm>
          <a:prstGeom prst="rect">
            <a:avLst/>
          </a:prstGeom>
          <a:noFill/>
        </p:spPr>
        <p:txBody>
          <a:bodyPr wrap="square" rtlCol="0">
            <a:spAutoFit/>
          </a:bodyPr>
          <a:lstStyle/>
          <a:p>
            <a:r>
              <a:rPr lang="en-IN" b="1" dirty="0" smtClean="0"/>
              <a:t>India</a:t>
            </a:r>
            <a:endParaRPr lang="en-IN" b="1" dirty="0"/>
          </a:p>
        </p:txBody>
      </p:sp>
      <p:cxnSp>
        <p:nvCxnSpPr>
          <p:cNvPr id="36" name="Straight Arrow Connector 35"/>
          <p:cNvCxnSpPr/>
          <p:nvPr/>
        </p:nvCxnSpPr>
        <p:spPr>
          <a:xfrm flipH="1" flipV="1">
            <a:off x="2571873" y="1729326"/>
            <a:ext cx="812917" cy="1"/>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3" idx="0"/>
          </p:cNvCxnSpPr>
          <p:nvPr/>
        </p:nvCxnSpPr>
        <p:spPr>
          <a:xfrm>
            <a:off x="2569340" y="1757643"/>
            <a:ext cx="2534" cy="1882076"/>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569340" y="2645908"/>
            <a:ext cx="1282580" cy="523220"/>
          </a:xfrm>
          <a:prstGeom prst="rect">
            <a:avLst/>
          </a:prstGeom>
          <a:noFill/>
        </p:spPr>
        <p:txBody>
          <a:bodyPr wrap="square" rtlCol="0">
            <a:spAutoFit/>
          </a:bodyPr>
          <a:lstStyle/>
          <a:p>
            <a:r>
              <a:rPr lang="en-IN" sz="1400" dirty="0" smtClean="0"/>
              <a:t>Co-Investment Arrangement</a:t>
            </a:r>
            <a:endParaRPr lang="en-IN" sz="1400" dirty="0"/>
          </a:p>
        </p:txBody>
      </p:sp>
      <p:cxnSp>
        <p:nvCxnSpPr>
          <p:cNvPr id="46" name="Straight Arrow Connector 45"/>
          <p:cNvCxnSpPr/>
          <p:nvPr/>
        </p:nvCxnSpPr>
        <p:spPr>
          <a:xfrm>
            <a:off x="744070" y="3986642"/>
            <a:ext cx="0" cy="429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718538" y="4383237"/>
            <a:ext cx="1189166" cy="1006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1329" y="3207893"/>
            <a:ext cx="1494321" cy="817514"/>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Domestic Investors</a:t>
            </a:r>
            <a:endParaRPr lang="en-IN" dirty="0"/>
          </a:p>
        </p:txBody>
      </p:sp>
      <p:cxnSp>
        <p:nvCxnSpPr>
          <p:cNvPr id="27" name="Straight Arrow Connector 26"/>
          <p:cNvCxnSpPr>
            <a:stCxn id="11" idx="2"/>
            <a:endCxn id="7" idx="0"/>
          </p:cNvCxnSpPr>
          <p:nvPr/>
        </p:nvCxnSpPr>
        <p:spPr>
          <a:xfrm flipH="1">
            <a:off x="7543406" y="1919172"/>
            <a:ext cx="8822" cy="1016745"/>
          </a:xfrm>
          <a:prstGeom prst="straightConnector1">
            <a:avLst/>
          </a:prstGeom>
          <a:ln w="381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916784" y="2413355"/>
            <a:ext cx="2912075" cy="307777"/>
          </a:xfrm>
          <a:prstGeom prst="rect">
            <a:avLst/>
          </a:prstGeom>
          <a:noFill/>
        </p:spPr>
        <p:txBody>
          <a:bodyPr wrap="square" rtlCol="0">
            <a:spAutoFit/>
          </a:bodyPr>
          <a:lstStyle/>
          <a:p>
            <a:r>
              <a:rPr lang="en-IN" sz="1400" dirty="0" smtClean="0"/>
              <a:t>Investment Advisory   Arrangement</a:t>
            </a:r>
            <a:endParaRPr lang="en-IN" sz="1400" dirty="0"/>
          </a:p>
        </p:txBody>
      </p:sp>
      <p:sp>
        <p:nvSpPr>
          <p:cNvPr id="55" name="TextBox 54"/>
          <p:cNvSpPr txBox="1"/>
          <p:nvPr/>
        </p:nvSpPr>
        <p:spPr>
          <a:xfrm>
            <a:off x="4254168" y="3429798"/>
            <a:ext cx="1181423" cy="523220"/>
          </a:xfrm>
          <a:prstGeom prst="rect">
            <a:avLst/>
          </a:prstGeom>
          <a:noFill/>
        </p:spPr>
        <p:txBody>
          <a:bodyPr wrap="square" rtlCol="0">
            <a:spAutoFit/>
          </a:bodyPr>
          <a:lstStyle/>
          <a:p>
            <a:r>
              <a:rPr lang="en-IN" sz="1400" dirty="0" smtClean="0"/>
              <a:t>Investment Contribution</a:t>
            </a:r>
            <a:endParaRPr lang="en-IN" sz="1400" dirty="0"/>
          </a:p>
        </p:txBody>
      </p:sp>
    </p:spTree>
    <p:extLst>
      <p:ext uri="{BB962C8B-B14F-4D97-AF65-F5344CB8AC3E}">
        <p14:creationId xmlns:p14="http://schemas.microsoft.com/office/powerpoint/2010/main" val="888215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1" grpId="0" animBg="1"/>
      <p:bldP spid="8" grpId="0" animBg="1"/>
      <p:bldP spid="25" grpId="0"/>
      <p:bldP spid="35" grpId="0"/>
      <p:bldP spid="47" grpId="0" animBg="1"/>
      <p:bldP spid="48" grpId="0" animBg="1"/>
      <p:bldP spid="49" grpId="0" animBg="1"/>
      <p:bldP spid="65" grpId="0"/>
      <p:bldP spid="66" grpId="0"/>
      <p:bldP spid="42" grpId="0"/>
      <p:bldP spid="20" grpId="0" animBg="1"/>
      <p:bldP spid="54" grpId="0"/>
      <p:bldP spid="5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CATEGORIES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6</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4" name="Diagram 3"/>
          <p:cNvGraphicFramePr/>
          <p:nvPr>
            <p:extLst/>
          </p:nvPr>
        </p:nvGraphicFramePr>
        <p:xfrm>
          <a:off x="251520" y="1700808"/>
          <a:ext cx="8712968" cy="48221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Notched Right Arrow 4"/>
          <p:cNvSpPr/>
          <p:nvPr/>
        </p:nvSpPr>
        <p:spPr>
          <a:xfrm>
            <a:off x="251520" y="1324993"/>
            <a:ext cx="5112568" cy="366454"/>
          </a:xfrm>
          <a:prstGeom prst="notchedRightArrow">
            <a:avLst/>
          </a:prstGeom>
          <a:solidFill>
            <a:srgbClr val="F38E7D"/>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p:cNvSpPr txBox="1"/>
          <p:nvPr/>
        </p:nvSpPr>
        <p:spPr>
          <a:xfrm>
            <a:off x="5508104" y="1324993"/>
            <a:ext cx="3240360" cy="400110"/>
          </a:xfrm>
          <a:prstGeom prst="rect">
            <a:avLst/>
          </a:prstGeom>
          <a:noFill/>
        </p:spPr>
        <p:txBody>
          <a:bodyPr wrap="square" rtlCol="0">
            <a:spAutoFit/>
          </a:bodyPr>
          <a:lstStyle/>
          <a:p>
            <a:r>
              <a:rPr lang="en-IN" sz="2000" b="1" dirty="0" smtClean="0">
                <a:solidFill>
                  <a:srgbClr val="FF0000"/>
                </a:solidFill>
              </a:rPr>
              <a:t>Increasing Risk, by Category</a:t>
            </a:r>
            <a:endParaRPr lang="en-IN" sz="2000" b="1" dirty="0">
              <a:solidFill>
                <a:srgbClr val="FF0000"/>
              </a:solidFill>
            </a:endParaRPr>
          </a:p>
        </p:txBody>
      </p:sp>
    </p:spTree>
    <p:extLst>
      <p:ext uri="{BB962C8B-B14F-4D97-AF65-F5344CB8AC3E}">
        <p14:creationId xmlns:p14="http://schemas.microsoft.com/office/powerpoint/2010/main" val="4194033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QUIZ</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7</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4" name="TextBox 3"/>
          <p:cNvSpPr txBox="1"/>
          <p:nvPr/>
        </p:nvSpPr>
        <p:spPr>
          <a:xfrm>
            <a:off x="148257" y="1484784"/>
            <a:ext cx="8826651" cy="830997"/>
          </a:xfrm>
          <a:prstGeom prst="rect">
            <a:avLst/>
          </a:prstGeom>
          <a:noFill/>
        </p:spPr>
        <p:txBody>
          <a:bodyPr wrap="square" rtlCol="0">
            <a:spAutoFit/>
          </a:bodyPr>
          <a:lstStyle/>
          <a:p>
            <a:r>
              <a:rPr lang="en-IN" sz="2400" dirty="0" smtClean="0"/>
              <a:t>Which Alternative Investment Asset Class do Institutional Investors prefer to allocate Funds to, in India?</a:t>
            </a:r>
            <a:endParaRPr lang="en-IN" sz="2400" dirty="0"/>
          </a:p>
        </p:txBody>
      </p:sp>
      <p:pic>
        <p:nvPicPr>
          <p:cNvPr id="5" name="Picture 4"/>
          <p:cNvPicPr>
            <a:picLocks noChangeAspect="1"/>
          </p:cNvPicPr>
          <p:nvPr/>
        </p:nvPicPr>
        <p:blipFill>
          <a:blip r:embed="rId4"/>
          <a:stretch>
            <a:fillRect/>
          </a:stretch>
        </p:blipFill>
        <p:spPr>
          <a:xfrm>
            <a:off x="663451" y="2363773"/>
            <a:ext cx="6642005" cy="4194213"/>
          </a:xfrm>
          <a:prstGeom prst="rect">
            <a:avLst/>
          </a:prstGeom>
        </p:spPr>
      </p:pic>
      <p:sp>
        <p:nvSpPr>
          <p:cNvPr id="34" name="TextBox 33"/>
          <p:cNvSpPr txBox="1"/>
          <p:nvPr/>
        </p:nvSpPr>
        <p:spPr>
          <a:xfrm>
            <a:off x="165295" y="6467478"/>
            <a:ext cx="2160240" cy="276999"/>
          </a:xfrm>
          <a:prstGeom prst="rect">
            <a:avLst/>
          </a:prstGeom>
          <a:noFill/>
        </p:spPr>
        <p:txBody>
          <a:bodyPr wrap="square" rtlCol="0">
            <a:spAutoFit/>
          </a:bodyPr>
          <a:lstStyle/>
          <a:p>
            <a:r>
              <a:rPr lang="en-US" sz="1200" dirty="0" smtClean="0"/>
              <a:t>Source: </a:t>
            </a:r>
            <a:r>
              <a:rPr lang="en-US" sz="1200" dirty="0" err="1" smtClean="0"/>
              <a:t>Preqin</a:t>
            </a:r>
            <a:r>
              <a:rPr lang="en-US" sz="1200" dirty="0" smtClean="0"/>
              <a:t>, August 2017</a:t>
            </a:r>
            <a:endParaRPr lang="en-US" sz="1200" dirty="0"/>
          </a:p>
        </p:txBody>
      </p:sp>
    </p:spTree>
    <p:extLst>
      <p:ext uri="{BB962C8B-B14F-4D97-AF65-F5344CB8AC3E}">
        <p14:creationId xmlns:p14="http://schemas.microsoft.com/office/powerpoint/2010/main" val="321398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8</a:t>
            </a:fld>
            <a:endParaRPr lang="en-IN" sz="1400" dirty="0">
              <a:solidFill>
                <a:schemeClr val="bg2">
                  <a:lumMod val="25000"/>
                </a:schemeClr>
              </a:solidFill>
            </a:endParaRPr>
          </a:p>
        </p:txBody>
      </p:sp>
      <p:sp>
        <p:nvSpPr>
          <p:cNvPr id="6"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PRIVATE EQUITY FUND – STRUCTURE AND FEES</a:t>
            </a:r>
            <a:endParaRPr lang="en-IN" sz="3200" b="1" dirty="0">
              <a:solidFill>
                <a:schemeClr val="tx1">
                  <a:lumMod val="65000"/>
                  <a:lumOff val="35000"/>
                </a:schemeClr>
              </a:solidFill>
              <a:latin typeface="Calibri" pitchFamily="34" charset="0"/>
            </a:endParaRPr>
          </a:p>
        </p:txBody>
      </p:sp>
      <p:sp>
        <p:nvSpPr>
          <p:cNvPr id="7" name="TextBox 6"/>
          <p:cNvSpPr txBox="1"/>
          <p:nvPr/>
        </p:nvSpPr>
        <p:spPr>
          <a:xfrm>
            <a:off x="140941" y="1249200"/>
            <a:ext cx="3710979" cy="369332"/>
          </a:xfrm>
          <a:prstGeom prst="rect">
            <a:avLst/>
          </a:prstGeom>
          <a:solidFill>
            <a:schemeClr val="accent1"/>
          </a:solidFill>
        </p:spPr>
        <p:txBody>
          <a:bodyPr wrap="square" rtlCol="0">
            <a:spAutoFit/>
          </a:bodyPr>
          <a:lstStyle/>
          <a:p>
            <a:pPr lvl="0"/>
            <a:r>
              <a:rPr lang="en-IN" b="1" dirty="0" smtClean="0">
                <a:latin typeface="Calibri" panose="020F0502020204030204" pitchFamily="34" charset="0"/>
              </a:rPr>
              <a:t>PE Fund Structure and Manager Fees</a:t>
            </a:r>
            <a:endParaRPr lang="en-IN" b="1" dirty="0">
              <a:latin typeface="Calibri" panose="020F0502020204030204" pitchFamily="34" charset="0"/>
            </a:endParaRPr>
          </a:p>
        </p:txBody>
      </p:sp>
      <p:sp>
        <p:nvSpPr>
          <p:cNvPr id="10" name="TextBox 9"/>
          <p:cNvSpPr txBox="1"/>
          <p:nvPr/>
        </p:nvSpPr>
        <p:spPr>
          <a:xfrm>
            <a:off x="140941" y="1618532"/>
            <a:ext cx="8630713" cy="4801314"/>
          </a:xfrm>
          <a:prstGeom prst="rect">
            <a:avLst/>
          </a:prstGeom>
          <a:solidFill>
            <a:schemeClr val="accent1">
              <a:lumMod val="20000"/>
              <a:lumOff val="80000"/>
            </a:schemeClr>
          </a:solidFill>
        </p:spPr>
        <p:txBody>
          <a:bodyPr wrap="square" rtlCol="0">
            <a:spAutoFit/>
          </a:bodyPr>
          <a:lstStyle/>
          <a:p>
            <a:pPr marL="358775" lvl="1" indent="-285750">
              <a:buFont typeface="Arial" panose="020B0604020202020204" pitchFamily="34" charset="0"/>
              <a:buChar char="•"/>
            </a:pPr>
            <a:r>
              <a:rPr lang="en-IN" b="1" dirty="0" smtClean="0">
                <a:latin typeface="Calibri" panose="020F0502020204030204" pitchFamily="34" charset="0"/>
              </a:rPr>
              <a:t>Committed Capital</a:t>
            </a:r>
            <a:r>
              <a:rPr lang="en-IN" dirty="0" smtClean="0">
                <a:latin typeface="Calibri" panose="020F0502020204030204" pitchFamily="34" charset="0"/>
              </a:rPr>
              <a:t>: Capital provided to the Fund by investors.</a:t>
            </a:r>
          </a:p>
          <a:p>
            <a:pPr marL="815975" lvl="2" indent="-285750">
              <a:buFont typeface="Arial" panose="020B0604020202020204" pitchFamily="34" charset="0"/>
              <a:buChar char="•"/>
            </a:pPr>
            <a:r>
              <a:rPr lang="en-IN" dirty="0" smtClean="0">
                <a:latin typeface="Calibri" panose="020F0502020204030204" pitchFamily="34" charset="0"/>
              </a:rPr>
              <a:t>This amount is </a:t>
            </a:r>
            <a:r>
              <a:rPr lang="en-IN" b="1" dirty="0" smtClean="0">
                <a:latin typeface="Calibri" panose="020F0502020204030204" pitchFamily="34" charset="0"/>
              </a:rPr>
              <a:t>“Drawn-down” </a:t>
            </a:r>
            <a:r>
              <a:rPr lang="en-IN" dirty="0" smtClean="0">
                <a:latin typeface="Calibri" panose="020F0502020204030204" pitchFamily="34" charset="0"/>
              </a:rPr>
              <a:t>over a period of 3-5 years. Draw-down period is decided by the Fund Manager. </a:t>
            </a:r>
          </a:p>
          <a:p>
            <a:pPr marL="815975" lvl="2" indent="-285750">
              <a:buFont typeface="Arial" panose="020B0604020202020204" pitchFamily="34" charset="0"/>
              <a:buChar char="•"/>
            </a:pPr>
            <a:r>
              <a:rPr lang="en-IN" dirty="0" smtClean="0">
                <a:latin typeface="Calibri" panose="020F0502020204030204" pitchFamily="34" charset="0"/>
              </a:rPr>
              <a:t>It can be called at initiation also.</a:t>
            </a:r>
          </a:p>
          <a:p>
            <a:pPr marL="530225" lvl="2"/>
            <a:endParaRPr lang="en-IN" dirty="0">
              <a:latin typeface="Calibri" panose="020F0502020204030204" pitchFamily="34" charset="0"/>
            </a:endParaRPr>
          </a:p>
          <a:p>
            <a:pPr marL="339725" lvl="2" indent="-285750">
              <a:buFont typeface="Arial" panose="020B0604020202020204" pitchFamily="34" charset="0"/>
              <a:buChar char="•"/>
            </a:pPr>
            <a:r>
              <a:rPr lang="en-IN" b="1" dirty="0">
                <a:latin typeface="Calibri" panose="020F0502020204030204" pitchFamily="34" charset="0"/>
              </a:rPr>
              <a:t>Management Fees: </a:t>
            </a:r>
            <a:r>
              <a:rPr lang="en-IN" dirty="0" smtClean="0">
                <a:latin typeface="Calibri" panose="020F0502020204030204" pitchFamily="34" charset="0"/>
              </a:rPr>
              <a:t>1 – 3% of the Committed Capital. (not Invested Capital)</a:t>
            </a:r>
          </a:p>
          <a:p>
            <a:pPr marL="339725" lvl="2" indent="-285750">
              <a:buFont typeface="Arial" panose="020B0604020202020204" pitchFamily="34" charset="0"/>
              <a:buChar char="•"/>
            </a:pPr>
            <a:endParaRPr lang="en-IN" b="1" dirty="0">
              <a:latin typeface="Calibri" panose="020F0502020204030204" pitchFamily="34" charset="0"/>
            </a:endParaRPr>
          </a:p>
          <a:p>
            <a:pPr marL="339725" lvl="2" indent="-285750">
              <a:buFont typeface="Arial" panose="020B0604020202020204" pitchFamily="34" charset="0"/>
              <a:buChar char="•"/>
            </a:pPr>
            <a:r>
              <a:rPr lang="en-IN" b="1" dirty="0" smtClean="0">
                <a:latin typeface="Calibri" panose="020F0502020204030204" pitchFamily="34" charset="0"/>
              </a:rPr>
              <a:t>Incentive Fees: </a:t>
            </a:r>
            <a:r>
              <a:rPr lang="en-IN" dirty="0" smtClean="0">
                <a:latin typeface="Calibri" panose="020F0502020204030204" pitchFamily="34" charset="0"/>
              </a:rPr>
              <a:t>20% of Profits. </a:t>
            </a:r>
          </a:p>
          <a:p>
            <a:pPr marL="796925" lvl="3" indent="-285750">
              <a:buFont typeface="Arial" panose="020B0604020202020204" pitchFamily="34" charset="0"/>
              <a:buChar char="•"/>
            </a:pPr>
            <a:r>
              <a:rPr lang="en-IN" dirty="0" smtClean="0">
                <a:latin typeface="Calibri" panose="020F0502020204030204" pitchFamily="34" charset="0"/>
              </a:rPr>
              <a:t>Profits are </a:t>
            </a:r>
            <a:r>
              <a:rPr lang="en-IN" b="1" dirty="0" smtClean="0">
                <a:latin typeface="Calibri" panose="020F0502020204030204" pitchFamily="34" charset="0"/>
              </a:rPr>
              <a:t>not earned till </a:t>
            </a:r>
            <a:r>
              <a:rPr lang="en-IN" b="1" dirty="0">
                <a:latin typeface="Calibri" panose="020F0502020204030204" pitchFamily="34" charset="0"/>
              </a:rPr>
              <a:t>investors’ initial </a:t>
            </a:r>
            <a:r>
              <a:rPr lang="en-IN" b="1" dirty="0" smtClean="0">
                <a:latin typeface="Calibri" panose="020F0502020204030204" pitchFamily="34" charset="0"/>
              </a:rPr>
              <a:t>capital is returned</a:t>
            </a:r>
            <a:r>
              <a:rPr lang="en-IN" dirty="0" smtClean="0">
                <a:latin typeface="Calibri" panose="020F0502020204030204" pitchFamily="34" charset="0"/>
              </a:rPr>
              <a:t> by the fund.</a:t>
            </a:r>
          </a:p>
          <a:p>
            <a:pPr marL="511175" lvl="3"/>
            <a:endParaRPr lang="en-IN" dirty="0" smtClean="0">
              <a:latin typeface="Calibri" panose="020F0502020204030204" pitchFamily="34" charset="0"/>
            </a:endParaRPr>
          </a:p>
          <a:p>
            <a:pPr marL="339725" lvl="2" indent="-285750">
              <a:buFont typeface="Arial" panose="020B0604020202020204" pitchFamily="34" charset="0"/>
              <a:buChar char="•"/>
            </a:pPr>
            <a:r>
              <a:rPr lang="en-IN" b="1" dirty="0" smtClean="0">
                <a:latin typeface="Calibri" panose="020F0502020204030204" pitchFamily="34" charset="0"/>
              </a:rPr>
              <a:t>Distribution: </a:t>
            </a:r>
            <a:r>
              <a:rPr lang="en-IN" dirty="0" smtClean="0">
                <a:latin typeface="Calibri" panose="020F0502020204030204" pitchFamily="34" charset="0"/>
              </a:rPr>
              <a:t>Types of Distribution: </a:t>
            </a:r>
            <a:endParaRPr lang="en-IN" dirty="0">
              <a:latin typeface="Calibri" panose="020F0502020204030204" pitchFamily="34" charset="0"/>
            </a:endParaRPr>
          </a:p>
          <a:p>
            <a:pPr marL="796925" lvl="3" indent="-285750">
              <a:buFont typeface="Arial" panose="020B0604020202020204" pitchFamily="34" charset="0"/>
              <a:buChar char="•"/>
            </a:pPr>
            <a:r>
              <a:rPr lang="en-IN" b="1" dirty="0" smtClean="0">
                <a:latin typeface="Calibri" panose="020F0502020204030204" pitchFamily="34" charset="0"/>
              </a:rPr>
              <a:t>Deal-by-Deal</a:t>
            </a:r>
            <a:r>
              <a:rPr lang="en-IN" dirty="0" smtClean="0">
                <a:latin typeface="Calibri" panose="020F0502020204030204" pitchFamily="34" charset="0"/>
              </a:rPr>
              <a:t>: Preferred by GPs</a:t>
            </a:r>
          </a:p>
          <a:p>
            <a:pPr marL="796925" lvl="3" indent="-285750">
              <a:buFont typeface="Arial" panose="020B0604020202020204" pitchFamily="34" charset="0"/>
              <a:buChar char="•"/>
            </a:pPr>
            <a:r>
              <a:rPr lang="en-IN" b="1" dirty="0" smtClean="0">
                <a:latin typeface="Calibri" panose="020F0502020204030204" pitchFamily="34" charset="0"/>
              </a:rPr>
              <a:t>Fund as a Whole</a:t>
            </a:r>
            <a:endParaRPr lang="en-IN" b="1" dirty="0">
              <a:latin typeface="Calibri" panose="020F0502020204030204" pitchFamily="34" charset="0"/>
            </a:endParaRPr>
          </a:p>
          <a:p>
            <a:pPr marL="339725" lvl="2" indent="-285750">
              <a:buFont typeface="Arial" panose="020B0604020202020204" pitchFamily="34" charset="0"/>
              <a:buChar char="•"/>
            </a:pPr>
            <a:endParaRPr lang="en-IN" b="1" dirty="0">
              <a:latin typeface="Calibri" panose="020F0502020204030204" pitchFamily="34" charset="0"/>
            </a:endParaRPr>
          </a:p>
          <a:p>
            <a:pPr marL="339725" lvl="2" indent="-285750">
              <a:buFont typeface="Arial" panose="020B0604020202020204" pitchFamily="34" charset="0"/>
              <a:buChar char="•"/>
            </a:pPr>
            <a:r>
              <a:rPr lang="en-IN" b="1" dirty="0" smtClean="0">
                <a:latin typeface="Calibri" panose="020F0502020204030204" pitchFamily="34" charset="0"/>
              </a:rPr>
              <a:t>Claw-back Provision: </a:t>
            </a:r>
            <a:r>
              <a:rPr lang="en-IN" dirty="0" smtClean="0">
                <a:latin typeface="Calibri" panose="020F0502020204030204" pitchFamily="34" charset="0"/>
              </a:rPr>
              <a:t>If Portfolio returns are High earlier and Decline later, then this Provision requires the Fund Manager to </a:t>
            </a:r>
            <a:r>
              <a:rPr lang="en-IN" b="1" dirty="0" smtClean="0">
                <a:latin typeface="Calibri" panose="020F0502020204030204" pitchFamily="34" charset="0"/>
              </a:rPr>
              <a:t>return any periodic incentive fees paid, if profits decline in further years from Company Exits.</a:t>
            </a:r>
            <a:endParaRPr lang="en-IN" dirty="0" smtClean="0">
              <a:latin typeface="Calibri" panose="020F0502020204030204" pitchFamily="34" charset="0"/>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613020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PRIVATE EQUITY FUNDS – </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J-CURVE EFFECT</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9</a:t>
            </a:fld>
            <a:endParaRPr lang="en-IN" sz="1400" dirty="0"/>
          </a:p>
        </p:txBody>
      </p:sp>
      <p:pic>
        <p:nvPicPr>
          <p:cNvPr id="3" name="Picture 2"/>
          <p:cNvPicPr>
            <a:picLocks noChangeAspect="1"/>
          </p:cNvPicPr>
          <p:nvPr/>
        </p:nvPicPr>
        <p:blipFill>
          <a:blip r:embed="rId3"/>
          <a:stretch>
            <a:fillRect/>
          </a:stretch>
        </p:blipFill>
        <p:spPr>
          <a:xfrm>
            <a:off x="138409" y="1230973"/>
            <a:ext cx="5629275" cy="4200525"/>
          </a:xfrm>
          <a:prstGeom prst="rect">
            <a:avLst/>
          </a:prstGeom>
        </p:spPr>
      </p:pic>
      <p:sp>
        <p:nvSpPr>
          <p:cNvPr id="5" name="TextBox 4"/>
          <p:cNvSpPr txBox="1"/>
          <p:nvPr/>
        </p:nvSpPr>
        <p:spPr>
          <a:xfrm>
            <a:off x="251520" y="5589240"/>
            <a:ext cx="5328592" cy="923330"/>
          </a:xfrm>
          <a:prstGeom prst="rect">
            <a:avLst/>
          </a:prstGeom>
          <a:noFill/>
        </p:spPr>
        <p:txBody>
          <a:bodyPr wrap="square" rtlCol="0">
            <a:spAutoFit/>
          </a:bodyPr>
          <a:lstStyle/>
          <a:p>
            <a:r>
              <a:rPr lang="en-IN" b="1" dirty="0">
                <a:solidFill>
                  <a:srgbClr val="FF0000"/>
                </a:solidFill>
              </a:rPr>
              <a:t>J-Curve -  </a:t>
            </a:r>
            <a:r>
              <a:rPr lang="en-IN" b="1" dirty="0" smtClean="0">
                <a:solidFill>
                  <a:srgbClr val="FF0000"/>
                </a:solidFill>
              </a:rPr>
              <a:t>Name </a:t>
            </a:r>
            <a:r>
              <a:rPr lang="en-IN" b="1" dirty="0">
                <a:solidFill>
                  <a:srgbClr val="FF0000"/>
                </a:solidFill>
              </a:rPr>
              <a:t>given to the line, shaped as a “J”, representing the cumulated net cash flows of a private equity fund during its life. </a:t>
            </a:r>
          </a:p>
        </p:txBody>
      </p:sp>
      <p:sp>
        <p:nvSpPr>
          <p:cNvPr id="7" name="TextBox 6"/>
          <p:cNvSpPr txBox="1"/>
          <p:nvPr/>
        </p:nvSpPr>
        <p:spPr>
          <a:xfrm>
            <a:off x="5868144" y="1230973"/>
            <a:ext cx="3138625" cy="5355312"/>
          </a:xfrm>
          <a:prstGeom prst="rect">
            <a:avLst/>
          </a:prstGeom>
          <a:noFill/>
        </p:spPr>
        <p:txBody>
          <a:bodyPr wrap="square" rtlCol="0">
            <a:spAutoFit/>
          </a:bodyPr>
          <a:lstStyle/>
          <a:p>
            <a:r>
              <a:rPr lang="en-IN" b="1" dirty="0" smtClean="0"/>
              <a:t>Early </a:t>
            </a:r>
            <a:r>
              <a:rPr lang="en-IN" b="1" dirty="0"/>
              <a:t>years of a private equity fund are characterised by negative cash </a:t>
            </a:r>
            <a:r>
              <a:rPr lang="en-IN" b="1" dirty="0" smtClean="0"/>
              <a:t>flows </a:t>
            </a:r>
            <a:r>
              <a:rPr lang="en-IN" dirty="0" smtClean="0"/>
              <a:t>– due to Capital Calls, Management Fees, Cost of Investments, etc.</a:t>
            </a:r>
          </a:p>
          <a:p>
            <a:endParaRPr lang="en-IN" dirty="0"/>
          </a:p>
          <a:p>
            <a:r>
              <a:rPr lang="en-IN" dirty="0" smtClean="0"/>
              <a:t>The Chart </a:t>
            </a:r>
            <a:r>
              <a:rPr lang="en-IN" dirty="0"/>
              <a:t>shows the Fund  </a:t>
            </a:r>
            <a:r>
              <a:rPr lang="en-IN" b="1" dirty="0"/>
              <a:t>does not return any capital until year 3</a:t>
            </a:r>
            <a:r>
              <a:rPr lang="en-IN" dirty="0"/>
              <a:t>, whereas </a:t>
            </a:r>
            <a:r>
              <a:rPr lang="en-IN" b="1" dirty="0"/>
              <a:t>capital is called in the meantime</a:t>
            </a:r>
            <a:r>
              <a:rPr lang="en-IN" dirty="0"/>
              <a:t>. </a:t>
            </a:r>
            <a:endParaRPr lang="en-IN" dirty="0" smtClean="0"/>
          </a:p>
          <a:p>
            <a:endParaRPr lang="en-IN" dirty="0"/>
          </a:p>
          <a:p>
            <a:r>
              <a:rPr lang="en-IN" dirty="0" smtClean="0"/>
              <a:t>Once </a:t>
            </a:r>
            <a:r>
              <a:rPr lang="en-IN" dirty="0"/>
              <a:t>the fund starts </a:t>
            </a:r>
            <a:r>
              <a:rPr lang="en-IN" b="1" dirty="0"/>
              <a:t>to exit the early deals, distributions are made</a:t>
            </a:r>
            <a:r>
              <a:rPr lang="en-IN" dirty="0"/>
              <a:t> to investors. </a:t>
            </a:r>
            <a:endParaRPr lang="en-IN" dirty="0" smtClean="0"/>
          </a:p>
          <a:p>
            <a:endParaRPr lang="en-IN" dirty="0"/>
          </a:p>
          <a:p>
            <a:r>
              <a:rPr lang="en-IN" dirty="0" smtClean="0"/>
              <a:t>Consequently</a:t>
            </a:r>
            <a:r>
              <a:rPr lang="en-IN" dirty="0"/>
              <a:t>, the net cash flows of the fund </a:t>
            </a:r>
            <a:r>
              <a:rPr lang="en-IN" b="1" dirty="0"/>
              <a:t>break even in year 7</a:t>
            </a:r>
            <a:r>
              <a:rPr lang="en-IN" dirty="0"/>
              <a:t> and become positive.</a:t>
            </a:r>
          </a:p>
          <a:p>
            <a:endParaRPr lang="en-IN"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784833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774062eeb73c13bb60291d26b8fbff2c7d7251"/>
</p:tagLst>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27387</TotalTime>
  <Words>1179</Words>
  <Application>Microsoft Office PowerPoint</Application>
  <PresentationFormat>On-screen Show (4:3)</PresentationFormat>
  <Paragraphs>210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WHAT ARE ALTERNATIVE INVESTMENTS?</vt:lpstr>
      <vt:lpstr>ALTERNATIVE INVESTMENT FUNDS – STRUCTURE </vt:lpstr>
      <vt:lpstr>ALTERNATIVE INVESTMENT FUNDS – UNIFIED STRUCTURE </vt:lpstr>
      <vt:lpstr>ALTERNATIVE INVESTMENT FUNDS – CO-INVESTMENT STRUCTURE </vt:lpstr>
      <vt:lpstr>ALTERNATIVE INVESTMENT FUNDS – CATEGORIES </vt:lpstr>
      <vt:lpstr>ALTERNATIVE INVESTMENT FUNDS – QUIZ</vt:lpstr>
      <vt:lpstr>PowerPoint Presentation</vt:lpstr>
      <vt:lpstr>PRIVATE EQUITY FUNDS –  J-CURVE EFFECT</vt:lpstr>
      <vt:lpstr>PRIVATE CAPITAL – EQUITY FORMS</vt:lpstr>
      <vt:lpstr>PRIVATE EQUITY - FORMS</vt:lpstr>
      <vt:lpstr>PRIVATE EQUITY – VENTURE CAPITAL</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ALTERNATIVE INVESTMENTS</dc:title>
  <dc:creator>Archit Lohia</dc:creator>
  <cp:lastModifiedBy>Archit Lohia</cp:lastModifiedBy>
  <cp:revision>671</cp:revision>
  <dcterms:created xsi:type="dcterms:W3CDTF">2015-01-30T07:36:11Z</dcterms:created>
  <dcterms:modified xsi:type="dcterms:W3CDTF">2021-02-25T11:37:31Z</dcterms:modified>
</cp:coreProperties>
</file>