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3" r:id="rId1"/>
  </p:sldMasterIdLst>
  <p:notesMasterIdLst>
    <p:notesMasterId r:id="rId11"/>
  </p:notesMasterIdLst>
  <p:sldIdLst>
    <p:sldId id="273" r:id="rId2"/>
    <p:sldId id="312" r:id="rId3"/>
    <p:sldId id="313" r:id="rId4"/>
    <p:sldId id="471" r:id="rId5"/>
    <p:sldId id="321" r:id="rId6"/>
    <p:sldId id="431" r:id="rId7"/>
    <p:sldId id="497" r:id="rId8"/>
    <p:sldId id="459" r:id="rId9"/>
    <p:sldId id="336" r:id="rId10"/>
  </p:sldIdLst>
  <p:sldSz cx="9144000" cy="6858000" type="screen4x3"/>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E7D"/>
    <a:srgbClr val="FDECE9"/>
    <a:srgbClr val="B61A16"/>
    <a:srgbClr val="FA6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324" autoAdjust="0"/>
  </p:normalViewPr>
  <p:slideViewPr>
    <p:cSldViewPr>
      <p:cViewPr varScale="1">
        <p:scale>
          <a:sx n="80" d="100"/>
          <a:sy n="80" d="100"/>
        </p:scale>
        <p:origin x="-1469"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7A07C9-1871-4176-A0B5-63A4C8AA026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53D7B76E-B11F-4DC7-93C5-35BEF6CED86C}">
      <dgm:prSet phldrT="[Text]" custT="1"/>
      <dgm:spPr/>
      <dgm:t>
        <a:bodyPr/>
        <a:lstStyle/>
        <a:p>
          <a:r>
            <a:rPr lang="en-IN" sz="1800" dirty="0" smtClean="0">
              <a:latin typeface="Calibri" panose="020F0502020204030204" pitchFamily="34" charset="0"/>
            </a:rPr>
            <a:t>Employ </a:t>
          </a:r>
          <a:r>
            <a:rPr lang="en-IN" sz="1800" b="1" dirty="0" smtClean="0">
              <a:latin typeface="Calibri" panose="020F0502020204030204" pitchFamily="34" charset="0"/>
            </a:rPr>
            <a:t>diverse or complex trading strategies.</a:t>
          </a:r>
          <a:endParaRPr lang="en-IN" sz="1800" dirty="0">
            <a:latin typeface="Calibri" panose="020F0502020204030204" pitchFamily="34" charset="0"/>
          </a:endParaRPr>
        </a:p>
      </dgm:t>
    </dgm:pt>
    <dgm:pt modelId="{6EAE3B2F-3B2C-4439-B41A-ED92DE14BE12}" type="parTrans" cxnId="{3F3902A6-9ED5-4301-AD48-41BBA3DD676D}">
      <dgm:prSet/>
      <dgm:spPr/>
      <dgm:t>
        <a:bodyPr/>
        <a:lstStyle/>
        <a:p>
          <a:endParaRPr lang="en-IN">
            <a:latin typeface="Calibri" panose="020F0502020204030204" pitchFamily="34" charset="0"/>
          </a:endParaRPr>
        </a:p>
      </dgm:t>
    </dgm:pt>
    <dgm:pt modelId="{65F5AD11-82AB-4759-9CCD-EBEB571E4A54}" type="sibTrans" cxnId="{3F3902A6-9ED5-4301-AD48-41BBA3DD676D}">
      <dgm:prSet/>
      <dgm:spPr/>
      <dgm:t>
        <a:bodyPr/>
        <a:lstStyle/>
        <a:p>
          <a:endParaRPr lang="en-IN">
            <a:latin typeface="Calibri" panose="020F0502020204030204" pitchFamily="34" charset="0"/>
          </a:endParaRPr>
        </a:p>
      </dgm:t>
    </dgm:pt>
    <dgm:pt modelId="{38336CFA-1600-4291-BA36-B2DCA7A95D3F}">
      <dgm:prSet phldrT="[Text]"/>
      <dgm:spPr/>
      <dgm:t>
        <a:bodyPr/>
        <a:lstStyle/>
        <a:p>
          <a:r>
            <a:rPr lang="en-IN" dirty="0" smtClean="0">
              <a:latin typeface="Calibri" panose="020F0502020204030204" pitchFamily="34" charset="0"/>
            </a:rPr>
            <a:t>Private Equity Funds</a:t>
          </a:r>
          <a:endParaRPr lang="en-IN" dirty="0">
            <a:latin typeface="Calibri" panose="020F0502020204030204" pitchFamily="34" charset="0"/>
          </a:endParaRPr>
        </a:p>
      </dgm:t>
    </dgm:pt>
    <dgm:pt modelId="{D0F2D4EF-DE5C-414C-9F7A-C60CA0F51BA5}" type="parTrans" cxnId="{E54994E2-F0F5-44CF-A42F-9BA1D632BAA7}">
      <dgm:prSet/>
      <dgm:spPr/>
      <dgm:t>
        <a:bodyPr/>
        <a:lstStyle/>
        <a:p>
          <a:endParaRPr lang="en-IN">
            <a:latin typeface="Calibri" panose="020F0502020204030204" pitchFamily="34" charset="0"/>
          </a:endParaRPr>
        </a:p>
      </dgm:t>
    </dgm:pt>
    <dgm:pt modelId="{7AE85B0F-5A89-48E3-B296-9B6803F30431}" type="sibTrans" cxnId="{E54994E2-F0F5-44CF-A42F-9BA1D632BAA7}">
      <dgm:prSet/>
      <dgm:spPr/>
      <dgm:t>
        <a:bodyPr/>
        <a:lstStyle/>
        <a:p>
          <a:endParaRPr lang="en-IN">
            <a:latin typeface="Calibri" panose="020F0502020204030204" pitchFamily="34" charset="0"/>
          </a:endParaRPr>
        </a:p>
      </dgm:t>
    </dgm:pt>
    <dgm:pt modelId="{B4C20F17-B5E2-4B73-A5C8-B9414DE532D9}">
      <dgm:prSet phldrT="[Text]" custT="1"/>
      <dgm:spPr/>
      <dgm:t>
        <a:bodyPr/>
        <a:lstStyle/>
        <a:p>
          <a:r>
            <a:rPr lang="en-IN" sz="1800" dirty="0" smtClean="0">
              <a:latin typeface="Calibri" panose="020F0502020204030204" pitchFamily="34" charset="0"/>
            </a:rPr>
            <a:t>Invest in </a:t>
          </a:r>
          <a:r>
            <a:rPr lang="en-IN" sz="1800" b="1" dirty="0" smtClean="0">
              <a:latin typeface="Calibri" panose="020F0502020204030204" pitchFamily="34" charset="0"/>
            </a:rPr>
            <a:t>equity or equity linked instruments</a:t>
          </a:r>
          <a:r>
            <a:rPr lang="en-IN" sz="1800" dirty="0" smtClean="0">
              <a:latin typeface="Calibri" panose="020F0502020204030204" pitchFamily="34" charset="0"/>
            </a:rPr>
            <a:t> of investee companies according to the </a:t>
          </a:r>
          <a:r>
            <a:rPr lang="en-IN" sz="1800" b="1" dirty="0" smtClean="0">
              <a:latin typeface="Calibri" panose="020F0502020204030204" pitchFamily="34" charset="0"/>
            </a:rPr>
            <a:t>stated objective of the fund</a:t>
          </a:r>
          <a:r>
            <a:rPr lang="en-IN" sz="1800" dirty="0" smtClean="0">
              <a:latin typeface="Calibri" panose="020F0502020204030204" pitchFamily="34" charset="0"/>
            </a:rPr>
            <a:t>.</a:t>
          </a:r>
          <a:endParaRPr lang="en-IN" sz="1800" dirty="0">
            <a:latin typeface="Calibri" panose="020F0502020204030204" pitchFamily="34" charset="0"/>
          </a:endParaRPr>
        </a:p>
      </dgm:t>
    </dgm:pt>
    <dgm:pt modelId="{C067C756-22B5-4C5A-8779-FF37E8F5F1F5}" type="parTrans" cxnId="{384D5AB5-8123-46A0-8525-8340BF1A2D23}">
      <dgm:prSet/>
      <dgm:spPr/>
      <dgm:t>
        <a:bodyPr/>
        <a:lstStyle/>
        <a:p>
          <a:endParaRPr lang="en-IN">
            <a:latin typeface="Calibri" panose="020F0502020204030204" pitchFamily="34" charset="0"/>
          </a:endParaRPr>
        </a:p>
      </dgm:t>
    </dgm:pt>
    <dgm:pt modelId="{1D4A30C5-7677-456C-AC4F-13079B7E6F26}" type="sibTrans" cxnId="{384D5AB5-8123-46A0-8525-8340BF1A2D23}">
      <dgm:prSet/>
      <dgm:spPr/>
      <dgm:t>
        <a:bodyPr/>
        <a:lstStyle/>
        <a:p>
          <a:endParaRPr lang="en-IN">
            <a:latin typeface="Calibri" panose="020F0502020204030204" pitchFamily="34" charset="0"/>
          </a:endParaRPr>
        </a:p>
      </dgm:t>
    </dgm:pt>
    <dgm:pt modelId="{27604AC3-826D-458E-8593-2B206A5C256A}">
      <dgm:prSet phldrT="[Text]"/>
      <dgm:spPr/>
      <dgm:t>
        <a:bodyPr/>
        <a:lstStyle/>
        <a:p>
          <a:r>
            <a:rPr lang="en-IN" dirty="0" smtClean="0">
              <a:latin typeface="Calibri" panose="020F0502020204030204" pitchFamily="34" charset="0"/>
            </a:rPr>
            <a:t>Venture Capital Funds</a:t>
          </a:r>
          <a:endParaRPr lang="en-IN" dirty="0">
            <a:latin typeface="Calibri" panose="020F0502020204030204" pitchFamily="34" charset="0"/>
          </a:endParaRPr>
        </a:p>
      </dgm:t>
    </dgm:pt>
    <dgm:pt modelId="{2FFF2099-38D9-4990-8F78-1E90805B495B}" type="parTrans" cxnId="{491DF9F4-2F32-4C73-825A-1463C332A642}">
      <dgm:prSet/>
      <dgm:spPr/>
      <dgm:t>
        <a:bodyPr/>
        <a:lstStyle/>
        <a:p>
          <a:endParaRPr lang="en-IN">
            <a:latin typeface="Calibri" panose="020F0502020204030204" pitchFamily="34" charset="0"/>
          </a:endParaRPr>
        </a:p>
      </dgm:t>
    </dgm:pt>
    <dgm:pt modelId="{80BEC580-00DA-4CCB-80EC-124D08808157}" type="sibTrans" cxnId="{491DF9F4-2F32-4C73-825A-1463C332A642}">
      <dgm:prSet/>
      <dgm:spPr/>
      <dgm:t>
        <a:bodyPr/>
        <a:lstStyle/>
        <a:p>
          <a:endParaRPr lang="en-IN">
            <a:latin typeface="Calibri" panose="020F0502020204030204" pitchFamily="34" charset="0"/>
          </a:endParaRPr>
        </a:p>
      </dgm:t>
    </dgm:pt>
    <dgm:pt modelId="{E0E19B29-CACA-4F44-BC30-D5D412BA7DA8}">
      <dgm:prSet phldrT="[Text]" custT="1"/>
      <dgm:spPr/>
      <dgm:t>
        <a:bodyPr/>
        <a:lstStyle/>
        <a:p>
          <a:r>
            <a:rPr lang="en-IN" sz="1800" dirty="0" smtClean="0">
              <a:latin typeface="Calibri" panose="020F0502020204030204" pitchFamily="34" charset="0"/>
            </a:rPr>
            <a:t>Invest in </a:t>
          </a:r>
          <a:r>
            <a:rPr lang="en-IN" sz="1800" b="1" dirty="0" smtClean="0">
              <a:latin typeface="Calibri" panose="020F0502020204030204" pitchFamily="34" charset="0"/>
            </a:rPr>
            <a:t>unlisted securities of start-ups</a:t>
          </a:r>
          <a:r>
            <a:rPr lang="en-IN" sz="1800" dirty="0" smtClean="0">
              <a:latin typeface="Calibri" panose="020F0502020204030204" pitchFamily="34" charset="0"/>
            </a:rPr>
            <a:t>, </a:t>
          </a:r>
          <a:r>
            <a:rPr lang="en-IN" sz="1800" b="1" dirty="0" smtClean="0">
              <a:latin typeface="Calibri" panose="020F0502020204030204" pitchFamily="34" charset="0"/>
            </a:rPr>
            <a:t>emerging or early-stage undertakings.</a:t>
          </a:r>
          <a:endParaRPr lang="en-IN" sz="1800" dirty="0">
            <a:latin typeface="Calibri" panose="020F0502020204030204" pitchFamily="34" charset="0"/>
          </a:endParaRPr>
        </a:p>
      </dgm:t>
    </dgm:pt>
    <dgm:pt modelId="{3C29311C-8BF6-4E0C-8159-8CD9FB45E038}" type="parTrans" cxnId="{59A9FF8E-9337-4ED1-B8D0-9A615A19B376}">
      <dgm:prSet/>
      <dgm:spPr/>
      <dgm:t>
        <a:bodyPr/>
        <a:lstStyle/>
        <a:p>
          <a:endParaRPr lang="en-IN">
            <a:latin typeface="Calibri" panose="020F0502020204030204" pitchFamily="34" charset="0"/>
          </a:endParaRPr>
        </a:p>
      </dgm:t>
    </dgm:pt>
    <dgm:pt modelId="{DE2990F6-BC31-4C7E-884F-9259D80CB152}" type="sibTrans" cxnId="{59A9FF8E-9337-4ED1-B8D0-9A615A19B376}">
      <dgm:prSet/>
      <dgm:spPr/>
      <dgm:t>
        <a:bodyPr/>
        <a:lstStyle/>
        <a:p>
          <a:endParaRPr lang="en-IN">
            <a:latin typeface="Calibri" panose="020F0502020204030204" pitchFamily="34" charset="0"/>
          </a:endParaRPr>
        </a:p>
      </dgm:t>
    </dgm:pt>
    <dgm:pt modelId="{00C3236E-F0FC-405E-A5AE-5C4DE243E188}">
      <dgm:prSet/>
      <dgm:spPr/>
      <dgm:t>
        <a:bodyPr/>
        <a:lstStyle/>
        <a:p>
          <a:r>
            <a:rPr lang="en-IN" dirty="0" smtClean="0">
              <a:latin typeface="Calibri" panose="020F0502020204030204" pitchFamily="34" charset="0"/>
            </a:rPr>
            <a:t>SME Funds</a:t>
          </a:r>
          <a:endParaRPr lang="en-IN" dirty="0">
            <a:latin typeface="Calibri" panose="020F0502020204030204" pitchFamily="34" charset="0"/>
          </a:endParaRPr>
        </a:p>
      </dgm:t>
    </dgm:pt>
    <dgm:pt modelId="{E8259636-3619-4AAE-92FE-5666888EBD4D}" type="parTrans" cxnId="{D5AFF8F7-D6DE-4301-9DB0-50A6573FBB83}">
      <dgm:prSet/>
      <dgm:spPr/>
      <dgm:t>
        <a:bodyPr/>
        <a:lstStyle/>
        <a:p>
          <a:endParaRPr lang="en-IN">
            <a:latin typeface="Calibri" panose="020F0502020204030204" pitchFamily="34" charset="0"/>
          </a:endParaRPr>
        </a:p>
      </dgm:t>
    </dgm:pt>
    <dgm:pt modelId="{113A5D97-EBB4-4457-96AF-B51AC74880D5}" type="sibTrans" cxnId="{D5AFF8F7-D6DE-4301-9DB0-50A6573FBB83}">
      <dgm:prSet/>
      <dgm:spPr/>
      <dgm:t>
        <a:bodyPr/>
        <a:lstStyle/>
        <a:p>
          <a:endParaRPr lang="en-IN">
            <a:latin typeface="Calibri" panose="020F0502020204030204" pitchFamily="34" charset="0"/>
          </a:endParaRPr>
        </a:p>
      </dgm:t>
    </dgm:pt>
    <dgm:pt modelId="{EA89946D-0D03-490C-8177-A5BBC7F8E169}">
      <dgm:prSet custT="1"/>
      <dgm:spPr/>
      <dgm:t>
        <a:bodyPr/>
        <a:lstStyle/>
        <a:p>
          <a:r>
            <a:rPr lang="en-IN" sz="1800" dirty="0" smtClean="0">
              <a:latin typeface="Calibri" panose="020F0502020204030204" pitchFamily="34" charset="0"/>
            </a:rPr>
            <a:t>Invest in </a:t>
          </a:r>
          <a:r>
            <a:rPr lang="en-IN" sz="1800" b="1" dirty="0" smtClean="0">
              <a:latin typeface="Calibri" panose="020F0502020204030204" pitchFamily="34" charset="0"/>
            </a:rPr>
            <a:t>unlisted securities of companies which are SMEs </a:t>
          </a:r>
          <a:r>
            <a:rPr lang="en-IN" sz="1800" dirty="0" smtClean="0">
              <a:latin typeface="Calibri" panose="020F0502020204030204" pitchFamily="34" charset="0"/>
            </a:rPr>
            <a:t>OR</a:t>
          </a:r>
          <a:endParaRPr lang="en-IN" sz="1800" dirty="0">
            <a:latin typeface="Calibri" panose="020F0502020204030204" pitchFamily="34" charset="0"/>
          </a:endParaRPr>
        </a:p>
      </dgm:t>
    </dgm:pt>
    <dgm:pt modelId="{F1F39914-BC53-4FF9-82F0-44CB332DAF73}" type="parTrans" cxnId="{CE4BD35D-414B-4873-92B0-1E2AC1E70653}">
      <dgm:prSet/>
      <dgm:spPr/>
      <dgm:t>
        <a:bodyPr/>
        <a:lstStyle/>
        <a:p>
          <a:endParaRPr lang="en-IN">
            <a:latin typeface="Calibri" panose="020F0502020204030204" pitchFamily="34" charset="0"/>
          </a:endParaRPr>
        </a:p>
      </dgm:t>
    </dgm:pt>
    <dgm:pt modelId="{66EDD5BD-1428-4463-ABD1-9FAE1470AC92}" type="sibTrans" cxnId="{CE4BD35D-414B-4873-92B0-1E2AC1E70653}">
      <dgm:prSet/>
      <dgm:spPr/>
      <dgm:t>
        <a:bodyPr/>
        <a:lstStyle/>
        <a:p>
          <a:endParaRPr lang="en-IN">
            <a:latin typeface="Calibri" panose="020F0502020204030204" pitchFamily="34" charset="0"/>
          </a:endParaRPr>
        </a:p>
      </dgm:t>
    </dgm:pt>
    <dgm:pt modelId="{C2EC2F0C-BB41-4292-BA93-C4458DBD3922}">
      <dgm:prSet phldrT="[Text]"/>
      <dgm:spPr/>
      <dgm:t>
        <a:bodyPr/>
        <a:lstStyle/>
        <a:p>
          <a:r>
            <a:rPr lang="en-IN" dirty="0" smtClean="0">
              <a:latin typeface="Calibri" panose="020F0502020204030204" pitchFamily="34" charset="0"/>
            </a:rPr>
            <a:t>Hedge Funds</a:t>
          </a:r>
          <a:endParaRPr lang="en-IN" dirty="0">
            <a:latin typeface="Calibri" panose="020F0502020204030204" pitchFamily="34" charset="0"/>
          </a:endParaRPr>
        </a:p>
      </dgm:t>
    </dgm:pt>
    <dgm:pt modelId="{DD16595D-94C6-4AEE-A369-4151B09F6F99}" type="sibTrans" cxnId="{6CBA4FA3-24AF-40F4-BC12-66ECAE1D2E3B}">
      <dgm:prSet/>
      <dgm:spPr/>
      <dgm:t>
        <a:bodyPr/>
        <a:lstStyle/>
        <a:p>
          <a:endParaRPr lang="en-IN">
            <a:latin typeface="Calibri" panose="020F0502020204030204" pitchFamily="34" charset="0"/>
          </a:endParaRPr>
        </a:p>
      </dgm:t>
    </dgm:pt>
    <dgm:pt modelId="{A4548F47-D62D-421D-89F3-33C291A2E688}" type="parTrans" cxnId="{6CBA4FA3-24AF-40F4-BC12-66ECAE1D2E3B}">
      <dgm:prSet/>
      <dgm:spPr/>
      <dgm:t>
        <a:bodyPr/>
        <a:lstStyle/>
        <a:p>
          <a:endParaRPr lang="en-IN">
            <a:latin typeface="Calibri" panose="020F0502020204030204" pitchFamily="34" charset="0"/>
          </a:endParaRPr>
        </a:p>
      </dgm:t>
    </dgm:pt>
    <dgm:pt modelId="{2DFC89E1-5C77-4FA7-B320-377A28D09B7F}">
      <dgm:prSet phldrT="[Text]" custT="1"/>
      <dgm:spPr/>
      <dgm:t>
        <a:bodyPr/>
        <a:lstStyle/>
        <a:p>
          <a:r>
            <a:rPr lang="en-IN" sz="1800" dirty="0" smtClean="0">
              <a:latin typeface="Calibri" panose="020F0502020204030204" pitchFamily="34" charset="0"/>
            </a:rPr>
            <a:t>Invest or Trade in securities having </a:t>
          </a:r>
          <a:r>
            <a:rPr lang="en-IN" sz="1800" b="1" dirty="0" smtClean="0">
              <a:latin typeface="Calibri" panose="020F0502020204030204" pitchFamily="34" charset="0"/>
            </a:rPr>
            <a:t>diverse risks or complex products</a:t>
          </a:r>
          <a:r>
            <a:rPr lang="en-IN" sz="1800" dirty="0" smtClean="0">
              <a:latin typeface="Calibri" panose="020F0502020204030204" pitchFamily="34" charset="0"/>
            </a:rPr>
            <a:t> including listed and unlisted derivatives.</a:t>
          </a:r>
          <a:endParaRPr lang="en-IN" sz="1800" dirty="0">
            <a:latin typeface="Calibri" panose="020F0502020204030204" pitchFamily="34" charset="0"/>
          </a:endParaRPr>
        </a:p>
      </dgm:t>
    </dgm:pt>
    <dgm:pt modelId="{BB9436EC-B4C2-4894-91A8-DEB5066D476A}" type="parTrans" cxnId="{841785A0-D27D-4B29-AF2D-859FF98A0AA2}">
      <dgm:prSet/>
      <dgm:spPr/>
      <dgm:t>
        <a:bodyPr/>
        <a:lstStyle/>
        <a:p>
          <a:endParaRPr lang="en-US"/>
        </a:p>
      </dgm:t>
    </dgm:pt>
    <dgm:pt modelId="{8C153989-8772-4781-97C2-4530444E48A2}" type="sibTrans" cxnId="{841785A0-D27D-4B29-AF2D-859FF98A0AA2}">
      <dgm:prSet/>
      <dgm:spPr/>
      <dgm:t>
        <a:bodyPr/>
        <a:lstStyle/>
        <a:p>
          <a:endParaRPr lang="en-US"/>
        </a:p>
      </dgm:t>
    </dgm:pt>
    <dgm:pt modelId="{0D782684-2182-42FE-88CA-6CBA33DAD97A}">
      <dgm:prSet phldrT="[Text]" custT="1"/>
      <dgm:spPr/>
      <dgm:t>
        <a:bodyPr/>
        <a:lstStyle/>
        <a:p>
          <a:r>
            <a:rPr lang="en-IN" sz="1800" dirty="0" smtClean="0">
              <a:latin typeface="Calibri" panose="020F0502020204030204" pitchFamily="34" charset="0"/>
            </a:rPr>
            <a:t>Such companies are mainly involved in </a:t>
          </a:r>
          <a:r>
            <a:rPr lang="en-IN" sz="1800" b="1" dirty="0" smtClean="0">
              <a:latin typeface="Calibri" panose="020F0502020204030204" pitchFamily="34" charset="0"/>
            </a:rPr>
            <a:t>new products, new services, </a:t>
          </a:r>
          <a:r>
            <a:rPr lang="en-IN" sz="1800" dirty="0" smtClean="0">
              <a:latin typeface="Calibri" panose="020F0502020204030204" pitchFamily="34" charset="0"/>
            </a:rPr>
            <a:t>technology</a:t>
          </a:r>
          <a:r>
            <a:rPr lang="en-IN" sz="1800" b="1" dirty="0" smtClean="0">
              <a:latin typeface="Calibri" panose="020F0502020204030204" pitchFamily="34" charset="0"/>
            </a:rPr>
            <a:t> or IPR activities.</a:t>
          </a:r>
          <a:endParaRPr lang="en-IN" sz="1800" dirty="0">
            <a:latin typeface="Calibri" panose="020F0502020204030204" pitchFamily="34" charset="0"/>
          </a:endParaRPr>
        </a:p>
      </dgm:t>
    </dgm:pt>
    <dgm:pt modelId="{1D07E63B-7AC9-4748-A633-1A89865ED7A6}" type="parTrans" cxnId="{8FBB6FAC-6871-4B41-8FC9-87CE236325D2}">
      <dgm:prSet/>
      <dgm:spPr/>
      <dgm:t>
        <a:bodyPr/>
        <a:lstStyle/>
        <a:p>
          <a:endParaRPr lang="en-US"/>
        </a:p>
      </dgm:t>
    </dgm:pt>
    <dgm:pt modelId="{FA5BDDD0-460C-450A-A7D0-9CF88ADAB8B9}" type="sibTrans" cxnId="{8FBB6FAC-6871-4B41-8FC9-87CE236325D2}">
      <dgm:prSet/>
      <dgm:spPr/>
      <dgm:t>
        <a:bodyPr/>
        <a:lstStyle/>
        <a:p>
          <a:endParaRPr lang="en-US"/>
        </a:p>
      </dgm:t>
    </dgm:pt>
    <dgm:pt modelId="{21FF6A3D-5D6F-40AE-91A2-5007C24C4916}">
      <dgm:prSet custT="1"/>
      <dgm:spPr/>
      <dgm:t>
        <a:bodyPr/>
        <a:lstStyle/>
        <a:p>
          <a:r>
            <a:rPr lang="en-IN" sz="1800" dirty="0" smtClean="0">
              <a:latin typeface="Calibri" panose="020F0502020204030204" pitchFamily="34" charset="0"/>
            </a:rPr>
            <a:t>Securities of those </a:t>
          </a:r>
          <a:r>
            <a:rPr lang="en-IN" sz="1800" b="1" dirty="0" smtClean="0">
              <a:latin typeface="Calibri" panose="020F0502020204030204" pitchFamily="34" charset="0"/>
            </a:rPr>
            <a:t>SMEs which are listed or proposed to be listed on a SME exchange.</a:t>
          </a:r>
          <a:endParaRPr lang="en-IN" sz="1800" dirty="0">
            <a:latin typeface="Calibri" panose="020F0502020204030204" pitchFamily="34" charset="0"/>
          </a:endParaRPr>
        </a:p>
      </dgm:t>
    </dgm:pt>
    <dgm:pt modelId="{A58FB0F9-27F4-421F-A714-B79BA0ADA082}" type="parTrans" cxnId="{C07BD989-7336-464B-A6B6-924E6E686203}">
      <dgm:prSet/>
      <dgm:spPr/>
      <dgm:t>
        <a:bodyPr/>
        <a:lstStyle/>
        <a:p>
          <a:endParaRPr lang="en-US"/>
        </a:p>
      </dgm:t>
    </dgm:pt>
    <dgm:pt modelId="{E886E4CB-BC32-465D-818D-D1F68D511322}" type="sibTrans" cxnId="{C07BD989-7336-464B-A6B6-924E6E686203}">
      <dgm:prSet/>
      <dgm:spPr/>
      <dgm:t>
        <a:bodyPr/>
        <a:lstStyle/>
        <a:p>
          <a:endParaRPr lang="en-US"/>
        </a:p>
      </dgm:t>
    </dgm:pt>
    <dgm:pt modelId="{F6A8C3B1-2C78-4A06-8E98-6A1E3CE1A6AC}" type="pres">
      <dgm:prSet presAssocID="{ED7A07C9-1871-4176-A0B5-63A4C8AA0266}" presName="Name0" presStyleCnt="0">
        <dgm:presLayoutVars>
          <dgm:dir/>
          <dgm:animLvl val="lvl"/>
          <dgm:resizeHandles val="exact"/>
        </dgm:presLayoutVars>
      </dgm:prSet>
      <dgm:spPr/>
      <dgm:t>
        <a:bodyPr/>
        <a:lstStyle/>
        <a:p>
          <a:endParaRPr lang="en-IN"/>
        </a:p>
      </dgm:t>
    </dgm:pt>
    <dgm:pt modelId="{C56F3F1C-D27D-4CDF-BDEE-A7E763ADA0E5}" type="pres">
      <dgm:prSet presAssocID="{C2EC2F0C-BB41-4292-BA93-C4458DBD3922}" presName="linNode" presStyleCnt="0"/>
      <dgm:spPr/>
    </dgm:pt>
    <dgm:pt modelId="{0BABB0CD-55CD-434F-B160-8D9C8384E7B8}" type="pres">
      <dgm:prSet presAssocID="{C2EC2F0C-BB41-4292-BA93-C4458DBD3922}" presName="parentText" presStyleLbl="node1" presStyleIdx="0" presStyleCnt="4">
        <dgm:presLayoutVars>
          <dgm:chMax val="1"/>
          <dgm:bulletEnabled val="1"/>
        </dgm:presLayoutVars>
      </dgm:prSet>
      <dgm:spPr/>
      <dgm:t>
        <a:bodyPr/>
        <a:lstStyle/>
        <a:p>
          <a:endParaRPr lang="en-IN"/>
        </a:p>
      </dgm:t>
    </dgm:pt>
    <dgm:pt modelId="{3B0F4A66-3535-4126-BA30-D848B2B9D27E}" type="pres">
      <dgm:prSet presAssocID="{C2EC2F0C-BB41-4292-BA93-C4458DBD3922}" presName="descendantText" presStyleLbl="alignAccFollowNode1" presStyleIdx="0" presStyleCnt="4" custScaleX="137406">
        <dgm:presLayoutVars>
          <dgm:bulletEnabled val="1"/>
        </dgm:presLayoutVars>
      </dgm:prSet>
      <dgm:spPr/>
      <dgm:t>
        <a:bodyPr/>
        <a:lstStyle/>
        <a:p>
          <a:endParaRPr lang="en-IN"/>
        </a:p>
      </dgm:t>
    </dgm:pt>
    <dgm:pt modelId="{06493B65-C670-40D1-8121-E925F946D364}" type="pres">
      <dgm:prSet presAssocID="{DD16595D-94C6-4AEE-A369-4151B09F6F99}" presName="sp" presStyleCnt="0"/>
      <dgm:spPr/>
    </dgm:pt>
    <dgm:pt modelId="{17617AFB-7F41-4C88-BBA9-384B5FE8C2EE}" type="pres">
      <dgm:prSet presAssocID="{38336CFA-1600-4291-BA36-B2DCA7A95D3F}" presName="linNode" presStyleCnt="0"/>
      <dgm:spPr/>
    </dgm:pt>
    <dgm:pt modelId="{B6EF1B66-F7B9-4914-A793-AF5CB3E3F081}" type="pres">
      <dgm:prSet presAssocID="{38336CFA-1600-4291-BA36-B2DCA7A95D3F}" presName="parentText" presStyleLbl="node1" presStyleIdx="1" presStyleCnt="4">
        <dgm:presLayoutVars>
          <dgm:chMax val="1"/>
          <dgm:bulletEnabled val="1"/>
        </dgm:presLayoutVars>
      </dgm:prSet>
      <dgm:spPr/>
      <dgm:t>
        <a:bodyPr/>
        <a:lstStyle/>
        <a:p>
          <a:endParaRPr lang="en-IN"/>
        </a:p>
      </dgm:t>
    </dgm:pt>
    <dgm:pt modelId="{42948910-85D5-4BD0-9D2A-C2873B3A0B4E}" type="pres">
      <dgm:prSet presAssocID="{38336CFA-1600-4291-BA36-B2DCA7A95D3F}" presName="descendantText" presStyleLbl="alignAccFollowNode1" presStyleIdx="1" presStyleCnt="4" custScaleX="137640">
        <dgm:presLayoutVars>
          <dgm:bulletEnabled val="1"/>
        </dgm:presLayoutVars>
      </dgm:prSet>
      <dgm:spPr/>
      <dgm:t>
        <a:bodyPr/>
        <a:lstStyle/>
        <a:p>
          <a:endParaRPr lang="en-IN"/>
        </a:p>
      </dgm:t>
    </dgm:pt>
    <dgm:pt modelId="{DB8D61ED-922C-4A0A-A5BE-A5EFB0B2C1F2}" type="pres">
      <dgm:prSet presAssocID="{7AE85B0F-5A89-48E3-B296-9B6803F30431}" presName="sp" presStyleCnt="0"/>
      <dgm:spPr/>
    </dgm:pt>
    <dgm:pt modelId="{AD760787-1835-4A27-BB8D-67A6EBE51BB9}" type="pres">
      <dgm:prSet presAssocID="{27604AC3-826D-458E-8593-2B206A5C256A}" presName="linNode" presStyleCnt="0"/>
      <dgm:spPr/>
    </dgm:pt>
    <dgm:pt modelId="{8B41A1BE-C9AC-4876-93D4-B6F6A09A2F92}" type="pres">
      <dgm:prSet presAssocID="{27604AC3-826D-458E-8593-2B206A5C256A}" presName="parentText" presStyleLbl="node1" presStyleIdx="2" presStyleCnt="4">
        <dgm:presLayoutVars>
          <dgm:chMax val="1"/>
          <dgm:bulletEnabled val="1"/>
        </dgm:presLayoutVars>
      </dgm:prSet>
      <dgm:spPr/>
      <dgm:t>
        <a:bodyPr/>
        <a:lstStyle/>
        <a:p>
          <a:endParaRPr lang="en-IN"/>
        </a:p>
      </dgm:t>
    </dgm:pt>
    <dgm:pt modelId="{8E1D5C37-E285-489A-AF08-D74B4206EB7C}" type="pres">
      <dgm:prSet presAssocID="{27604AC3-826D-458E-8593-2B206A5C256A}" presName="descendantText" presStyleLbl="alignAccFollowNode1" presStyleIdx="2" presStyleCnt="4" custScaleX="137640">
        <dgm:presLayoutVars>
          <dgm:bulletEnabled val="1"/>
        </dgm:presLayoutVars>
      </dgm:prSet>
      <dgm:spPr/>
      <dgm:t>
        <a:bodyPr/>
        <a:lstStyle/>
        <a:p>
          <a:endParaRPr lang="en-IN"/>
        </a:p>
      </dgm:t>
    </dgm:pt>
    <dgm:pt modelId="{419B7F1A-6690-4300-B4BF-909101D1B2AE}" type="pres">
      <dgm:prSet presAssocID="{80BEC580-00DA-4CCB-80EC-124D08808157}" presName="sp" presStyleCnt="0"/>
      <dgm:spPr/>
    </dgm:pt>
    <dgm:pt modelId="{83B1AD3C-A44E-4FED-B16A-A1AE16192E14}" type="pres">
      <dgm:prSet presAssocID="{00C3236E-F0FC-405E-A5AE-5C4DE243E188}" presName="linNode" presStyleCnt="0"/>
      <dgm:spPr/>
    </dgm:pt>
    <dgm:pt modelId="{E69DB430-0CA7-416A-98E0-A9905A14C255}" type="pres">
      <dgm:prSet presAssocID="{00C3236E-F0FC-405E-A5AE-5C4DE243E188}" presName="parentText" presStyleLbl="node1" presStyleIdx="3" presStyleCnt="4">
        <dgm:presLayoutVars>
          <dgm:chMax val="1"/>
          <dgm:bulletEnabled val="1"/>
        </dgm:presLayoutVars>
      </dgm:prSet>
      <dgm:spPr/>
      <dgm:t>
        <a:bodyPr/>
        <a:lstStyle/>
        <a:p>
          <a:endParaRPr lang="en-IN"/>
        </a:p>
      </dgm:t>
    </dgm:pt>
    <dgm:pt modelId="{1E8AE06E-8847-4F4A-AFB5-370434C68700}" type="pres">
      <dgm:prSet presAssocID="{00C3236E-F0FC-405E-A5AE-5C4DE243E188}" presName="descendantText" presStyleLbl="alignAccFollowNode1" presStyleIdx="3" presStyleCnt="4" custScaleX="137640">
        <dgm:presLayoutVars>
          <dgm:bulletEnabled val="1"/>
        </dgm:presLayoutVars>
      </dgm:prSet>
      <dgm:spPr/>
      <dgm:t>
        <a:bodyPr/>
        <a:lstStyle/>
        <a:p>
          <a:endParaRPr lang="en-IN"/>
        </a:p>
      </dgm:t>
    </dgm:pt>
  </dgm:ptLst>
  <dgm:cxnLst>
    <dgm:cxn modelId="{CE4BD35D-414B-4873-92B0-1E2AC1E70653}" srcId="{00C3236E-F0FC-405E-A5AE-5C4DE243E188}" destId="{EA89946D-0D03-490C-8177-A5BBC7F8E169}" srcOrd="0" destOrd="0" parTransId="{F1F39914-BC53-4FF9-82F0-44CB332DAF73}" sibTransId="{66EDD5BD-1428-4463-ABD1-9FAE1470AC92}"/>
    <dgm:cxn modelId="{841785A0-D27D-4B29-AF2D-859FF98A0AA2}" srcId="{C2EC2F0C-BB41-4292-BA93-C4458DBD3922}" destId="{2DFC89E1-5C77-4FA7-B320-377A28D09B7F}" srcOrd="1" destOrd="0" parTransId="{BB9436EC-B4C2-4894-91A8-DEB5066D476A}" sibTransId="{8C153989-8772-4781-97C2-4530444E48A2}"/>
    <dgm:cxn modelId="{4F92B1EB-C5D0-4494-995A-1A878224591A}" type="presOf" srcId="{27604AC3-826D-458E-8593-2B206A5C256A}" destId="{8B41A1BE-C9AC-4876-93D4-B6F6A09A2F92}" srcOrd="0" destOrd="0" presId="urn:microsoft.com/office/officeart/2005/8/layout/vList5"/>
    <dgm:cxn modelId="{491DF9F4-2F32-4C73-825A-1463C332A642}" srcId="{ED7A07C9-1871-4176-A0B5-63A4C8AA0266}" destId="{27604AC3-826D-458E-8593-2B206A5C256A}" srcOrd="2" destOrd="0" parTransId="{2FFF2099-38D9-4990-8F78-1E90805B495B}" sibTransId="{80BEC580-00DA-4CCB-80EC-124D08808157}"/>
    <dgm:cxn modelId="{6CBA4FA3-24AF-40F4-BC12-66ECAE1D2E3B}" srcId="{ED7A07C9-1871-4176-A0B5-63A4C8AA0266}" destId="{C2EC2F0C-BB41-4292-BA93-C4458DBD3922}" srcOrd="0" destOrd="0" parTransId="{A4548F47-D62D-421D-89F3-33C291A2E688}" sibTransId="{DD16595D-94C6-4AEE-A369-4151B09F6F99}"/>
    <dgm:cxn modelId="{3F3902A6-9ED5-4301-AD48-41BBA3DD676D}" srcId="{C2EC2F0C-BB41-4292-BA93-C4458DBD3922}" destId="{53D7B76E-B11F-4DC7-93C5-35BEF6CED86C}" srcOrd="0" destOrd="0" parTransId="{6EAE3B2F-3B2C-4439-B41A-ED92DE14BE12}" sibTransId="{65F5AD11-82AB-4759-9CCD-EBEB571E4A54}"/>
    <dgm:cxn modelId="{A26D7956-5579-4CFD-AC4A-6C811871C726}" type="presOf" srcId="{0D782684-2182-42FE-88CA-6CBA33DAD97A}" destId="{8E1D5C37-E285-489A-AF08-D74B4206EB7C}" srcOrd="0" destOrd="1" presId="urn:microsoft.com/office/officeart/2005/8/layout/vList5"/>
    <dgm:cxn modelId="{9A317277-A661-440C-BC5F-0D910D37FDF1}" type="presOf" srcId="{E0E19B29-CACA-4F44-BC30-D5D412BA7DA8}" destId="{8E1D5C37-E285-489A-AF08-D74B4206EB7C}" srcOrd="0" destOrd="0" presId="urn:microsoft.com/office/officeart/2005/8/layout/vList5"/>
    <dgm:cxn modelId="{C9FE07C2-B5D2-4AE7-B672-9AD4A9E0AF54}" type="presOf" srcId="{B4C20F17-B5E2-4B73-A5C8-B9414DE532D9}" destId="{42948910-85D5-4BD0-9D2A-C2873B3A0B4E}" srcOrd="0" destOrd="0" presId="urn:microsoft.com/office/officeart/2005/8/layout/vList5"/>
    <dgm:cxn modelId="{E54994E2-F0F5-44CF-A42F-9BA1D632BAA7}" srcId="{ED7A07C9-1871-4176-A0B5-63A4C8AA0266}" destId="{38336CFA-1600-4291-BA36-B2DCA7A95D3F}" srcOrd="1" destOrd="0" parTransId="{D0F2D4EF-DE5C-414C-9F7A-C60CA0F51BA5}" sibTransId="{7AE85B0F-5A89-48E3-B296-9B6803F30431}"/>
    <dgm:cxn modelId="{59A9FF8E-9337-4ED1-B8D0-9A615A19B376}" srcId="{27604AC3-826D-458E-8593-2B206A5C256A}" destId="{E0E19B29-CACA-4F44-BC30-D5D412BA7DA8}" srcOrd="0" destOrd="0" parTransId="{3C29311C-8BF6-4E0C-8159-8CD9FB45E038}" sibTransId="{DE2990F6-BC31-4C7E-884F-9259D80CB152}"/>
    <dgm:cxn modelId="{731FB110-C23A-4CF0-BA19-8CB22D617051}" type="presOf" srcId="{EA89946D-0D03-490C-8177-A5BBC7F8E169}" destId="{1E8AE06E-8847-4F4A-AFB5-370434C68700}" srcOrd="0" destOrd="0" presId="urn:microsoft.com/office/officeart/2005/8/layout/vList5"/>
    <dgm:cxn modelId="{8FBB6FAC-6871-4B41-8FC9-87CE236325D2}" srcId="{27604AC3-826D-458E-8593-2B206A5C256A}" destId="{0D782684-2182-42FE-88CA-6CBA33DAD97A}" srcOrd="1" destOrd="0" parTransId="{1D07E63B-7AC9-4748-A633-1A89865ED7A6}" sibTransId="{FA5BDDD0-460C-450A-A7D0-9CF88ADAB8B9}"/>
    <dgm:cxn modelId="{9666BB76-7510-470E-BAB4-90D5A2CC88A1}" type="presOf" srcId="{21FF6A3D-5D6F-40AE-91A2-5007C24C4916}" destId="{1E8AE06E-8847-4F4A-AFB5-370434C68700}" srcOrd="0" destOrd="1" presId="urn:microsoft.com/office/officeart/2005/8/layout/vList5"/>
    <dgm:cxn modelId="{BB006305-74A2-4C73-A897-BFC89EF808E9}" type="presOf" srcId="{2DFC89E1-5C77-4FA7-B320-377A28D09B7F}" destId="{3B0F4A66-3535-4126-BA30-D848B2B9D27E}" srcOrd="0" destOrd="1" presId="urn:microsoft.com/office/officeart/2005/8/layout/vList5"/>
    <dgm:cxn modelId="{384D5AB5-8123-46A0-8525-8340BF1A2D23}" srcId="{38336CFA-1600-4291-BA36-B2DCA7A95D3F}" destId="{B4C20F17-B5E2-4B73-A5C8-B9414DE532D9}" srcOrd="0" destOrd="0" parTransId="{C067C756-22B5-4C5A-8779-FF37E8F5F1F5}" sibTransId="{1D4A30C5-7677-456C-AC4F-13079B7E6F26}"/>
    <dgm:cxn modelId="{540CF345-B71C-488C-8002-5626D16A36F2}" type="presOf" srcId="{38336CFA-1600-4291-BA36-B2DCA7A95D3F}" destId="{B6EF1B66-F7B9-4914-A793-AF5CB3E3F081}" srcOrd="0" destOrd="0" presId="urn:microsoft.com/office/officeart/2005/8/layout/vList5"/>
    <dgm:cxn modelId="{C07BD989-7336-464B-A6B6-924E6E686203}" srcId="{00C3236E-F0FC-405E-A5AE-5C4DE243E188}" destId="{21FF6A3D-5D6F-40AE-91A2-5007C24C4916}" srcOrd="1" destOrd="0" parTransId="{A58FB0F9-27F4-421F-A714-B79BA0ADA082}" sibTransId="{E886E4CB-BC32-465D-818D-D1F68D511322}"/>
    <dgm:cxn modelId="{EBFE2E03-040D-498A-A10B-BB630AE1C232}" type="presOf" srcId="{C2EC2F0C-BB41-4292-BA93-C4458DBD3922}" destId="{0BABB0CD-55CD-434F-B160-8D9C8384E7B8}" srcOrd="0" destOrd="0" presId="urn:microsoft.com/office/officeart/2005/8/layout/vList5"/>
    <dgm:cxn modelId="{23756D6D-0DD9-42CB-BFA7-CBD464C02C50}" type="presOf" srcId="{00C3236E-F0FC-405E-A5AE-5C4DE243E188}" destId="{E69DB430-0CA7-416A-98E0-A9905A14C255}" srcOrd="0" destOrd="0" presId="urn:microsoft.com/office/officeart/2005/8/layout/vList5"/>
    <dgm:cxn modelId="{7286CAAC-4B58-4D42-B228-511BE6D9D608}" type="presOf" srcId="{ED7A07C9-1871-4176-A0B5-63A4C8AA0266}" destId="{F6A8C3B1-2C78-4A06-8E98-6A1E3CE1A6AC}" srcOrd="0" destOrd="0" presId="urn:microsoft.com/office/officeart/2005/8/layout/vList5"/>
    <dgm:cxn modelId="{D5AFF8F7-D6DE-4301-9DB0-50A6573FBB83}" srcId="{ED7A07C9-1871-4176-A0B5-63A4C8AA0266}" destId="{00C3236E-F0FC-405E-A5AE-5C4DE243E188}" srcOrd="3" destOrd="0" parTransId="{E8259636-3619-4AAE-92FE-5666888EBD4D}" sibTransId="{113A5D97-EBB4-4457-96AF-B51AC74880D5}"/>
    <dgm:cxn modelId="{A89B8629-A83A-4BA2-9925-5D7CDF2595B1}" type="presOf" srcId="{53D7B76E-B11F-4DC7-93C5-35BEF6CED86C}" destId="{3B0F4A66-3535-4126-BA30-D848B2B9D27E}" srcOrd="0" destOrd="0" presId="urn:microsoft.com/office/officeart/2005/8/layout/vList5"/>
    <dgm:cxn modelId="{784FD046-5CDC-495A-8417-31E2E280C1BB}" type="presParOf" srcId="{F6A8C3B1-2C78-4A06-8E98-6A1E3CE1A6AC}" destId="{C56F3F1C-D27D-4CDF-BDEE-A7E763ADA0E5}" srcOrd="0" destOrd="0" presId="urn:microsoft.com/office/officeart/2005/8/layout/vList5"/>
    <dgm:cxn modelId="{6CF56BE6-C03E-4B5D-8B76-FE7CF995111A}" type="presParOf" srcId="{C56F3F1C-D27D-4CDF-BDEE-A7E763ADA0E5}" destId="{0BABB0CD-55CD-434F-B160-8D9C8384E7B8}" srcOrd="0" destOrd="0" presId="urn:microsoft.com/office/officeart/2005/8/layout/vList5"/>
    <dgm:cxn modelId="{36460D4E-C2AF-4ABD-A299-5333275D1492}" type="presParOf" srcId="{C56F3F1C-D27D-4CDF-BDEE-A7E763ADA0E5}" destId="{3B0F4A66-3535-4126-BA30-D848B2B9D27E}" srcOrd="1" destOrd="0" presId="urn:microsoft.com/office/officeart/2005/8/layout/vList5"/>
    <dgm:cxn modelId="{7EE6BBB5-B143-4831-B84A-A1E31DBB6FAE}" type="presParOf" srcId="{F6A8C3B1-2C78-4A06-8E98-6A1E3CE1A6AC}" destId="{06493B65-C670-40D1-8121-E925F946D364}" srcOrd="1" destOrd="0" presId="urn:microsoft.com/office/officeart/2005/8/layout/vList5"/>
    <dgm:cxn modelId="{32E6E7BA-A544-4EBF-82C3-2A6B39D5E039}" type="presParOf" srcId="{F6A8C3B1-2C78-4A06-8E98-6A1E3CE1A6AC}" destId="{17617AFB-7F41-4C88-BBA9-384B5FE8C2EE}" srcOrd="2" destOrd="0" presId="urn:microsoft.com/office/officeart/2005/8/layout/vList5"/>
    <dgm:cxn modelId="{9A15CB71-3B64-4FEF-B301-BFDB762CE573}" type="presParOf" srcId="{17617AFB-7F41-4C88-BBA9-384B5FE8C2EE}" destId="{B6EF1B66-F7B9-4914-A793-AF5CB3E3F081}" srcOrd="0" destOrd="0" presId="urn:microsoft.com/office/officeart/2005/8/layout/vList5"/>
    <dgm:cxn modelId="{AA2DAA8D-D327-4993-81E7-61D16577DB39}" type="presParOf" srcId="{17617AFB-7F41-4C88-BBA9-384B5FE8C2EE}" destId="{42948910-85D5-4BD0-9D2A-C2873B3A0B4E}" srcOrd="1" destOrd="0" presId="urn:microsoft.com/office/officeart/2005/8/layout/vList5"/>
    <dgm:cxn modelId="{DCBADFE3-7081-424D-8D2F-18B1B6406B0C}" type="presParOf" srcId="{F6A8C3B1-2C78-4A06-8E98-6A1E3CE1A6AC}" destId="{DB8D61ED-922C-4A0A-A5BE-A5EFB0B2C1F2}" srcOrd="3" destOrd="0" presId="urn:microsoft.com/office/officeart/2005/8/layout/vList5"/>
    <dgm:cxn modelId="{A2865724-7607-4483-83C1-047750D84CC8}" type="presParOf" srcId="{F6A8C3B1-2C78-4A06-8E98-6A1E3CE1A6AC}" destId="{AD760787-1835-4A27-BB8D-67A6EBE51BB9}" srcOrd="4" destOrd="0" presId="urn:microsoft.com/office/officeart/2005/8/layout/vList5"/>
    <dgm:cxn modelId="{10E76F8A-6103-454F-81AB-0479C87BDE1C}" type="presParOf" srcId="{AD760787-1835-4A27-BB8D-67A6EBE51BB9}" destId="{8B41A1BE-C9AC-4876-93D4-B6F6A09A2F92}" srcOrd="0" destOrd="0" presId="urn:microsoft.com/office/officeart/2005/8/layout/vList5"/>
    <dgm:cxn modelId="{FB9FE2B7-7A3A-47D4-A0D3-912AA296544F}" type="presParOf" srcId="{AD760787-1835-4A27-BB8D-67A6EBE51BB9}" destId="{8E1D5C37-E285-489A-AF08-D74B4206EB7C}" srcOrd="1" destOrd="0" presId="urn:microsoft.com/office/officeart/2005/8/layout/vList5"/>
    <dgm:cxn modelId="{2C4B4CC5-20F5-4689-88BF-C900DA8CA994}" type="presParOf" srcId="{F6A8C3B1-2C78-4A06-8E98-6A1E3CE1A6AC}" destId="{419B7F1A-6690-4300-B4BF-909101D1B2AE}" srcOrd="5" destOrd="0" presId="urn:microsoft.com/office/officeart/2005/8/layout/vList5"/>
    <dgm:cxn modelId="{409043B6-B58D-4D5E-93D3-8573690179B5}" type="presParOf" srcId="{F6A8C3B1-2C78-4A06-8E98-6A1E3CE1A6AC}" destId="{83B1AD3C-A44E-4FED-B16A-A1AE16192E14}" srcOrd="6" destOrd="0" presId="urn:microsoft.com/office/officeart/2005/8/layout/vList5"/>
    <dgm:cxn modelId="{F3364ABD-7555-4594-8755-A126C672FDD7}" type="presParOf" srcId="{83B1AD3C-A44E-4FED-B16A-A1AE16192E14}" destId="{E69DB430-0CA7-416A-98E0-A9905A14C255}" srcOrd="0" destOrd="0" presId="urn:microsoft.com/office/officeart/2005/8/layout/vList5"/>
    <dgm:cxn modelId="{AAF62E3A-D10D-4B3C-A271-D35BF699634F}" type="presParOf" srcId="{83B1AD3C-A44E-4FED-B16A-A1AE16192E14}" destId="{1E8AE06E-8847-4F4A-AFB5-370434C6870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7A07C9-1871-4176-A0B5-63A4C8AA026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C2EC2F0C-BB41-4292-BA93-C4458DBD3922}">
      <dgm:prSet phldrT="[Text]"/>
      <dgm:spPr/>
      <dgm:t>
        <a:bodyPr/>
        <a:lstStyle/>
        <a:p>
          <a:r>
            <a:rPr lang="en-IN" dirty="0" smtClean="0">
              <a:latin typeface="Calibri" panose="020F0502020204030204" pitchFamily="34" charset="0"/>
            </a:rPr>
            <a:t>Infrastructure Funds</a:t>
          </a:r>
          <a:endParaRPr lang="en-IN" dirty="0">
            <a:latin typeface="Calibri" panose="020F0502020204030204" pitchFamily="34" charset="0"/>
          </a:endParaRPr>
        </a:p>
      </dgm:t>
    </dgm:pt>
    <dgm:pt modelId="{A4548F47-D62D-421D-89F3-33C291A2E688}" type="parTrans" cxnId="{6CBA4FA3-24AF-40F4-BC12-66ECAE1D2E3B}">
      <dgm:prSet/>
      <dgm:spPr/>
      <dgm:t>
        <a:bodyPr/>
        <a:lstStyle/>
        <a:p>
          <a:endParaRPr lang="en-IN">
            <a:latin typeface="Calibri" panose="020F0502020204030204" pitchFamily="34" charset="0"/>
          </a:endParaRPr>
        </a:p>
      </dgm:t>
    </dgm:pt>
    <dgm:pt modelId="{DD16595D-94C6-4AEE-A369-4151B09F6F99}" type="sibTrans" cxnId="{6CBA4FA3-24AF-40F4-BC12-66ECAE1D2E3B}">
      <dgm:prSet/>
      <dgm:spPr/>
      <dgm:t>
        <a:bodyPr/>
        <a:lstStyle/>
        <a:p>
          <a:endParaRPr lang="en-IN">
            <a:latin typeface="Calibri" panose="020F0502020204030204" pitchFamily="34" charset="0"/>
          </a:endParaRPr>
        </a:p>
      </dgm:t>
    </dgm:pt>
    <dgm:pt modelId="{53D7B76E-B11F-4DC7-93C5-35BEF6CED86C}">
      <dgm:prSet phldrT="[Text]" custT="1"/>
      <dgm:spPr/>
      <dgm:t>
        <a:bodyPr/>
        <a:lstStyle/>
        <a:p>
          <a:r>
            <a:rPr lang="en-IN" sz="1800" dirty="0" smtClean="0">
              <a:latin typeface="Calibri" panose="020F0502020204030204" pitchFamily="34" charset="0"/>
            </a:rPr>
            <a:t>Invest in </a:t>
          </a:r>
          <a:r>
            <a:rPr lang="en-IN" sz="1800" b="1" dirty="0" smtClean="0">
              <a:latin typeface="Calibri" panose="020F0502020204030204" pitchFamily="34" charset="0"/>
            </a:rPr>
            <a:t>unlisted securities, listed or securitized debt instruments of investee companies </a:t>
          </a:r>
          <a:r>
            <a:rPr lang="en-IN" sz="1800" dirty="0" smtClean="0">
              <a:latin typeface="Calibri" panose="020F0502020204030204" pitchFamily="34" charset="0"/>
            </a:rPr>
            <a:t>or special purpose vehicles </a:t>
          </a:r>
          <a:r>
            <a:rPr lang="en-IN" sz="1800" b="1" dirty="0" smtClean="0">
              <a:latin typeface="Calibri" panose="020F0502020204030204" pitchFamily="34" charset="0"/>
            </a:rPr>
            <a:t>formed for the purpose of operating, developing or holding infrastructure projects</a:t>
          </a:r>
          <a:r>
            <a:rPr lang="en-IN" sz="1800" dirty="0" smtClean="0">
              <a:latin typeface="Calibri" panose="020F0502020204030204" pitchFamily="34" charset="0"/>
            </a:rPr>
            <a:t>.</a:t>
          </a:r>
          <a:endParaRPr lang="en-IN" sz="1800" dirty="0">
            <a:latin typeface="Calibri" panose="020F0502020204030204" pitchFamily="34" charset="0"/>
          </a:endParaRPr>
        </a:p>
      </dgm:t>
    </dgm:pt>
    <dgm:pt modelId="{6EAE3B2F-3B2C-4439-B41A-ED92DE14BE12}" type="parTrans" cxnId="{3F3902A6-9ED5-4301-AD48-41BBA3DD676D}">
      <dgm:prSet/>
      <dgm:spPr/>
      <dgm:t>
        <a:bodyPr/>
        <a:lstStyle/>
        <a:p>
          <a:endParaRPr lang="en-IN">
            <a:latin typeface="Calibri" panose="020F0502020204030204" pitchFamily="34" charset="0"/>
          </a:endParaRPr>
        </a:p>
      </dgm:t>
    </dgm:pt>
    <dgm:pt modelId="{65F5AD11-82AB-4759-9CCD-EBEB571E4A54}" type="sibTrans" cxnId="{3F3902A6-9ED5-4301-AD48-41BBA3DD676D}">
      <dgm:prSet/>
      <dgm:spPr/>
      <dgm:t>
        <a:bodyPr/>
        <a:lstStyle/>
        <a:p>
          <a:endParaRPr lang="en-IN">
            <a:latin typeface="Calibri" panose="020F0502020204030204" pitchFamily="34" charset="0"/>
          </a:endParaRPr>
        </a:p>
      </dgm:t>
    </dgm:pt>
    <dgm:pt modelId="{38336CFA-1600-4291-BA36-B2DCA7A95D3F}">
      <dgm:prSet phldrT="[Text]"/>
      <dgm:spPr/>
      <dgm:t>
        <a:bodyPr/>
        <a:lstStyle/>
        <a:p>
          <a:r>
            <a:rPr lang="en-IN" dirty="0" smtClean="0">
              <a:latin typeface="Calibri" panose="020F0502020204030204" pitchFamily="34" charset="0"/>
            </a:rPr>
            <a:t>Debt Funds</a:t>
          </a:r>
          <a:endParaRPr lang="en-IN" dirty="0">
            <a:latin typeface="Calibri" panose="020F0502020204030204" pitchFamily="34" charset="0"/>
          </a:endParaRPr>
        </a:p>
      </dgm:t>
    </dgm:pt>
    <dgm:pt modelId="{D0F2D4EF-DE5C-414C-9F7A-C60CA0F51BA5}" type="parTrans" cxnId="{E54994E2-F0F5-44CF-A42F-9BA1D632BAA7}">
      <dgm:prSet/>
      <dgm:spPr/>
      <dgm:t>
        <a:bodyPr/>
        <a:lstStyle/>
        <a:p>
          <a:endParaRPr lang="en-IN">
            <a:latin typeface="Calibri" panose="020F0502020204030204" pitchFamily="34" charset="0"/>
          </a:endParaRPr>
        </a:p>
      </dgm:t>
    </dgm:pt>
    <dgm:pt modelId="{7AE85B0F-5A89-48E3-B296-9B6803F30431}" type="sibTrans" cxnId="{E54994E2-F0F5-44CF-A42F-9BA1D632BAA7}">
      <dgm:prSet/>
      <dgm:spPr/>
      <dgm:t>
        <a:bodyPr/>
        <a:lstStyle/>
        <a:p>
          <a:endParaRPr lang="en-IN">
            <a:latin typeface="Calibri" panose="020F0502020204030204" pitchFamily="34" charset="0"/>
          </a:endParaRPr>
        </a:p>
      </dgm:t>
    </dgm:pt>
    <dgm:pt modelId="{B4C20F17-B5E2-4B73-A5C8-B9414DE532D9}">
      <dgm:prSet phldrT="[Text]" custT="1"/>
      <dgm:spPr/>
      <dgm:t>
        <a:bodyPr/>
        <a:lstStyle/>
        <a:p>
          <a:r>
            <a:rPr lang="en-IN" sz="1800" dirty="0" smtClean="0">
              <a:latin typeface="Calibri" panose="020F0502020204030204" pitchFamily="34" charset="0"/>
            </a:rPr>
            <a:t>Invest primarily in </a:t>
          </a:r>
          <a:r>
            <a:rPr lang="en-IN" sz="1800" b="1" dirty="0" smtClean="0">
              <a:latin typeface="Calibri" panose="020F0502020204030204" pitchFamily="34" charset="0"/>
            </a:rPr>
            <a:t>debt or debt securities of listed or unlisted investee companies </a:t>
          </a:r>
          <a:r>
            <a:rPr lang="en-IN" sz="1800" dirty="0" smtClean="0">
              <a:latin typeface="Calibri" panose="020F0502020204030204" pitchFamily="34" charset="0"/>
            </a:rPr>
            <a:t>according to the stated objectives of the Fund.</a:t>
          </a:r>
          <a:endParaRPr lang="en-IN" sz="1800" dirty="0">
            <a:latin typeface="Calibri" panose="020F0502020204030204" pitchFamily="34" charset="0"/>
          </a:endParaRPr>
        </a:p>
      </dgm:t>
    </dgm:pt>
    <dgm:pt modelId="{C067C756-22B5-4C5A-8779-FF37E8F5F1F5}" type="parTrans" cxnId="{384D5AB5-8123-46A0-8525-8340BF1A2D23}">
      <dgm:prSet/>
      <dgm:spPr/>
      <dgm:t>
        <a:bodyPr/>
        <a:lstStyle/>
        <a:p>
          <a:endParaRPr lang="en-IN">
            <a:latin typeface="Calibri" panose="020F0502020204030204" pitchFamily="34" charset="0"/>
          </a:endParaRPr>
        </a:p>
      </dgm:t>
    </dgm:pt>
    <dgm:pt modelId="{1D4A30C5-7677-456C-AC4F-13079B7E6F26}" type="sibTrans" cxnId="{384D5AB5-8123-46A0-8525-8340BF1A2D23}">
      <dgm:prSet/>
      <dgm:spPr/>
      <dgm:t>
        <a:bodyPr/>
        <a:lstStyle/>
        <a:p>
          <a:endParaRPr lang="en-IN">
            <a:latin typeface="Calibri" panose="020F0502020204030204" pitchFamily="34" charset="0"/>
          </a:endParaRPr>
        </a:p>
      </dgm:t>
    </dgm:pt>
    <dgm:pt modelId="{27604AC3-826D-458E-8593-2B206A5C256A}">
      <dgm:prSet phldrT="[Text]"/>
      <dgm:spPr/>
      <dgm:t>
        <a:bodyPr/>
        <a:lstStyle/>
        <a:p>
          <a:r>
            <a:rPr lang="en-IN" dirty="0" smtClean="0">
              <a:latin typeface="Calibri" panose="020F0502020204030204" pitchFamily="34" charset="0"/>
            </a:rPr>
            <a:t>Social Venture Funds</a:t>
          </a:r>
          <a:endParaRPr lang="en-IN" dirty="0">
            <a:latin typeface="Calibri" panose="020F0502020204030204" pitchFamily="34" charset="0"/>
          </a:endParaRPr>
        </a:p>
      </dgm:t>
    </dgm:pt>
    <dgm:pt modelId="{2FFF2099-38D9-4990-8F78-1E90805B495B}" type="parTrans" cxnId="{491DF9F4-2F32-4C73-825A-1463C332A642}">
      <dgm:prSet/>
      <dgm:spPr/>
      <dgm:t>
        <a:bodyPr/>
        <a:lstStyle/>
        <a:p>
          <a:endParaRPr lang="en-IN">
            <a:latin typeface="Calibri" panose="020F0502020204030204" pitchFamily="34" charset="0"/>
          </a:endParaRPr>
        </a:p>
      </dgm:t>
    </dgm:pt>
    <dgm:pt modelId="{80BEC580-00DA-4CCB-80EC-124D08808157}" type="sibTrans" cxnId="{491DF9F4-2F32-4C73-825A-1463C332A642}">
      <dgm:prSet/>
      <dgm:spPr/>
      <dgm:t>
        <a:bodyPr/>
        <a:lstStyle/>
        <a:p>
          <a:endParaRPr lang="en-IN">
            <a:latin typeface="Calibri" panose="020F0502020204030204" pitchFamily="34" charset="0"/>
          </a:endParaRPr>
        </a:p>
      </dgm:t>
    </dgm:pt>
    <dgm:pt modelId="{E0E19B29-CACA-4F44-BC30-D5D412BA7DA8}">
      <dgm:prSet phldrT="[Text]" custT="1"/>
      <dgm:spPr/>
      <dgm:t>
        <a:bodyPr/>
        <a:lstStyle/>
        <a:p>
          <a:r>
            <a:rPr lang="en-IN" sz="1800" dirty="0" smtClean="0">
              <a:latin typeface="Calibri" panose="020F0502020204030204" pitchFamily="34" charset="0"/>
            </a:rPr>
            <a:t>Invest in </a:t>
          </a:r>
          <a:r>
            <a:rPr lang="en-IN" sz="1800" b="1" dirty="0" smtClean="0">
              <a:latin typeface="Calibri" panose="020F0502020204030204" pitchFamily="34" charset="0"/>
            </a:rPr>
            <a:t>securities or units of social ventures </a:t>
          </a:r>
          <a:r>
            <a:rPr lang="en-IN" sz="1800" dirty="0" smtClean="0">
              <a:latin typeface="Calibri" panose="020F0502020204030204" pitchFamily="34" charset="0"/>
            </a:rPr>
            <a:t>as per </a:t>
          </a:r>
          <a:r>
            <a:rPr lang="en-IN" sz="1800" b="1" dirty="0" smtClean="0">
              <a:latin typeface="Calibri" panose="020F0502020204030204" pitchFamily="34" charset="0"/>
            </a:rPr>
            <a:t>social performance norms laid down by the fund.</a:t>
          </a:r>
          <a:endParaRPr lang="en-IN" sz="1800" b="1" dirty="0">
            <a:latin typeface="Calibri" panose="020F0502020204030204" pitchFamily="34" charset="0"/>
          </a:endParaRPr>
        </a:p>
      </dgm:t>
    </dgm:pt>
    <dgm:pt modelId="{3C29311C-8BF6-4E0C-8159-8CD9FB45E038}" type="parTrans" cxnId="{59A9FF8E-9337-4ED1-B8D0-9A615A19B376}">
      <dgm:prSet/>
      <dgm:spPr/>
      <dgm:t>
        <a:bodyPr/>
        <a:lstStyle/>
        <a:p>
          <a:endParaRPr lang="en-IN">
            <a:latin typeface="Calibri" panose="020F0502020204030204" pitchFamily="34" charset="0"/>
          </a:endParaRPr>
        </a:p>
      </dgm:t>
    </dgm:pt>
    <dgm:pt modelId="{DE2990F6-BC31-4C7E-884F-9259D80CB152}" type="sibTrans" cxnId="{59A9FF8E-9337-4ED1-B8D0-9A615A19B376}">
      <dgm:prSet/>
      <dgm:spPr/>
      <dgm:t>
        <a:bodyPr/>
        <a:lstStyle/>
        <a:p>
          <a:endParaRPr lang="en-IN">
            <a:latin typeface="Calibri" panose="020F0502020204030204" pitchFamily="34" charset="0"/>
          </a:endParaRPr>
        </a:p>
      </dgm:t>
    </dgm:pt>
    <dgm:pt modelId="{5B946EE9-FD49-4EEE-90CC-03F51407B180}">
      <dgm:prSet phldrT="[Text]" custT="1"/>
      <dgm:spPr/>
      <dgm:t>
        <a:bodyPr/>
        <a:lstStyle/>
        <a:p>
          <a:r>
            <a:rPr lang="en-IN" sz="1800" b="1" dirty="0" smtClean="0">
              <a:latin typeface="Calibri" panose="020F0502020204030204" pitchFamily="34" charset="0"/>
            </a:rPr>
            <a:t>Social Venture: </a:t>
          </a:r>
          <a:r>
            <a:rPr lang="en-IN" sz="1800" b="0" dirty="0" smtClean="0">
              <a:latin typeface="Calibri" panose="020F0502020204030204" pitchFamily="34" charset="0"/>
            </a:rPr>
            <a:t>Formed with the purpose of promoting social welfare or solving social problems or providing social benefits.</a:t>
          </a:r>
          <a:endParaRPr lang="en-IN" sz="1800" b="0" dirty="0">
            <a:latin typeface="Calibri" panose="020F0502020204030204" pitchFamily="34" charset="0"/>
          </a:endParaRPr>
        </a:p>
      </dgm:t>
    </dgm:pt>
    <dgm:pt modelId="{893F3D48-8D41-4E2A-A2D8-8E943875D7A7}" type="parTrans" cxnId="{E104B33D-8547-4452-83BA-80F8953F7A27}">
      <dgm:prSet/>
      <dgm:spPr/>
      <dgm:t>
        <a:bodyPr/>
        <a:lstStyle/>
        <a:p>
          <a:endParaRPr lang="en-IN"/>
        </a:p>
      </dgm:t>
    </dgm:pt>
    <dgm:pt modelId="{74C0C6BA-6855-45ED-8DBF-983B8328001B}" type="sibTrans" cxnId="{E104B33D-8547-4452-83BA-80F8953F7A27}">
      <dgm:prSet/>
      <dgm:spPr/>
      <dgm:t>
        <a:bodyPr/>
        <a:lstStyle/>
        <a:p>
          <a:endParaRPr lang="en-IN"/>
        </a:p>
      </dgm:t>
    </dgm:pt>
    <dgm:pt modelId="{0BF7F162-A842-4767-B913-AAA54B970C0C}">
      <dgm:prSet phldrT="[Text]" custT="1"/>
      <dgm:spPr/>
      <dgm:t>
        <a:bodyPr/>
        <a:lstStyle/>
        <a:p>
          <a:r>
            <a:rPr lang="en-IN" sz="1800" b="0" dirty="0" smtClean="0">
              <a:latin typeface="Calibri" panose="020F0502020204030204" pitchFamily="34" charset="0"/>
            </a:rPr>
            <a:t>Includes Public Charitable Trusts, Societies registered for Charitable purposes, Micro-finance institutions.</a:t>
          </a:r>
          <a:endParaRPr lang="en-IN" sz="1800" b="1" dirty="0">
            <a:latin typeface="Calibri" panose="020F0502020204030204" pitchFamily="34" charset="0"/>
          </a:endParaRPr>
        </a:p>
      </dgm:t>
    </dgm:pt>
    <dgm:pt modelId="{AC486C0B-FE44-44F3-9321-EB8C9FE98206}" type="parTrans" cxnId="{C408A014-6933-492D-B2E0-37C18A582D5B}">
      <dgm:prSet/>
      <dgm:spPr/>
      <dgm:t>
        <a:bodyPr/>
        <a:lstStyle/>
        <a:p>
          <a:endParaRPr lang="en-IN"/>
        </a:p>
      </dgm:t>
    </dgm:pt>
    <dgm:pt modelId="{44FA79F0-E714-4C51-B657-360C36BEA568}" type="sibTrans" cxnId="{C408A014-6933-492D-B2E0-37C18A582D5B}">
      <dgm:prSet/>
      <dgm:spPr/>
      <dgm:t>
        <a:bodyPr/>
        <a:lstStyle/>
        <a:p>
          <a:endParaRPr lang="en-IN"/>
        </a:p>
      </dgm:t>
    </dgm:pt>
    <dgm:pt modelId="{D69AFAC7-B3F8-427F-9925-A7B51D5C840E}">
      <dgm:prSet phldrT="[Text]" custT="1"/>
      <dgm:spPr/>
      <dgm:t>
        <a:bodyPr/>
        <a:lstStyle/>
        <a:p>
          <a:r>
            <a:rPr lang="en-IN" sz="1800" b="1" dirty="0" smtClean="0">
              <a:latin typeface="Calibri" panose="020F0502020204030204" pitchFamily="34" charset="0"/>
            </a:rPr>
            <a:t>Investors may agree to receive restricted or muted returns.</a:t>
          </a:r>
          <a:endParaRPr lang="en-IN" sz="1800" b="1" dirty="0">
            <a:latin typeface="Calibri" panose="020F0502020204030204" pitchFamily="34" charset="0"/>
          </a:endParaRPr>
        </a:p>
      </dgm:t>
    </dgm:pt>
    <dgm:pt modelId="{5554721F-3985-4E87-BFAB-FB9CFA43D32E}" type="parTrans" cxnId="{DC128104-C180-4BFD-A27C-A7A92CA4159F}">
      <dgm:prSet/>
      <dgm:spPr/>
      <dgm:t>
        <a:bodyPr/>
        <a:lstStyle/>
        <a:p>
          <a:endParaRPr lang="en-US"/>
        </a:p>
      </dgm:t>
    </dgm:pt>
    <dgm:pt modelId="{A9544064-A545-418E-862C-C4A1472F73AF}" type="sibTrans" cxnId="{DC128104-C180-4BFD-A27C-A7A92CA4159F}">
      <dgm:prSet/>
      <dgm:spPr/>
      <dgm:t>
        <a:bodyPr/>
        <a:lstStyle/>
        <a:p>
          <a:endParaRPr lang="en-US"/>
        </a:p>
      </dgm:t>
    </dgm:pt>
    <dgm:pt modelId="{F6A8C3B1-2C78-4A06-8E98-6A1E3CE1A6AC}" type="pres">
      <dgm:prSet presAssocID="{ED7A07C9-1871-4176-A0B5-63A4C8AA0266}" presName="Name0" presStyleCnt="0">
        <dgm:presLayoutVars>
          <dgm:dir/>
          <dgm:animLvl val="lvl"/>
          <dgm:resizeHandles val="exact"/>
        </dgm:presLayoutVars>
      </dgm:prSet>
      <dgm:spPr/>
      <dgm:t>
        <a:bodyPr/>
        <a:lstStyle/>
        <a:p>
          <a:endParaRPr lang="en-IN"/>
        </a:p>
      </dgm:t>
    </dgm:pt>
    <dgm:pt modelId="{C56F3F1C-D27D-4CDF-BDEE-A7E763ADA0E5}" type="pres">
      <dgm:prSet presAssocID="{C2EC2F0C-BB41-4292-BA93-C4458DBD3922}" presName="linNode" presStyleCnt="0"/>
      <dgm:spPr/>
    </dgm:pt>
    <dgm:pt modelId="{0BABB0CD-55CD-434F-B160-8D9C8384E7B8}" type="pres">
      <dgm:prSet presAssocID="{C2EC2F0C-BB41-4292-BA93-C4458DBD3922}" presName="parentText" presStyleLbl="node1" presStyleIdx="0" presStyleCnt="3">
        <dgm:presLayoutVars>
          <dgm:chMax val="1"/>
          <dgm:bulletEnabled val="1"/>
        </dgm:presLayoutVars>
      </dgm:prSet>
      <dgm:spPr/>
      <dgm:t>
        <a:bodyPr/>
        <a:lstStyle/>
        <a:p>
          <a:endParaRPr lang="en-IN"/>
        </a:p>
      </dgm:t>
    </dgm:pt>
    <dgm:pt modelId="{3B0F4A66-3535-4126-BA30-D848B2B9D27E}" type="pres">
      <dgm:prSet presAssocID="{C2EC2F0C-BB41-4292-BA93-C4458DBD3922}" presName="descendantText" presStyleLbl="alignAccFollowNode1" presStyleIdx="0" presStyleCnt="3" custScaleX="137406">
        <dgm:presLayoutVars>
          <dgm:bulletEnabled val="1"/>
        </dgm:presLayoutVars>
      </dgm:prSet>
      <dgm:spPr/>
      <dgm:t>
        <a:bodyPr/>
        <a:lstStyle/>
        <a:p>
          <a:endParaRPr lang="en-IN"/>
        </a:p>
      </dgm:t>
    </dgm:pt>
    <dgm:pt modelId="{06493B65-C670-40D1-8121-E925F946D364}" type="pres">
      <dgm:prSet presAssocID="{DD16595D-94C6-4AEE-A369-4151B09F6F99}" presName="sp" presStyleCnt="0"/>
      <dgm:spPr/>
    </dgm:pt>
    <dgm:pt modelId="{17617AFB-7F41-4C88-BBA9-384B5FE8C2EE}" type="pres">
      <dgm:prSet presAssocID="{38336CFA-1600-4291-BA36-B2DCA7A95D3F}" presName="linNode" presStyleCnt="0"/>
      <dgm:spPr/>
    </dgm:pt>
    <dgm:pt modelId="{B6EF1B66-F7B9-4914-A793-AF5CB3E3F081}" type="pres">
      <dgm:prSet presAssocID="{38336CFA-1600-4291-BA36-B2DCA7A95D3F}" presName="parentText" presStyleLbl="node1" presStyleIdx="1" presStyleCnt="3" custScaleY="68491">
        <dgm:presLayoutVars>
          <dgm:chMax val="1"/>
          <dgm:bulletEnabled val="1"/>
        </dgm:presLayoutVars>
      </dgm:prSet>
      <dgm:spPr/>
      <dgm:t>
        <a:bodyPr/>
        <a:lstStyle/>
        <a:p>
          <a:endParaRPr lang="en-IN"/>
        </a:p>
      </dgm:t>
    </dgm:pt>
    <dgm:pt modelId="{42948910-85D5-4BD0-9D2A-C2873B3A0B4E}" type="pres">
      <dgm:prSet presAssocID="{38336CFA-1600-4291-BA36-B2DCA7A95D3F}" presName="descendantText" presStyleLbl="alignAccFollowNode1" presStyleIdx="1" presStyleCnt="3" custScaleX="137640" custScaleY="64498">
        <dgm:presLayoutVars>
          <dgm:bulletEnabled val="1"/>
        </dgm:presLayoutVars>
      </dgm:prSet>
      <dgm:spPr/>
      <dgm:t>
        <a:bodyPr/>
        <a:lstStyle/>
        <a:p>
          <a:endParaRPr lang="en-IN"/>
        </a:p>
      </dgm:t>
    </dgm:pt>
    <dgm:pt modelId="{DB8D61ED-922C-4A0A-A5BE-A5EFB0B2C1F2}" type="pres">
      <dgm:prSet presAssocID="{7AE85B0F-5A89-48E3-B296-9B6803F30431}" presName="sp" presStyleCnt="0"/>
      <dgm:spPr/>
    </dgm:pt>
    <dgm:pt modelId="{AD760787-1835-4A27-BB8D-67A6EBE51BB9}" type="pres">
      <dgm:prSet presAssocID="{27604AC3-826D-458E-8593-2B206A5C256A}" presName="linNode" presStyleCnt="0"/>
      <dgm:spPr/>
    </dgm:pt>
    <dgm:pt modelId="{8B41A1BE-C9AC-4876-93D4-B6F6A09A2F92}" type="pres">
      <dgm:prSet presAssocID="{27604AC3-826D-458E-8593-2B206A5C256A}" presName="parentText" presStyleLbl="node1" presStyleIdx="2" presStyleCnt="3" custScaleY="179512">
        <dgm:presLayoutVars>
          <dgm:chMax val="1"/>
          <dgm:bulletEnabled val="1"/>
        </dgm:presLayoutVars>
      </dgm:prSet>
      <dgm:spPr/>
      <dgm:t>
        <a:bodyPr/>
        <a:lstStyle/>
        <a:p>
          <a:endParaRPr lang="en-IN"/>
        </a:p>
      </dgm:t>
    </dgm:pt>
    <dgm:pt modelId="{8E1D5C37-E285-489A-AF08-D74B4206EB7C}" type="pres">
      <dgm:prSet presAssocID="{27604AC3-826D-458E-8593-2B206A5C256A}" presName="descendantText" presStyleLbl="alignAccFollowNode1" presStyleIdx="2" presStyleCnt="3" custScaleX="137640" custScaleY="208007">
        <dgm:presLayoutVars>
          <dgm:bulletEnabled val="1"/>
        </dgm:presLayoutVars>
      </dgm:prSet>
      <dgm:spPr/>
      <dgm:t>
        <a:bodyPr/>
        <a:lstStyle/>
        <a:p>
          <a:endParaRPr lang="en-IN"/>
        </a:p>
      </dgm:t>
    </dgm:pt>
  </dgm:ptLst>
  <dgm:cxnLst>
    <dgm:cxn modelId="{8D462E53-CF89-4F81-BB5C-6D1ACA08401A}" type="presOf" srcId="{E0E19B29-CACA-4F44-BC30-D5D412BA7DA8}" destId="{8E1D5C37-E285-489A-AF08-D74B4206EB7C}" srcOrd="0" destOrd="0" presId="urn:microsoft.com/office/officeart/2005/8/layout/vList5"/>
    <dgm:cxn modelId="{DC4F30AD-DFC1-403D-9131-DD98D5E5628D}" type="presOf" srcId="{D69AFAC7-B3F8-427F-9925-A7B51D5C840E}" destId="{8E1D5C37-E285-489A-AF08-D74B4206EB7C}" srcOrd="0" destOrd="1" presId="urn:microsoft.com/office/officeart/2005/8/layout/vList5"/>
    <dgm:cxn modelId="{491DF9F4-2F32-4C73-825A-1463C332A642}" srcId="{ED7A07C9-1871-4176-A0B5-63A4C8AA0266}" destId="{27604AC3-826D-458E-8593-2B206A5C256A}" srcOrd="2" destOrd="0" parTransId="{2FFF2099-38D9-4990-8F78-1E90805B495B}" sibTransId="{80BEC580-00DA-4CCB-80EC-124D08808157}"/>
    <dgm:cxn modelId="{8BC7DCD1-120A-4751-A8D2-1DE63751E057}" type="presOf" srcId="{ED7A07C9-1871-4176-A0B5-63A4C8AA0266}" destId="{F6A8C3B1-2C78-4A06-8E98-6A1E3CE1A6AC}" srcOrd="0" destOrd="0" presId="urn:microsoft.com/office/officeart/2005/8/layout/vList5"/>
    <dgm:cxn modelId="{C408A014-6933-492D-B2E0-37C18A582D5B}" srcId="{27604AC3-826D-458E-8593-2B206A5C256A}" destId="{0BF7F162-A842-4767-B913-AAA54B970C0C}" srcOrd="3" destOrd="0" parTransId="{AC486C0B-FE44-44F3-9321-EB8C9FE98206}" sibTransId="{44FA79F0-E714-4C51-B657-360C36BEA568}"/>
    <dgm:cxn modelId="{6CBA4FA3-24AF-40F4-BC12-66ECAE1D2E3B}" srcId="{ED7A07C9-1871-4176-A0B5-63A4C8AA0266}" destId="{C2EC2F0C-BB41-4292-BA93-C4458DBD3922}" srcOrd="0" destOrd="0" parTransId="{A4548F47-D62D-421D-89F3-33C291A2E688}" sibTransId="{DD16595D-94C6-4AEE-A369-4151B09F6F99}"/>
    <dgm:cxn modelId="{3F3902A6-9ED5-4301-AD48-41BBA3DD676D}" srcId="{C2EC2F0C-BB41-4292-BA93-C4458DBD3922}" destId="{53D7B76E-B11F-4DC7-93C5-35BEF6CED86C}" srcOrd="0" destOrd="0" parTransId="{6EAE3B2F-3B2C-4439-B41A-ED92DE14BE12}" sibTransId="{65F5AD11-82AB-4759-9CCD-EBEB571E4A54}"/>
    <dgm:cxn modelId="{E110EF2B-8FB1-4B0E-B023-61548769A5AC}" type="presOf" srcId="{B4C20F17-B5E2-4B73-A5C8-B9414DE532D9}" destId="{42948910-85D5-4BD0-9D2A-C2873B3A0B4E}" srcOrd="0" destOrd="0" presId="urn:microsoft.com/office/officeart/2005/8/layout/vList5"/>
    <dgm:cxn modelId="{E54994E2-F0F5-44CF-A42F-9BA1D632BAA7}" srcId="{ED7A07C9-1871-4176-A0B5-63A4C8AA0266}" destId="{38336CFA-1600-4291-BA36-B2DCA7A95D3F}" srcOrd="1" destOrd="0" parTransId="{D0F2D4EF-DE5C-414C-9F7A-C60CA0F51BA5}" sibTransId="{7AE85B0F-5A89-48E3-B296-9B6803F30431}"/>
    <dgm:cxn modelId="{D1B37994-22A4-4B59-9310-FC3745DCE5E9}" type="presOf" srcId="{27604AC3-826D-458E-8593-2B206A5C256A}" destId="{8B41A1BE-C9AC-4876-93D4-B6F6A09A2F92}" srcOrd="0" destOrd="0" presId="urn:microsoft.com/office/officeart/2005/8/layout/vList5"/>
    <dgm:cxn modelId="{59A9FF8E-9337-4ED1-B8D0-9A615A19B376}" srcId="{27604AC3-826D-458E-8593-2B206A5C256A}" destId="{E0E19B29-CACA-4F44-BC30-D5D412BA7DA8}" srcOrd="0" destOrd="0" parTransId="{3C29311C-8BF6-4E0C-8159-8CD9FB45E038}" sibTransId="{DE2990F6-BC31-4C7E-884F-9259D80CB152}"/>
    <dgm:cxn modelId="{E104B33D-8547-4452-83BA-80F8953F7A27}" srcId="{27604AC3-826D-458E-8593-2B206A5C256A}" destId="{5B946EE9-FD49-4EEE-90CC-03F51407B180}" srcOrd="2" destOrd="0" parTransId="{893F3D48-8D41-4E2A-A2D8-8E943875D7A7}" sibTransId="{74C0C6BA-6855-45ED-8DBF-983B8328001B}"/>
    <dgm:cxn modelId="{FC20CDD9-514F-4C9C-BB0D-2EAE2AB0CE2C}" type="presOf" srcId="{5B946EE9-FD49-4EEE-90CC-03F51407B180}" destId="{8E1D5C37-E285-489A-AF08-D74B4206EB7C}" srcOrd="0" destOrd="2" presId="urn:microsoft.com/office/officeart/2005/8/layout/vList5"/>
    <dgm:cxn modelId="{3BA50540-FED0-4B07-9DC6-3EF0C28D105D}" type="presOf" srcId="{C2EC2F0C-BB41-4292-BA93-C4458DBD3922}" destId="{0BABB0CD-55CD-434F-B160-8D9C8384E7B8}" srcOrd="0" destOrd="0" presId="urn:microsoft.com/office/officeart/2005/8/layout/vList5"/>
    <dgm:cxn modelId="{0C8191C6-CDB1-4B0E-AA0D-6250C1B5D30D}" type="presOf" srcId="{0BF7F162-A842-4767-B913-AAA54B970C0C}" destId="{8E1D5C37-E285-489A-AF08-D74B4206EB7C}" srcOrd="0" destOrd="3" presId="urn:microsoft.com/office/officeart/2005/8/layout/vList5"/>
    <dgm:cxn modelId="{384D5AB5-8123-46A0-8525-8340BF1A2D23}" srcId="{38336CFA-1600-4291-BA36-B2DCA7A95D3F}" destId="{B4C20F17-B5E2-4B73-A5C8-B9414DE532D9}" srcOrd="0" destOrd="0" parTransId="{C067C756-22B5-4C5A-8779-FF37E8F5F1F5}" sibTransId="{1D4A30C5-7677-456C-AC4F-13079B7E6F26}"/>
    <dgm:cxn modelId="{319B31F9-504A-4A90-B350-6018EDBA605A}" type="presOf" srcId="{53D7B76E-B11F-4DC7-93C5-35BEF6CED86C}" destId="{3B0F4A66-3535-4126-BA30-D848B2B9D27E}" srcOrd="0" destOrd="0" presId="urn:microsoft.com/office/officeart/2005/8/layout/vList5"/>
    <dgm:cxn modelId="{DC128104-C180-4BFD-A27C-A7A92CA4159F}" srcId="{27604AC3-826D-458E-8593-2B206A5C256A}" destId="{D69AFAC7-B3F8-427F-9925-A7B51D5C840E}" srcOrd="1" destOrd="0" parTransId="{5554721F-3985-4E87-BFAB-FB9CFA43D32E}" sibTransId="{A9544064-A545-418E-862C-C4A1472F73AF}"/>
    <dgm:cxn modelId="{40D48D6F-00B1-4388-A13D-5091F702CDB3}" type="presOf" srcId="{38336CFA-1600-4291-BA36-B2DCA7A95D3F}" destId="{B6EF1B66-F7B9-4914-A793-AF5CB3E3F081}" srcOrd="0" destOrd="0" presId="urn:microsoft.com/office/officeart/2005/8/layout/vList5"/>
    <dgm:cxn modelId="{85ED0F4D-46DA-48FD-B029-2BBBD391EF2E}" type="presParOf" srcId="{F6A8C3B1-2C78-4A06-8E98-6A1E3CE1A6AC}" destId="{C56F3F1C-D27D-4CDF-BDEE-A7E763ADA0E5}" srcOrd="0" destOrd="0" presId="urn:microsoft.com/office/officeart/2005/8/layout/vList5"/>
    <dgm:cxn modelId="{19AE152E-1883-4692-A11A-F23BCD3EC2DF}" type="presParOf" srcId="{C56F3F1C-D27D-4CDF-BDEE-A7E763ADA0E5}" destId="{0BABB0CD-55CD-434F-B160-8D9C8384E7B8}" srcOrd="0" destOrd="0" presId="urn:microsoft.com/office/officeart/2005/8/layout/vList5"/>
    <dgm:cxn modelId="{3548B194-23A2-42E1-AFE4-ED660CB76A39}" type="presParOf" srcId="{C56F3F1C-D27D-4CDF-BDEE-A7E763ADA0E5}" destId="{3B0F4A66-3535-4126-BA30-D848B2B9D27E}" srcOrd="1" destOrd="0" presId="urn:microsoft.com/office/officeart/2005/8/layout/vList5"/>
    <dgm:cxn modelId="{B41DB928-C004-4372-B843-F95DC980BFFE}" type="presParOf" srcId="{F6A8C3B1-2C78-4A06-8E98-6A1E3CE1A6AC}" destId="{06493B65-C670-40D1-8121-E925F946D364}" srcOrd="1" destOrd="0" presId="urn:microsoft.com/office/officeart/2005/8/layout/vList5"/>
    <dgm:cxn modelId="{B0C44810-FEA8-48CE-95D4-219286D34E33}" type="presParOf" srcId="{F6A8C3B1-2C78-4A06-8E98-6A1E3CE1A6AC}" destId="{17617AFB-7F41-4C88-BBA9-384B5FE8C2EE}" srcOrd="2" destOrd="0" presId="urn:microsoft.com/office/officeart/2005/8/layout/vList5"/>
    <dgm:cxn modelId="{BE60A631-9807-41A0-85C6-DF46F91715AC}" type="presParOf" srcId="{17617AFB-7F41-4C88-BBA9-384B5FE8C2EE}" destId="{B6EF1B66-F7B9-4914-A793-AF5CB3E3F081}" srcOrd="0" destOrd="0" presId="urn:microsoft.com/office/officeart/2005/8/layout/vList5"/>
    <dgm:cxn modelId="{448798D6-8202-4086-A492-1EEECFC859F1}" type="presParOf" srcId="{17617AFB-7F41-4C88-BBA9-384B5FE8C2EE}" destId="{42948910-85D5-4BD0-9D2A-C2873B3A0B4E}" srcOrd="1" destOrd="0" presId="urn:microsoft.com/office/officeart/2005/8/layout/vList5"/>
    <dgm:cxn modelId="{6851D9D4-9606-4125-BBE6-88D68F02D47E}" type="presParOf" srcId="{F6A8C3B1-2C78-4A06-8E98-6A1E3CE1A6AC}" destId="{DB8D61ED-922C-4A0A-A5BE-A5EFB0B2C1F2}" srcOrd="3" destOrd="0" presId="urn:microsoft.com/office/officeart/2005/8/layout/vList5"/>
    <dgm:cxn modelId="{C30DE32D-A53B-4073-9A54-E42D66A92BC8}" type="presParOf" srcId="{F6A8C3B1-2C78-4A06-8E98-6A1E3CE1A6AC}" destId="{AD760787-1835-4A27-BB8D-67A6EBE51BB9}" srcOrd="4" destOrd="0" presId="urn:microsoft.com/office/officeart/2005/8/layout/vList5"/>
    <dgm:cxn modelId="{5BE0FADD-215F-492A-88C8-B7F3057DFD61}" type="presParOf" srcId="{AD760787-1835-4A27-BB8D-67A6EBE51BB9}" destId="{8B41A1BE-C9AC-4876-93D4-B6F6A09A2F92}" srcOrd="0" destOrd="0" presId="urn:microsoft.com/office/officeart/2005/8/layout/vList5"/>
    <dgm:cxn modelId="{0248E1C1-9735-491D-8E97-101CA477986D}" type="presParOf" srcId="{AD760787-1835-4A27-BB8D-67A6EBE51BB9}" destId="{8E1D5C37-E285-489A-AF08-D74B4206EB7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54BC9CF-4074-43E1-9749-9DF2C83FBA2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99A1789-CDF6-4860-91B4-816DF907791E}">
      <dgm:prSet phldrT="[Text]" custT="1"/>
      <dgm:spPr>
        <a:solidFill>
          <a:srgbClr val="FA6A66"/>
        </a:solidFill>
      </dgm:spPr>
      <dgm:t>
        <a:bodyPr/>
        <a:lstStyle/>
        <a:p>
          <a:r>
            <a:rPr lang="en-US" sz="2800" dirty="0" smtClean="0"/>
            <a:t>Category I</a:t>
          </a:r>
          <a:endParaRPr lang="en-US" sz="2800" dirty="0"/>
        </a:p>
      </dgm:t>
    </dgm:pt>
    <dgm:pt modelId="{E932B1D1-42A9-4702-B7B6-0E7AD8E3CC92}" type="parTrans" cxnId="{C4B638CA-9B1F-447E-A47C-5609AC572AFE}">
      <dgm:prSet/>
      <dgm:spPr/>
      <dgm:t>
        <a:bodyPr/>
        <a:lstStyle/>
        <a:p>
          <a:endParaRPr lang="en-US"/>
        </a:p>
      </dgm:t>
    </dgm:pt>
    <dgm:pt modelId="{74C74ECD-1694-4248-81C2-8EFF3AFB56D1}" type="sibTrans" cxnId="{C4B638CA-9B1F-447E-A47C-5609AC572AFE}">
      <dgm:prSet/>
      <dgm:spPr/>
      <dgm:t>
        <a:bodyPr/>
        <a:lstStyle/>
        <a:p>
          <a:endParaRPr lang="en-US"/>
        </a:p>
      </dgm:t>
    </dgm:pt>
    <dgm:pt modelId="{708A629A-6F0E-4E8D-9420-5FF562EBBDB8}">
      <dgm:prSet phldrT="[Text]"/>
      <dgm:spPr>
        <a:solidFill>
          <a:schemeClr val="bg1">
            <a:alpha val="90000"/>
          </a:schemeClr>
        </a:solidFill>
      </dgm:spPr>
      <dgm:t>
        <a:bodyPr/>
        <a:lstStyle/>
        <a:p>
          <a:r>
            <a:rPr lang="en-IN" b="0" dirty="0" smtClean="0">
              <a:latin typeface="+mn-lt"/>
            </a:rPr>
            <a:t>Invest in </a:t>
          </a:r>
          <a:r>
            <a:rPr lang="en-IN" b="1" dirty="0" smtClean="0">
              <a:latin typeface="+mn-lt"/>
            </a:rPr>
            <a:t>socially or economically desirable ventures.</a:t>
          </a:r>
          <a:endParaRPr lang="en-US" dirty="0">
            <a:latin typeface="+mn-lt"/>
          </a:endParaRPr>
        </a:p>
      </dgm:t>
    </dgm:pt>
    <dgm:pt modelId="{51DFC004-A0BE-46F8-8E0B-A6BFFA616F84}" type="parTrans" cxnId="{91435984-7383-4D09-A1A1-AB9AE1A9B255}">
      <dgm:prSet/>
      <dgm:spPr/>
      <dgm:t>
        <a:bodyPr/>
        <a:lstStyle/>
        <a:p>
          <a:endParaRPr lang="en-US"/>
        </a:p>
      </dgm:t>
    </dgm:pt>
    <dgm:pt modelId="{AC2EF100-24D6-49E8-A911-7A0F97D6A9E4}" type="sibTrans" cxnId="{91435984-7383-4D09-A1A1-AB9AE1A9B255}">
      <dgm:prSet/>
      <dgm:spPr/>
      <dgm:t>
        <a:bodyPr/>
        <a:lstStyle/>
        <a:p>
          <a:endParaRPr lang="en-US"/>
        </a:p>
      </dgm:t>
    </dgm:pt>
    <dgm:pt modelId="{C2B2E979-947E-491A-B66A-3871CF3E81D9}">
      <dgm:prSet phldrT="[Text]"/>
      <dgm:spPr>
        <a:solidFill>
          <a:schemeClr val="bg1">
            <a:alpha val="90000"/>
          </a:schemeClr>
        </a:solidFill>
      </dgm:spPr>
      <dgm:t>
        <a:bodyPr/>
        <a:lstStyle/>
        <a:p>
          <a:r>
            <a:rPr lang="en-US" dirty="0" smtClean="0">
              <a:latin typeface="+mn-lt"/>
            </a:rPr>
            <a:t>Examples:                  1. </a:t>
          </a:r>
          <a:r>
            <a:rPr lang="en-IN" dirty="0" smtClean="0">
              <a:latin typeface="+mn-lt"/>
            </a:rPr>
            <a:t>Venture Capital Funds,                       2. SME Funds,           3. Social Venture Funds                        4. Infrastructure Funds</a:t>
          </a:r>
          <a:endParaRPr lang="en-US" dirty="0">
            <a:latin typeface="+mn-lt"/>
          </a:endParaRPr>
        </a:p>
      </dgm:t>
    </dgm:pt>
    <dgm:pt modelId="{5E68E6CF-5203-446E-8DA8-308F20751B34}" type="parTrans" cxnId="{10B9459C-69E5-430E-9DCF-94892C63C485}">
      <dgm:prSet/>
      <dgm:spPr/>
      <dgm:t>
        <a:bodyPr/>
        <a:lstStyle/>
        <a:p>
          <a:endParaRPr lang="en-US"/>
        </a:p>
      </dgm:t>
    </dgm:pt>
    <dgm:pt modelId="{2B9C52A2-E623-4488-8714-B6E2A3CE44BB}" type="sibTrans" cxnId="{10B9459C-69E5-430E-9DCF-94892C63C485}">
      <dgm:prSet/>
      <dgm:spPr/>
      <dgm:t>
        <a:bodyPr/>
        <a:lstStyle/>
        <a:p>
          <a:endParaRPr lang="en-US"/>
        </a:p>
      </dgm:t>
    </dgm:pt>
    <dgm:pt modelId="{C17DC1D8-B1A6-424C-8096-183C8432E9F6}">
      <dgm:prSet phldrT="[Text]" custT="1"/>
      <dgm:spPr>
        <a:solidFill>
          <a:srgbClr val="FF0000"/>
        </a:solidFill>
      </dgm:spPr>
      <dgm:t>
        <a:bodyPr/>
        <a:lstStyle/>
        <a:p>
          <a:r>
            <a:rPr lang="en-US" sz="2800" dirty="0" smtClean="0"/>
            <a:t>Category II</a:t>
          </a:r>
          <a:endParaRPr lang="en-US" sz="2800" dirty="0"/>
        </a:p>
      </dgm:t>
    </dgm:pt>
    <dgm:pt modelId="{84673199-1654-4D32-B3A6-BD820E767FDF}" type="parTrans" cxnId="{28ADDA52-E8CE-4853-8527-838771B47B32}">
      <dgm:prSet/>
      <dgm:spPr/>
      <dgm:t>
        <a:bodyPr/>
        <a:lstStyle/>
        <a:p>
          <a:endParaRPr lang="en-US"/>
        </a:p>
      </dgm:t>
    </dgm:pt>
    <dgm:pt modelId="{5C2DE5FB-3ABF-4D43-9C48-BB3F9586B4F9}" type="sibTrans" cxnId="{28ADDA52-E8CE-4853-8527-838771B47B32}">
      <dgm:prSet/>
      <dgm:spPr/>
      <dgm:t>
        <a:bodyPr/>
        <a:lstStyle/>
        <a:p>
          <a:endParaRPr lang="en-US"/>
        </a:p>
      </dgm:t>
    </dgm:pt>
    <dgm:pt modelId="{3B84C40B-B14F-4679-A206-C3A5F5171C74}">
      <dgm:prSet phldrT="[Text]"/>
      <dgm:spPr>
        <a:solidFill>
          <a:schemeClr val="bg1">
            <a:alpha val="90000"/>
          </a:schemeClr>
        </a:solidFill>
      </dgm:spPr>
      <dgm:t>
        <a:bodyPr/>
        <a:lstStyle/>
        <a:p>
          <a:r>
            <a:rPr lang="en-IN" b="1" dirty="0" smtClean="0">
              <a:latin typeface="Calibri" panose="020F0502020204030204" pitchFamily="34" charset="0"/>
            </a:rPr>
            <a:t>Funds not falling  in Category I and Category III </a:t>
          </a:r>
          <a:endParaRPr lang="en-US" dirty="0"/>
        </a:p>
      </dgm:t>
    </dgm:pt>
    <dgm:pt modelId="{673E9785-E898-41F3-8E57-46F13E59A406}" type="parTrans" cxnId="{206C1D4B-9F22-4A06-89EC-B682FAB0E419}">
      <dgm:prSet/>
      <dgm:spPr/>
      <dgm:t>
        <a:bodyPr/>
        <a:lstStyle/>
        <a:p>
          <a:endParaRPr lang="en-US"/>
        </a:p>
      </dgm:t>
    </dgm:pt>
    <dgm:pt modelId="{D86E04A9-2000-445F-B673-79E488C7F6CD}" type="sibTrans" cxnId="{206C1D4B-9F22-4A06-89EC-B682FAB0E419}">
      <dgm:prSet/>
      <dgm:spPr/>
      <dgm:t>
        <a:bodyPr/>
        <a:lstStyle/>
        <a:p>
          <a:endParaRPr lang="en-US"/>
        </a:p>
      </dgm:t>
    </dgm:pt>
    <dgm:pt modelId="{707E0BA6-B91E-4FE4-80D7-D557146D698A}">
      <dgm:prSet phldrT="[Text]"/>
      <dgm:spPr>
        <a:solidFill>
          <a:schemeClr val="bg1">
            <a:alpha val="90000"/>
          </a:schemeClr>
        </a:solidFill>
      </dgm:spPr>
      <dgm:t>
        <a:bodyPr/>
        <a:lstStyle/>
        <a:p>
          <a:r>
            <a:rPr lang="en-US" dirty="0" smtClean="0"/>
            <a:t>Not allowed to take leverage, except to meet day-to-day operations.</a:t>
          </a:r>
          <a:endParaRPr lang="en-US" dirty="0"/>
        </a:p>
      </dgm:t>
    </dgm:pt>
    <dgm:pt modelId="{49310FA6-E485-4B4B-A537-A77381A81CB0}" type="parTrans" cxnId="{A31DE635-1205-4C88-8481-D64B5EF107DE}">
      <dgm:prSet/>
      <dgm:spPr/>
      <dgm:t>
        <a:bodyPr/>
        <a:lstStyle/>
        <a:p>
          <a:endParaRPr lang="en-US"/>
        </a:p>
      </dgm:t>
    </dgm:pt>
    <dgm:pt modelId="{B97ABF3A-8374-44C5-8642-437995174376}" type="sibTrans" cxnId="{A31DE635-1205-4C88-8481-D64B5EF107DE}">
      <dgm:prSet/>
      <dgm:spPr/>
      <dgm:t>
        <a:bodyPr/>
        <a:lstStyle/>
        <a:p>
          <a:endParaRPr lang="en-US"/>
        </a:p>
      </dgm:t>
    </dgm:pt>
    <dgm:pt modelId="{1B8A6703-B6D9-4621-A4B4-072128DD812F}">
      <dgm:prSet phldrT="[Text]" custT="1"/>
      <dgm:spPr>
        <a:solidFill>
          <a:srgbClr val="B61A16"/>
        </a:solidFill>
      </dgm:spPr>
      <dgm:t>
        <a:bodyPr/>
        <a:lstStyle/>
        <a:p>
          <a:r>
            <a:rPr lang="en-US" sz="2800" dirty="0" smtClean="0"/>
            <a:t>Category III</a:t>
          </a:r>
          <a:endParaRPr lang="en-US" sz="2800" dirty="0"/>
        </a:p>
      </dgm:t>
    </dgm:pt>
    <dgm:pt modelId="{479D9BAF-6EC4-4E10-8723-E9CB0DC54F25}" type="parTrans" cxnId="{FFE9531A-1E0D-432A-8EFD-81124CABF987}">
      <dgm:prSet/>
      <dgm:spPr/>
      <dgm:t>
        <a:bodyPr/>
        <a:lstStyle/>
        <a:p>
          <a:endParaRPr lang="en-US"/>
        </a:p>
      </dgm:t>
    </dgm:pt>
    <dgm:pt modelId="{EF7871EF-A92A-4839-8C17-B9D0DD72EF0F}" type="sibTrans" cxnId="{FFE9531A-1E0D-432A-8EFD-81124CABF987}">
      <dgm:prSet/>
      <dgm:spPr/>
      <dgm:t>
        <a:bodyPr/>
        <a:lstStyle/>
        <a:p>
          <a:endParaRPr lang="en-US"/>
        </a:p>
      </dgm:t>
    </dgm:pt>
    <dgm:pt modelId="{5332277D-352C-41F9-AE2E-FA7E6754E2BA}">
      <dgm:prSet phldrT="[Text]"/>
      <dgm:spPr>
        <a:solidFill>
          <a:schemeClr val="bg1">
            <a:alpha val="90000"/>
          </a:schemeClr>
        </a:solidFill>
      </dgm:spPr>
      <dgm:t>
        <a:bodyPr/>
        <a:lstStyle/>
        <a:p>
          <a:r>
            <a:rPr lang="en-US" dirty="0" smtClean="0"/>
            <a:t>Funds </a:t>
          </a:r>
          <a:r>
            <a:rPr lang="en-IN" dirty="0" smtClean="0">
              <a:latin typeface="Calibri" panose="020F0502020204030204" pitchFamily="34" charset="0"/>
            </a:rPr>
            <a:t>employ </a:t>
          </a:r>
          <a:r>
            <a:rPr lang="en-IN" b="1" dirty="0" smtClean="0">
              <a:latin typeface="Calibri" panose="020F0502020204030204" pitchFamily="34" charset="0"/>
            </a:rPr>
            <a:t>diverse or complex trading strategies</a:t>
          </a:r>
          <a:endParaRPr lang="en-US" dirty="0"/>
        </a:p>
      </dgm:t>
    </dgm:pt>
    <dgm:pt modelId="{B7F0F6D1-D9D1-4A05-B369-C2F66EC4A65A}" type="parTrans" cxnId="{3A29C8AD-E31B-493C-BAE9-B10361F1431D}">
      <dgm:prSet/>
      <dgm:spPr/>
      <dgm:t>
        <a:bodyPr/>
        <a:lstStyle/>
        <a:p>
          <a:endParaRPr lang="en-US"/>
        </a:p>
      </dgm:t>
    </dgm:pt>
    <dgm:pt modelId="{B9E4BFDA-1838-4DD1-B7E5-463600055497}" type="sibTrans" cxnId="{3A29C8AD-E31B-493C-BAE9-B10361F1431D}">
      <dgm:prSet/>
      <dgm:spPr/>
      <dgm:t>
        <a:bodyPr/>
        <a:lstStyle/>
        <a:p>
          <a:endParaRPr lang="en-US"/>
        </a:p>
      </dgm:t>
    </dgm:pt>
    <dgm:pt modelId="{0F281530-2AC4-4515-800A-5BF8B79F4AC0}">
      <dgm:prSet phldrT="[Text]"/>
      <dgm:spPr>
        <a:solidFill>
          <a:schemeClr val="bg1">
            <a:alpha val="90000"/>
          </a:schemeClr>
        </a:solidFill>
      </dgm:spPr>
      <dgm:t>
        <a:bodyPr/>
        <a:lstStyle/>
        <a:p>
          <a:r>
            <a:rPr lang="en-US" dirty="0" smtClean="0"/>
            <a:t>Examples:                 1. Debt Funds          2. Private Equity Funds</a:t>
          </a:r>
          <a:endParaRPr lang="en-US" dirty="0"/>
        </a:p>
      </dgm:t>
    </dgm:pt>
    <dgm:pt modelId="{B73396AD-B241-4C75-8B58-EC4D1072E0F1}" type="parTrans" cxnId="{15534812-E547-4FFF-81F9-A277652840B9}">
      <dgm:prSet/>
      <dgm:spPr/>
      <dgm:t>
        <a:bodyPr/>
        <a:lstStyle/>
        <a:p>
          <a:endParaRPr lang="en-US"/>
        </a:p>
      </dgm:t>
    </dgm:pt>
    <dgm:pt modelId="{AAB5D3CE-5B7C-482C-990E-B8967BAA6C1D}" type="sibTrans" cxnId="{15534812-E547-4FFF-81F9-A277652840B9}">
      <dgm:prSet/>
      <dgm:spPr/>
      <dgm:t>
        <a:bodyPr/>
        <a:lstStyle/>
        <a:p>
          <a:endParaRPr lang="en-US"/>
        </a:p>
      </dgm:t>
    </dgm:pt>
    <dgm:pt modelId="{43DC6C50-7244-48DE-8657-D8BB2DC18B93}">
      <dgm:prSet phldrT="[Text]"/>
      <dgm:spPr>
        <a:solidFill>
          <a:schemeClr val="bg1">
            <a:alpha val="90000"/>
          </a:schemeClr>
        </a:solidFill>
      </dgm:spPr>
      <dgm:t>
        <a:bodyPr/>
        <a:lstStyle/>
        <a:p>
          <a:r>
            <a:rPr lang="en-US" dirty="0" smtClean="0"/>
            <a:t>Allowed to take Leverage and Investments in Derivatives.</a:t>
          </a:r>
          <a:endParaRPr lang="en-US" dirty="0"/>
        </a:p>
      </dgm:t>
    </dgm:pt>
    <dgm:pt modelId="{B3FCEA00-1B84-466B-B757-ECAFEAAC7C11}" type="parTrans" cxnId="{6AE46427-B5E1-4F55-8A13-6F0A37F63AB1}">
      <dgm:prSet/>
      <dgm:spPr/>
      <dgm:t>
        <a:bodyPr/>
        <a:lstStyle/>
        <a:p>
          <a:endParaRPr lang="en-US"/>
        </a:p>
      </dgm:t>
    </dgm:pt>
    <dgm:pt modelId="{E3FA27C0-42E1-42DF-85AA-2DFEC2C870D9}" type="sibTrans" cxnId="{6AE46427-B5E1-4F55-8A13-6F0A37F63AB1}">
      <dgm:prSet/>
      <dgm:spPr/>
      <dgm:t>
        <a:bodyPr/>
        <a:lstStyle/>
        <a:p>
          <a:endParaRPr lang="en-US"/>
        </a:p>
      </dgm:t>
    </dgm:pt>
    <dgm:pt modelId="{D8834874-041D-4BBC-9A1C-06D3E8A40C3B}">
      <dgm:prSet phldrT="[Text]"/>
      <dgm:spPr>
        <a:solidFill>
          <a:schemeClr val="bg1">
            <a:alpha val="90000"/>
          </a:schemeClr>
        </a:solidFill>
      </dgm:spPr>
      <dgm:t>
        <a:bodyPr/>
        <a:lstStyle/>
        <a:p>
          <a:endParaRPr lang="en-US" dirty="0">
            <a:latin typeface="+mn-lt"/>
          </a:endParaRPr>
        </a:p>
      </dgm:t>
    </dgm:pt>
    <dgm:pt modelId="{550CB5A2-B8B8-4781-A24B-2C2666D585C7}" type="parTrans" cxnId="{7F9A325A-0F93-457E-ACCB-71E2D8E9263D}">
      <dgm:prSet/>
      <dgm:spPr/>
      <dgm:t>
        <a:bodyPr/>
        <a:lstStyle/>
        <a:p>
          <a:endParaRPr lang="en-US"/>
        </a:p>
      </dgm:t>
    </dgm:pt>
    <dgm:pt modelId="{7C097A47-FA95-4E5C-810F-BEEC7CD56E2F}" type="sibTrans" cxnId="{7F9A325A-0F93-457E-ACCB-71E2D8E9263D}">
      <dgm:prSet/>
      <dgm:spPr/>
      <dgm:t>
        <a:bodyPr/>
        <a:lstStyle/>
        <a:p>
          <a:endParaRPr lang="en-US"/>
        </a:p>
      </dgm:t>
    </dgm:pt>
    <dgm:pt modelId="{4458235A-4D51-46AA-B6E3-BFB4C87044D5}">
      <dgm:prSet phldrT="[Text]"/>
      <dgm:spPr>
        <a:solidFill>
          <a:schemeClr val="bg1">
            <a:alpha val="90000"/>
          </a:schemeClr>
        </a:solidFill>
      </dgm:spPr>
      <dgm:t>
        <a:bodyPr/>
        <a:lstStyle/>
        <a:p>
          <a:endParaRPr lang="en-US" dirty="0"/>
        </a:p>
      </dgm:t>
    </dgm:pt>
    <dgm:pt modelId="{4C358022-FD8F-4FE2-81B4-1A135022DA17}" type="parTrans" cxnId="{9989E6E7-697A-479D-83C0-51389269D5CC}">
      <dgm:prSet/>
      <dgm:spPr/>
      <dgm:t>
        <a:bodyPr/>
        <a:lstStyle/>
        <a:p>
          <a:endParaRPr lang="en-US"/>
        </a:p>
      </dgm:t>
    </dgm:pt>
    <dgm:pt modelId="{94A8CC6E-A828-4D0A-B561-E924C65B2B9F}" type="sibTrans" cxnId="{9989E6E7-697A-479D-83C0-51389269D5CC}">
      <dgm:prSet/>
      <dgm:spPr/>
      <dgm:t>
        <a:bodyPr/>
        <a:lstStyle/>
        <a:p>
          <a:endParaRPr lang="en-US"/>
        </a:p>
      </dgm:t>
    </dgm:pt>
    <dgm:pt modelId="{A64BAEDE-A2BC-4E37-8C1F-5C4CA8FF3B30}">
      <dgm:prSet phldrT="[Text]"/>
      <dgm:spPr>
        <a:solidFill>
          <a:schemeClr val="bg1">
            <a:alpha val="90000"/>
          </a:schemeClr>
        </a:solidFill>
      </dgm:spPr>
      <dgm:t>
        <a:bodyPr/>
        <a:lstStyle/>
        <a:p>
          <a:endParaRPr lang="en-US" dirty="0"/>
        </a:p>
      </dgm:t>
    </dgm:pt>
    <dgm:pt modelId="{60A8D04C-645C-4C9D-B4C9-7B5C857CB91B}" type="parTrans" cxnId="{92DA442B-FFF2-46F9-B5D8-AFE8DBD40B1C}">
      <dgm:prSet/>
      <dgm:spPr/>
      <dgm:t>
        <a:bodyPr/>
        <a:lstStyle/>
        <a:p>
          <a:endParaRPr lang="en-US"/>
        </a:p>
      </dgm:t>
    </dgm:pt>
    <dgm:pt modelId="{60FE962C-F7CA-4EDB-90D0-07338E40B55C}" type="sibTrans" cxnId="{92DA442B-FFF2-46F9-B5D8-AFE8DBD40B1C}">
      <dgm:prSet/>
      <dgm:spPr/>
      <dgm:t>
        <a:bodyPr/>
        <a:lstStyle/>
        <a:p>
          <a:endParaRPr lang="en-US"/>
        </a:p>
      </dgm:t>
    </dgm:pt>
    <dgm:pt modelId="{710251CD-F0C7-4F5A-A5A6-D83B8FE52429}">
      <dgm:prSet phldrT="[Text]"/>
      <dgm:spPr>
        <a:solidFill>
          <a:schemeClr val="bg1">
            <a:alpha val="90000"/>
          </a:schemeClr>
        </a:solidFill>
      </dgm:spPr>
      <dgm:t>
        <a:bodyPr/>
        <a:lstStyle/>
        <a:p>
          <a:endParaRPr lang="en-US" dirty="0"/>
        </a:p>
      </dgm:t>
    </dgm:pt>
    <dgm:pt modelId="{DCBD8E28-8DCD-4A0C-9AA5-D3C1E138E5B2}" type="parTrans" cxnId="{F01C375F-383D-4565-99BA-4DA6ACCFADFE}">
      <dgm:prSet/>
      <dgm:spPr/>
      <dgm:t>
        <a:bodyPr/>
        <a:lstStyle/>
        <a:p>
          <a:endParaRPr lang="en-US"/>
        </a:p>
      </dgm:t>
    </dgm:pt>
    <dgm:pt modelId="{74F35F00-D6FB-4C1D-8EB1-519C30B6B083}" type="sibTrans" cxnId="{F01C375F-383D-4565-99BA-4DA6ACCFADFE}">
      <dgm:prSet/>
      <dgm:spPr/>
      <dgm:t>
        <a:bodyPr/>
        <a:lstStyle/>
        <a:p>
          <a:endParaRPr lang="en-US"/>
        </a:p>
      </dgm:t>
    </dgm:pt>
    <dgm:pt modelId="{FD279499-5F37-4292-8158-7DA6D7E4A14B}">
      <dgm:prSet phldrT="[Text]"/>
      <dgm:spPr>
        <a:solidFill>
          <a:schemeClr val="bg1">
            <a:alpha val="90000"/>
          </a:schemeClr>
        </a:solidFill>
      </dgm:spPr>
      <dgm:t>
        <a:bodyPr/>
        <a:lstStyle/>
        <a:p>
          <a:r>
            <a:rPr lang="en-US" dirty="0" smtClean="0"/>
            <a:t>Example: Hedge Funds</a:t>
          </a:r>
          <a:endParaRPr lang="en-US" dirty="0"/>
        </a:p>
      </dgm:t>
    </dgm:pt>
    <dgm:pt modelId="{99F3ECC6-116C-4C48-A878-F19AA5DA0713}" type="parTrans" cxnId="{0E1B89C4-B724-49C3-8085-2AC41DD486E4}">
      <dgm:prSet/>
      <dgm:spPr/>
      <dgm:t>
        <a:bodyPr/>
        <a:lstStyle/>
        <a:p>
          <a:endParaRPr lang="en-US"/>
        </a:p>
      </dgm:t>
    </dgm:pt>
    <dgm:pt modelId="{72A877C3-49B9-411E-9839-0B169E4C4FC9}" type="sibTrans" cxnId="{0E1B89C4-B724-49C3-8085-2AC41DD486E4}">
      <dgm:prSet/>
      <dgm:spPr/>
      <dgm:t>
        <a:bodyPr/>
        <a:lstStyle/>
        <a:p>
          <a:endParaRPr lang="en-US"/>
        </a:p>
      </dgm:t>
    </dgm:pt>
    <dgm:pt modelId="{B397CB8A-322B-46BD-86DB-02AD6E557A3C}">
      <dgm:prSet phldrT="[Text]"/>
      <dgm:spPr>
        <a:solidFill>
          <a:schemeClr val="bg1">
            <a:alpha val="90000"/>
          </a:schemeClr>
        </a:solidFill>
      </dgm:spPr>
      <dgm:t>
        <a:bodyPr/>
        <a:lstStyle/>
        <a:p>
          <a:endParaRPr lang="en-US" dirty="0"/>
        </a:p>
      </dgm:t>
    </dgm:pt>
    <dgm:pt modelId="{03B892DF-43DC-4411-8BE7-CC52F8BD1D47}" type="parTrans" cxnId="{553CEB4D-22D5-4F82-AD0D-46A37CB2DE7B}">
      <dgm:prSet/>
      <dgm:spPr/>
      <dgm:t>
        <a:bodyPr/>
        <a:lstStyle/>
        <a:p>
          <a:endParaRPr lang="en-US"/>
        </a:p>
      </dgm:t>
    </dgm:pt>
    <dgm:pt modelId="{563E868E-88C6-43B2-B1EB-CC183C0514F6}" type="sibTrans" cxnId="{553CEB4D-22D5-4F82-AD0D-46A37CB2DE7B}">
      <dgm:prSet/>
      <dgm:spPr/>
      <dgm:t>
        <a:bodyPr/>
        <a:lstStyle/>
        <a:p>
          <a:endParaRPr lang="en-US"/>
        </a:p>
      </dgm:t>
    </dgm:pt>
    <dgm:pt modelId="{8A5E9745-7F5F-41DD-B18A-336A695634A8}" type="pres">
      <dgm:prSet presAssocID="{E54BC9CF-4074-43E1-9749-9DF2C83FBA27}" presName="Name0" presStyleCnt="0">
        <dgm:presLayoutVars>
          <dgm:dir/>
          <dgm:animLvl val="lvl"/>
          <dgm:resizeHandles val="exact"/>
        </dgm:presLayoutVars>
      </dgm:prSet>
      <dgm:spPr/>
      <dgm:t>
        <a:bodyPr/>
        <a:lstStyle/>
        <a:p>
          <a:endParaRPr lang="en-US"/>
        </a:p>
      </dgm:t>
    </dgm:pt>
    <dgm:pt modelId="{C44C8CDA-6ED1-4767-8221-8A738EADA384}" type="pres">
      <dgm:prSet presAssocID="{999A1789-CDF6-4860-91B4-816DF907791E}" presName="composite" presStyleCnt="0"/>
      <dgm:spPr/>
    </dgm:pt>
    <dgm:pt modelId="{DE947A8D-5F5D-422F-864B-133DF9A08DB8}" type="pres">
      <dgm:prSet presAssocID="{999A1789-CDF6-4860-91B4-816DF907791E}" presName="parTx" presStyleLbl="alignNode1" presStyleIdx="0" presStyleCnt="3">
        <dgm:presLayoutVars>
          <dgm:chMax val="0"/>
          <dgm:chPref val="0"/>
          <dgm:bulletEnabled val="1"/>
        </dgm:presLayoutVars>
      </dgm:prSet>
      <dgm:spPr/>
      <dgm:t>
        <a:bodyPr/>
        <a:lstStyle/>
        <a:p>
          <a:endParaRPr lang="en-US"/>
        </a:p>
      </dgm:t>
    </dgm:pt>
    <dgm:pt modelId="{60FDA150-AE2A-43F9-8387-9627724444A0}" type="pres">
      <dgm:prSet presAssocID="{999A1789-CDF6-4860-91B4-816DF907791E}" presName="desTx" presStyleLbl="alignAccFollowNode1" presStyleIdx="0" presStyleCnt="3">
        <dgm:presLayoutVars>
          <dgm:bulletEnabled val="1"/>
        </dgm:presLayoutVars>
      </dgm:prSet>
      <dgm:spPr/>
      <dgm:t>
        <a:bodyPr/>
        <a:lstStyle/>
        <a:p>
          <a:endParaRPr lang="en-US"/>
        </a:p>
      </dgm:t>
    </dgm:pt>
    <dgm:pt modelId="{82DDF5CE-B77F-4E25-A58E-D115E504C897}" type="pres">
      <dgm:prSet presAssocID="{74C74ECD-1694-4248-81C2-8EFF3AFB56D1}" presName="space" presStyleCnt="0"/>
      <dgm:spPr/>
    </dgm:pt>
    <dgm:pt modelId="{E46486A0-C81D-4497-AD4C-2A7F3C14D919}" type="pres">
      <dgm:prSet presAssocID="{C17DC1D8-B1A6-424C-8096-183C8432E9F6}" presName="composite" presStyleCnt="0"/>
      <dgm:spPr/>
    </dgm:pt>
    <dgm:pt modelId="{81691260-470C-4C56-A8C6-D707E75FBEB0}" type="pres">
      <dgm:prSet presAssocID="{C17DC1D8-B1A6-424C-8096-183C8432E9F6}" presName="parTx" presStyleLbl="alignNode1" presStyleIdx="1" presStyleCnt="3">
        <dgm:presLayoutVars>
          <dgm:chMax val="0"/>
          <dgm:chPref val="0"/>
          <dgm:bulletEnabled val="1"/>
        </dgm:presLayoutVars>
      </dgm:prSet>
      <dgm:spPr/>
      <dgm:t>
        <a:bodyPr/>
        <a:lstStyle/>
        <a:p>
          <a:endParaRPr lang="en-US"/>
        </a:p>
      </dgm:t>
    </dgm:pt>
    <dgm:pt modelId="{1C9AAADF-D96E-4429-B8C6-A963145D4DB2}" type="pres">
      <dgm:prSet presAssocID="{C17DC1D8-B1A6-424C-8096-183C8432E9F6}" presName="desTx" presStyleLbl="alignAccFollowNode1" presStyleIdx="1" presStyleCnt="3">
        <dgm:presLayoutVars>
          <dgm:bulletEnabled val="1"/>
        </dgm:presLayoutVars>
      </dgm:prSet>
      <dgm:spPr/>
      <dgm:t>
        <a:bodyPr/>
        <a:lstStyle/>
        <a:p>
          <a:endParaRPr lang="en-US"/>
        </a:p>
      </dgm:t>
    </dgm:pt>
    <dgm:pt modelId="{C02DA558-67DC-4C76-894D-3AAF6B306923}" type="pres">
      <dgm:prSet presAssocID="{5C2DE5FB-3ABF-4D43-9C48-BB3F9586B4F9}" presName="space" presStyleCnt="0"/>
      <dgm:spPr/>
    </dgm:pt>
    <dgm:pt modelId="{81652899-7B4D-4DCE-B3FE-172C688B4D28}" type="pres">
      <dgm:prSet presAssocID="{1B8A6703-B6D9-4621-A4B4-072128DD812F}" presName="composite" presStyleCnt="0"/>
      <dgm:spPr/>
    </dgm:pt>
    <dgm:pt modelId="{3891E5E8-7F4C-4E36-AE53-AC99C5E9F215}" type="pres">
      <dgm:prSet presAssocID="{1B8A6703-B6D9-4621-A4B4-072128DD812F}" presName="parTx" presStyleLbl="alignNode1" presStyleIdx="2" presStyleCnt="3">
        <dgm:presLayoutVars>
          <dgm:chMax val="0"/>
          <dgm:chPref val="0"/>
          <dgm:bulletEnabled val="1"/>
        </dgm:presLayoutVars>
      </dgm:prSet>
      <dgm:spPr/>
      <dgm:t>
        <a:bodyPr/>
        <a:lstStyle/>
        <a:p>
          <a:endParaRPr lang="en-US"/>
        </a:p>
      </dgm:t>
    </dgm:pt>
    <dgm:pt modelId="{CC875B62-BDF6-4512-9EE8-7D987FC271CF}" type="pres">
      <dgm:prSet presAssocID="{1B8A6703-B6D9-4621-A4B4-072128DD812F}" presName="desTx" presStyleLbl="alignAccFollowNode1" presStyleIdx="2" presStyleCnt="3">
        <dgm:presLayoutVars>
          <dgm:bulletEnabled val="1"/>
        </dgm:presLayoutVars>
      </dgm:prSet>
      <dgm:spPr/>
      <dgm:t>
        <a:bodyPr/>
        <a:lstStyle/>
        <a:p>
          <a:endParaRPr lang="en-US"/>
        </a:p>
      </dgm:t>
    </dgm:pt>
  </dgm:ptLst>
  <dgm:cxnLst>
    <dgm:cxn modelId="{04B01A9A-D7B4-4BA9-BA9F-1B0B36241978}" type="presOf" srcId="{3B84C40B-B14F-4679-A206-C3A5F5171C74}" destId="{1C9AAADF-D96E-4429-B8C6-A963145D4DB2}" srcOrd="0" destOrd="0" presId="urn:microsoft.com/office/officeart/2005/8/layout/hList1"/>
    <dgm:cxn modelId="{7CAA2429-A634-478F-A68A-0D331ACD9EE4}" type="presOf" srcId="{A64BAEDE-A2BC-4E37-8C1F-5C4CA8FF3B30}" destId="{1C9AAADF-D96E-4429-B8C6-A963145D4DB2}" srcOrd="0" destOrd="3" presId="urn:microsoft.com/office/officeart/2005/8/layout/hList1"/>
    <dgm:cxn modelId="{F71226B1-A5B4-4E39-B373-CDABD8CCA358}" type="presOf" srcId="{D8834874-041D-4BBC-9A1C-06D3E8A40C3B}" destId="{60FDA150-AE2A-43F9-8387-9627724444A0}" srcOrd="0" destOrd="1" presId="urn:microsoft.com/office/officeart/2005/8/layout/hList1"/>
    <dgm:cxn modelId="{0E1B89C4-B724-49C3-8085-2AC41DD486E4}" srcId="{1B8A6703-B6D9-4621-A4B4-072128DD812F}" destId="{FD279499-5F37-4292-8158-7DA6D7E4A14B}" srcOrd="4" destOrd="0" parTransId="{99F3ECC6-116C-4C48-A878-F19AA5DA0713}" sibTransId="{72A877C3-49B9-411E-9839-0B169E4C4FC9}"/>
    <dgm:cxn modelId="{8150FCE8-7B77-482C-84DF-A02D43332E52}" type="presOf" srcId="{5332277D-352C-41F9-AE2E-FA7E6754E2BA}" destId="{CC875B62-BDF6-4512-9EE8-7D987FC271CF}" srcOrd="0" destOrd="0" presId="urn:microsoft.com/office/officeart/2005/8/layout/hList1"/>
    <dgm:cxn modelId="{91435984-7383-4D09-A1A1-AB9AE1A9B255}" srcId="{999A1789-CDF6-4860-91B4-816DF907791E}" destId="{708A629A-6F0E-4E8D-9420-5FF562EBBDB8}" srcOrd="0" destOrd="0" parTransId="{51DFC004-A0BE-46F8-8E0B-A6BFFA616F84}" sibTransId="{AC2EF100-24D6-49E8-A911-7A0F97D6A9E4}"/>
    <dgm:cxn modelId="{FC58195C-5A89-4348-96CC-0E2FB0D9888D}" type="presOf" srcId="{1B8A6703-B6D9-4621-A4B4-072128DD812F}" destId="{3891E5E8-7F4C-4E36-AE53-AC99C5E9F215}" srcOrd="0" destOrd="0" presId="urn:microsoft.com/office/officeart/2005/8/layout/hList1"/>
    <dgm:cxn modelId="{28ADDA52-E8CE-4853-8527-838771B47B32}" srcId="{E54BC9CF-4074-43E1-9749-9DF2C83FBA27}" destId="{C17DC1D8-B1A6-424C-8096-183C8432E9F6}" srcOrd="1" destOrd="0" parTransId="{84673199-1654-4D32-B3A6-BD820E767FDF}" sibTransId="{5C2DE5FB-3ABF-4D43-9C48-BB3F9586B4F9}"/>
    <dgm:cxn modelId="{C3599FFC-7344-4264-A87C-6CB3BE3BBDCF}" type="presOf" srcId="{707E0BA6-B91E-4FE4-80D7-D557146D698A}" destId="{1C9AAADF-D96E-4429-B8C6-A963145D4DB2}" srcOrd="0" destOrd="2" presId="urn:microsoft.com/office/officeart/2005/8/layout/hList1"/>
    <dgm:cxn modelId="{7F9A325A-0F93-457E-ACCB-71E2D8E9263D}" srcId="{999A1789-CDF6-4860-91B4-816DF907791E}" destId="{D8834874-041D-4BBC-9A1C-06D3E8A40C3B}" srcOrd="1" destOrd="0" parTransId="{550CB5A2-B8B8-4781-A24B-2C2666D585C7}" sibTransId="{7C097A47-FA95-4E5C-810F-BEEC7CD56E2F}"/>
    <dgm:cxn modelId="{206C1D4B-9F22-4A06-89EC-B682FAB0E419}" srcId="{C17DC1D8-B1A6-424C-8096-183C8432E9F6}" destId="{3B84C40B-B14F-4679-A206-C3A5F5171C74}" srcOrd="0" destOrd="0" parTransId="{673E9785-E898-41F3-8E57-46F13E59A406}" sibTransId="{D86E04A9-2000-445F-B673-79E488C7F6CD}"/>
    <dgm:cxn modelId="{1994C497-EC05-4FB8-B785-C5A60F51CF5F}" type="presOf" srcId="{FD279499-5F37-4292-8158-7DA6D7E4A14B}" destId="{CC875B62-BDF6-4512-9EE8-7D987FC271CF}" srcOrd="0" destOrd="4" presId="urn:microsoft.com/office/officeart/2005/8/layout/hList1"/>
    <dgm:cxn modelId="{C4B638CA-9B1F-447E-A47C-5609AC572AFE}" srcId="{E54BC9CF-4074-43E1-9749-9DF2C83FBA27}" destId="{999A1789-CDF6-4860-91B4-816DF907791E}" srcOrd="0" destOrd="0" parTransId="{E932B1D1-42A9-4702-B7B6-0E7AD8E3CC92}" sibTransId="{74C74ECD-1694-4248-81C2-8EFF3AFB56D1}"/>
    <dgm:cxn modelId="{F01C375F-383D-4565-99BA-4DA6ACCFADFE}" srcId="{1B8A6703-B6D9-4621-A4B4-072128DD812F}" destId="{710251CD-F0C7-4F5A-A5A6-D83B8FE52429}" srcOrd="1" destOrd="0" parTransId="{DCBD8E28-8DCD-4A0C-9AA5-D3C1E138E5B2}" sibTransId="{74F35F00-D6FB-4C1D-8EB1-519C30B6B083}"/>
    <dgm:cxn modelId="{553CEB4D-22D5-4F82-AD0D-46A37CB2DE7B}" srcId="{1B8A6703-B6D9-4621-A4B4-072128DD812F}" destId="{B397CB8A-322B-46BD-86DB-02AD6E557A3C}" srcOrd="3" destOrd="0" parTransId="{03B892DF-43DC-4411-8BE7-CC52F8BD1D47}" sibTransId="{563E868E-88C6-43B2-B1EB-CC183C0514F6}"/>
    <dgm:cxn modelId="{B0F22315-E6E7-4799-89C5-59B24E1B4900}" type="presOf" srcId="{E54BC9CF-4074-43E1-9749-9DF2C83FBA27}" destId="{8A5E9745-7F5F-41DD-B18A-336A695634A8}" srcOrd="0" destOrd="0" presId="urn:microsoft.com/office/officeart/2005/8/layout/hList1"/>
    <dgm:cxn modelId="{10B9459C-69E5-430E-9DCF-94892C63C485}" srcId="{999A1789-CDF6-4860-91B4-816DF907791E}" destId="{C2B2E979-947E-491A-B66A-3871CF3E81D9}" srcOrd="2" destOrd="0" parTransId="{5E68E6CF-5203-446E-8DA8-308F20751B34}" sibTransId="{2B9C52A2-E623-4488-8714-B6E2A3CE44BB}"/>
    <dgm:cxn modelId="{1F208CD7-5697-45E0-BCE8-2EE571AC845D}" type="presOf" srcId="{B397CB8A-322B-46BD-86DB-02AD6E557A3C}" destId="{CC875B62-BDF6-4512-9EE8-7D987FC271CF}" srcOrd="0" destOrd="3" presId="urn:microsoft.com/office/officeart/2005/8/layout/hList1"/>
    <dgm:cxn modelId="{6AE46427-B5E1-4F55-8A13-6F0A37F63AB1}" srcId="{1B8A6703-B6D9-4621-A4B4-072128DD812F}" destId="{43DC6C50-7244-48DE-8657-D8BB2DC18B93}" srcOrd="2" destOrd="0" parTransId="{B3FCEA00-1B84-466B-B757-ECAFEAAC7C11}" sibTransId="{E3FA27C0-42E1-42DF-85AA-2DFEC2C870D9}"/>
    <dgm:cxn modelId="{3A29C8AD-E31B-493C-BAE9-B10361F1431D}" srcId="{1B8A6703-B6D9-4621-A4B4-072128DD812F}" destId="{5332277D-352C-41F9-AE2E-FA7E6754E2BA}" srcOrd="0" destOrd="0" parTransId="{B7F0F6D1-D9D1-4A05-B369-C2F66EC4A65A}" sibTransId="{B9E4BFDA-1838-4DD1-B7E5-463600055497}"/>
    <dgm:cxn modelId="{3527880E-6191-44C2-8E1E-E85FF704B265}" type="presOf" srcId="{4458235A-4D51-46AA-B6E3-BFB4C87044D5}" destId="{1C9AAADF-D96E-4429-B8C6-A963145D4DB2}" srcOrd="0" destOrd="1" presId="urn:microsoft.com/office/officeart/2005/8/layout/hList1"/>
    <dgm:cxn modelId="{0C30B0A2-22F5-47F8-B5BD-315E051999EA}" type="presOf" srcId="{708A629A-6F0E-4E8D-9420-5FF562EBBDB8}" destId="{60FDA150-AE2A-43F9-8387-9627724444A0}" srcOrd="0" destOrd="0" presId="urn:microsoft.com/office/officeart/2005/8/layout/hList1"/>
    <dgm:cxn modelId="{BCEF84F6-94A0-4016-920E-B2A58E6800C9}" type="presOf" srcId="{0F281530-2AC4-4515-800A-5BF8B79F4AC0}" destId="{1C9AAADF-D96E-4429-B8C6-A963145D4DB2}" srcOrd="0" destOrd="4" presId="urn:microsoft.com/office/officeart/2005/8/layout/hList1"/>
    <dgm:cxn modelId="{814969AA-276B-4CC6-BA7B-04FBCD57C777}" type="presOf" srcId="{710251CD-F0C7-4F5A-A5A6-D83B8FE52429}" destId="{CC875B62-BDF6-4512-9EE8-7D987FC271CF}" srcOrd="0" destOrd="1" presId="urn:microsoft.com/office/officeart/2005/8/layout/hList1"/>
    <dgm:cxn modelId="{15534812-E547-4FFF-81F9-A277652840B9}" srcId="{C17DC1D8-B1A6-424C-8096-183C8432E9F6}" destId="{0F281530-2AC4-4515-800A-5BF8B79F4AC0}" srcOrd="4" destOrd="0" parTransId="{B73396AD-B241-4C75-8B58-EC4D1072E0F1}" sibTransId="{AAB5D3CE-5B7C-482C-990E-B8967BAA6C1D}"/>
    <dgm:cxn modelId="{A31DE635-1205-4C88-8481-D64B5EF107DE}" srcId="{C17DC1D8-B1A6-424C-8096-183C8432E9F6}" destId="{707E0BA6-B91E-4FE4-80D7-D557146D698A}" srcOrd="2" destOrd="0" parTransId="{49310FA6-E485-4B4B-A537-A77381A81CB0}" sibTransId="{B97ABF3A-8374-44C5-8642-437995174376}"/>
    <dgm:cxn modelId="{CEA8FFC0-29EE-4B41-8A28-DF1021A351C3}" type="presOf" srcId="{43DC6C50-7244-48DE-8657-D8BB2DC18B93}" destId="{CC875B62-BDF6-4512-9EE8-7D987FC271CF}" srcOrd="0" destOrd="2" presId="urn:microsoft.com/office/officeart/2005/8/layout/hList1"/>
    <dgm:cxn modelId="{9FB631FC-D352-4372-B91D-A4E306A3F3D4}" type="presOf" srcId="{999A1789-CDF6-4860-91B4-816DF907791E}" destId="{DE947A8D-5F5D-422F-864B-133DF9A08DB8}" srcOrd="0" destOrd="0" presId="urn:microsoft.com/office/officeart/2005/8/layout/hList1"/>
    <dgm:cxn modelId="{B412768C-3DB6-4AF1-9496-370C7708CE66}" type="presOf" srcId="{C17DC1D8-B1A6-424C-8096-183C8432E9F6}" destId="{81691260-470C-4C56-A8C6-D707E75FBEB0}" srcOrd="0" destOrd="0" presId="urn:microsoft.com/office/officeart/2005/8/layout/hList1"/>
    <dgm:cxn modelId="{9989E6E7-697A-479D-83C0-51389269D5CC}" srcId="{C17DC1D8-B1A6-424C-8096-183C8432E9F6}" destId="{4458235A-4D51-46AA-B6E3-BFB4C87044D5}" srcOrd="1" destOrd="0" parTransId="{4C358022-FD8F-4FE2-81B4-1A135022DA17}" sibTransId="{94A8CC6E-A828-4D0A-B561-E924C65B2B9F}"/>
    <dgm:cxn modelId="{92DA442B-FFF2-46F9-B5D8-AFE8DBD40B1C}" srcId="{C17DC1D8-B1A6-424C-8096-183C8432E9F6}" destId="{A64BAEDE-A2BC-4E37-8C1F-5C4CA8FF3B30}" srcOrd="3" destOrd="0" parTransId="{60A8D04C-645C-4C9D-B4C9-7B5C857CB91B}" sibTransId="{60FE962C-F7CA-4EDB-90D0-07338E40B55C}"/>
    <dgm:cxn modelId="{FFE9531A-1E0D-432A-8EFD-81124CABF987}" srcId="{E54BC9CF-4074-43E1-9749-9DF2C83FBA27}" destId="{1B8A6703-B6D9-4621-A4B4-072128DD812F}" srcOrd="2" destOrd="0" parTransId="{479D9BAF-6EC4-4E10-8723-E9CB0DC54F25}" sibTransId="{EF7871EF-A92A-4839-8C17-B9D0DD72EF0F}"/>
    <dgm:cxn modelId="{1D9CA619-4AC9-41FF-90B5-29C7ADDBB05A}" type="presOf" srcId="{C2B2E979-947E-491A-B66A-3871CF3E81D9}" destId="{60FDA150-AE2A-43F9-8387-9627724444A0}" srcOrd="0" destOrd="2" presId="urn:microsoft.com/office/officeart/2005/8/layout/hList1"/>
    <dgm:cxn modelId="{1DFD0F8E-0944-4C4C-A673-2ADDBAEAB768}" type="presParOf" srcId="{8A5E9745-7F5F-41DD-B18A-336A695634A8}" destId="{C44C8CDA-6ED1-4767-8221-8A738EADA384}" srcOrd="0" destOrd="0" presId="urn:microsoft.com/office/officeart/2005/8/layout/hList1"/>
    <dgm:cxn modelId="{130ADAC3-0CDB-4FEA-828F-953546BE9BC9}" type="presParOf" srcId="{C44C8CDA-6ED1-4767-8221-8A738EADA384}" destId="{DE947A8D-5F5D-422F-864B-133DF9A08DB8}" srcOrd="0" destOrd="0" presId="urn:microsoft.com/office/officeart/2005/8/layout/hList1"/>
    <dgm:cxn modelId="{4EDDD05F-AE65-4155-823A-602075860FD6}" type="presParOf" srcId="{C44C8CDA-6ED1-4767-8221-8A738EADA384}" destId="{60FDA150-AE2A-43F9-8387-9627724444A0}" srcOrd="1" destOrd="0" presId="urn:microsoft.com/office/officeart/2005/8/layout/hList1"/>
    <dgm:cxn modelId="{7E865B60-89D3-4191-9958-FFDD7D816F6E}" type="presParOf" srcId="{8A5E9745-7F5F-41DD-B18A-336A695634A8}" destId="{82DDF5CE-B77F-4E25-A58E-D115E504C897}" srcOrd="1" destOrd="0" presId="urn:microsoft.com/office/officeart/2005/8/layout/hList1"/>
    <dgm:cxn modelId="{74BC5F0A-60FF-4131-95CE-72CB3AF6E7EF}" type="presParOf" srcId="{8A5E9745-7F5F-41DD-B18A-336A695634A8}" destId="{E46486A0-C81D-4497-AD4C-2A7F3C14D919}" srcOrd="2" destOrd="0" presId="urn:microsoft.com/office/officeart/2005/8/layout/hList1"/>
    <dgm:cxn modelId="{DB0C91EE-D80B-4086-BF31-EF32BF06AC87}" type="presParOf" srcId="{E46486A0-C81D-4497-AD4C-2A7F3C14D919}" destId="{81691260-470C-4C56-A8C6-D707E75FBEB0}" srcOrd="0" destOrd="0" presId="urn:microsoft.com/office/officeart/2005/8/layout/hList1"/>
    <dgm:cxn modelId="{7BDE2A3B-B44F-4592-A3AD-18EAE5DBB273}" type="presParOf" srcId="{E46486A0-C81D-4497-AD4C-2A7F3C14D919}" destId="{1C9AAADF-D96E-4429-B8C6-A963145D4DB2}" srcOrd="1" destOrd="0" presId="urn:microsoft.com/office/officeart/2005/8/layout/hList1"/>
    <dgm:cxn modelId="{9A0B865F-8AAE-430E-8AA9-F8C3DA00E361}" type="presParOf" srcId="{8A5E9745-7F5F-41DD-B18A-336A695634A8}" destId="{C02DA558-67DC-4C76-894D-3AAF6B306923}" srcOrd="3" destOrd="0" presId="urn:microsoft.com/office/officeart/2005/8/layout/hList1"/>
    <dgm:cxn modelId="{10A7C87F-20D2-4DCE-8114-FCC971AD6E07}" type="presParOf" srcId="{8A5E9745-7F5F-41DD-B18A-336A695634A8}" destId="{81652899-7B4D-4DCE-B3FE-172C688B4D28}" srcOrd="4" destOrd="0" presId="urn:microsoft.com/office/officeart/2005/8/layout/hList1"/>
    <dgm:cxn modelId="{7189AD68-A1B9-4AA4-AE86-F0B28878B973}" type="presParOf" srcId="{81652899-7B4D-4DCE-B3FE-172C688B4D28}" destId="{3891E5E8-7F4C-4E36-AE53-AC99C5E9F215}" srcOrd="0" destOrd="0" presId="urn:microsoft.com/office/officeart/2005/8/layout/hList1"/>
    <dgm:cxn modelId="{50E2C6A2-E464-460E-9949-6695A894BC24}" type="presParOf" srcId="{81652899-7B4D-4DCE-B3FE-172C688B4D28}" destId="{CC875B62-BDF6-4512-9EE8-7D987FC271CF}"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B8C86F-703B-45F1-91CF-0AAE60AD7000}"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en-US"/>
        </a:p>
      </dgm:t>
    </dgm:pt>
    <dgm:pt modelId="{094B4C90-4253-46CC-A611-CF615F8EACA8}">
      <dgm:prSet phldrT="[Text]" custT="1"/>
      <dgm:spPr/>
      <dgm:t>
        <a:bodyPr/>
        <a:lstStyle/>
        <a:p>
          <a:r>
            <a:rPr lang="en-US" sz="2000" b="1" dirty="0" smtClean="0"/>
            <a:t>Hedge Funds are Less Liquid as compared to Traditional Investments</a:t>
          </a:r>
          <a:endParaRPr lang="en-US" sz="2000" b="1" dirty="0"/>
        </a:p>
      </dgm:t>
    </dgm:pt>
    <dgm:pt modelId="{58841FA4-F1C3-48D9-AACB-6753E73025C8}" type="parTrans" cxnId="{A8352403-AF6B-4FF4-89A0-8EC8BF9EA50F}">
      <dgm:prSet/>
      <dgm:spPr/>
      <dgm:t>
        <a:bodyPr/>
        <a:lstStyle/>
        <a:p>
          <a:endParaRPr lang="en-US"/>
        </a:p>
      </dgm:t>
    </dgm:pt>
    <dgm:pt modelId="{787DFC5E-F106-48C5-AF19-FB9DBA65644D}" type="sibTrans" cxnId="{A8352403-AF6B-4FF4-89A0-8EC8BF9EA50F}">
      <dgm:prSet/>
      <dgm:spPr/>
      <dgm:t>
        <a:bodyPr/>
        <a:lstStyle/>
        <a:p>
          <a:endParaRPr lang="en-US"/>
        </a:p>
      </dgm:t>
    </dgm:pt>
    <dgm:pt modelId="{91CF1EC5-6C80-47A3-88CE-8E1F36B15560}">
      <dgm:prSet custT="1"/>
      <dgm:spPr/>
      <dgm:t>
        <a:bodyPr/>
        <a:lstStyle/>
        <a:p>
          <a:r>
            <a:rPr lang="en-IN" sz="1800" b="1" dirty="0" smtClean="0"/>
            <a:t>Notice Period </a:t>
          </a:r>
          <a:r>
            <a:rPr lang="en-IN" sz="1800" dirty="0" smtClean="0"/>
            <a:t>(e.g. 30 days or 90 days) is the </a:t>
          </a:r>
          <a:r>
            <a:rPr lang="en-IN" sz="1800" b="1" dirty="0" smtClean="0"/>
            <a:t>time a Fund has to fulfil a redemption request,</a:t>
          </a:r>
          <a:r>
            <a:rPr lang="en-IN" sz="1800" dirty="0" smtClean="0"/>
            <a:t> after receiving it.</a:t>
          </a:r>
        </a:p>
      </dgm:t>
    </dgm:pt>
    <dgm:pt modelId="{D4C5180B-3AE4-4DB9-9A2E-41213BEA367D}" type="sibTrans" cxnId="{F3DC1BA6-3FC2-4FD1-853E-9A8CEC9E49B2}">
      <dgm:prSet/>
      <dgm:spPr/>
      <dgm:t>
        <a:bodyPr/>
        <a:lstStyle/>
        <a:p>
          <a:endParaRPr lang="en-US"/>
        </a:p>
      </dgm:t>
    </dgm:pt>
    <dgm:pt modelId="{04A6E676-11BF-45E8-A255-451A1284941C}" type="parTrans" cxnId="{F3DC1BA6-3FC2-4FD1-853E-9A8CEC9E49B2}">
      <dgm:prSet/>
      <dgm:spPr/>
      <dgm:t>
        <a:bodyPr/>
        <a:lstStyle/>
        <a:p>
          <a:endParaRPr lang="en-US"/>
        </a:p>
      </dgm:t>
    </dgm:pt>
    <dgm:pt modelId="{1ADB4246-7E5F-4DDE-9C9B-A619A8667B13}">
      <dgm:prSet custT="1"/>
      <dgm:spPr/>
      <dgm:t>
        <a:bodyPr/>
        <a:lstStyle/>
        <a:p>
          <a:r>
            <a:rPr lang="en-IN" sz="1800" b="1" dirty="0" smtClean="0"/>
            <a:t>Lockup Period </a:t>
          </a:r>
          <a:r>
            <a:rPr lang="en-IN" sz="1800" dirty="0" smtClean="0"/>
            <a:t>is the </a:t>
          </a:r>
          <a:r>
            <a:rPr lang="en-IN" sz="1800" b="1" dirty="0" smtClean="0"/>
            <a:t>period after initial investment during which investors are not allowed to withdraw</a:t>
          </a:r>
          <a:r>
            <a:rPr lang="en-IN" sz="1800" dirty="0" smtClean="0"/>
            <a:t> their investment from the Fund.</a:t>
          </a:r>
          <a:endParaRPr lang="en-IN" sz="1800" dirty="0"/>
        </a:p>
      </dgm:t>
    </dgm:pt>
    <dgm:pt modelId="{3B9B60C4-81C6-44D5-A655-4E37D946D2D9}" type="sibTrans" cxnId="{EE24B587-C04C-45BB-B051-E5BAFB8EBB27}">
      <dgm:prSet/>
      <dgm:spPr/>
      <dgm:t>
        <a:bodyPr/>
        <a:lstStyle/>
        <a:p>
          <a:endParaRPr lang="en-US"/>
        </a:p>
      </dgm:t>
    </dgm:pt>
    <dgm:pt modelId="{4DEE5F40-B448-408A-8B06-9CD6B3270553}" type="parTrans" cxnId="{EE24B587-C04C-45BB-B051-E5BAFB8EBB27}">
      <dgm:prSet/>
      <dgm:spPr/>
      <dgm:t>
        <a:bodyPr/>
        <a:lstStyle/>
        <a:p>
          <a:endParaRPr lang="en-US"/>
        </a:p>
      </dgm:t>
    </dgm:pt>
    <dgm:pt modelId="{FB05AC11-C7C7-4F5C-9FB2-CDF48046F074}">
      <dgm:prSet phldrT="[Text]" custT="1"/>
      <dgm:spPr/>
      <dgm:t>
        <a:bodyPr/>
        <a:lstStyle/>
        <a:p>
          <a:r>
            <a:rPr lang="en-IN" sz="1800" dirty="0" smtClean="0"/>
            <a:t>HFs may have a </a:t>
          </a:r>
          <a:r>
            <a:rPr lang="en-IN" sz="1800" b="1" dirty="0" smtClean="0"/>
            <a:t>restriction on Redemptions </a:t>
          </a:r>
          <a:r>
            <a:rPr lang="en-IN" sz="1800" dirty="0" smtClean="0"/>
            <a:t>in the form of a </a:t>
          </a:r>
          <a:r>
            <a:rPr lang="en-IN" sz="1800" b="1" dirty="0" smtClean="0"/>
            <a:t>Lockup Period </a:t>
          </a:r>
          <a:r>
            <a:rPr lang="en-IN" sz="1800" dirty="0" smtClean="0"/>
            <a:t>and a </a:t>
          </a:r>
          <a:r>
            <a:rPr lang="en-IN" sz="1800" b="1" dirty="0" smtClean="0"/>
            <a:t>Notice Period</a:t>
          </a:r>
          <a:r>
            <a:rPr lang="en-IN" sz="1800" dirty="0" smtClean="0"/>
            <a:t>.</a:t>
          </a:r>
          <a:endParaRPr lang="en-US" sz="1800" dirty="0"/>
        </a:p>
      </dgm:t>
    </dgm:pt>
    <dgm:pt modelId="{A6FAC7C2-F48A-4004-94E8-5EE4BAEF6186}" type="sibTrans" cxnId="{D5688354-E3EB-459D-BD4E-AEE6775BB908}">
      <dgm:prSet/>
      <dgm:spPr/>
      <dgm:t>
        <a:bodyPr/>
        <a:lstStyle/>
        <a:p>
          <a:endParaRPr lang="en-US"/>
        </a:p>
      </dgm:t>
    </dgm:pt>
    <dgm:pt modelId="{7050D1B2-6C2B-495C-83A5-D7025EE6E3A2}" type="parTrans" cxnId="{D5688354-E3EB-459D-BD4E-AEE6775BB908}">
      <dgm:prSet/>
      <dgm:spPr/>
      <dgm:t>
        <a:bodyPr/>
        <a:lstStyle/>
        <a:p>
          <a:endParaRPr lang="en-US"/>
        </a:p>
      </dgm:t>
    </dgm:pt>
    <dgm:pt modelId="{D1667599-218B-4ACA-9039-2C911154627E}">
      <dgm:prSet custT="1"/>
      <dgm:spPr/>
      <dgm:t>
        <a:bodyPr/>
        <a:lstStyle/>
        <a:p>
          <a:r>
            <a:rPr lang="en-IN" sz="1800" dirty="0" smtClean="0"/>
            <a:t>HF Managers normally charge </a:t>
          </a:r>
          <a:r>
            <a:rPr lang="en-IN" sz="1800" b="1" dirty="0" smtClean="0"/>
            <a:t>Redemption Fees</a:t>
          </a:r>
          <a:r>
            <a:rPr lang="en-IN" sz="1800" dirty="0" smtClean="0"/>
            <a:t>, as they incur certain cost when an investor withdraws/redeems back the investment from the Fund.</a:t>
          </a:r>
        </a:p>
      </dgm:t>
    </dgm:pt>
    <dgm:pt modelId="{8A4A4A52-C3E8-4984-9DB3-435DBB9828E1}" type="parTrans" cxnId="{119A1798-322F-43BD-BFF7-4FFC699A2E67}">
      <dgm:prSet/>
      <dgm:spPr/>
      <dgm:t>
        <a:bodyPr/>
        <a:lstStyle/>
        <a:p>
          <a:endParaRPr lang="en-US"/>
        </a:p>
      </dgm:t>
    </dgm:pt>
    <dgm:pt modelId="{3A9718E9-F57A-4A7E-8E4A-66F1CB2E50D2}" type="sibTrans" cxnId="{119A1798-322F-43BD-BFF7-4FFC699A2E67}">
      <dgm:prSet/>
      <dgm:spPr/>
      <dgm:t>
        <a:bodyPr/>
        <a:lstStyle/>
        <a:p>
          <a:endParaRPr lang="en-US"/>
        </a:p>
      </dgm:t>
    </dgm:pt>
    <dgm:pt modelId="{C0BD4F76-A639-4F07-BF91-97D48DA26527}" type="pres">
      <dgm:prSet presAssocID="{A6B8C86F-703B-45F1-91CF-0AAE60AD7000}" presName="linear" presStyleCnt="0">
        <dgm:presLayoutVars>
          <dgm:animLvl val="lvl"/>
          <dgm:resizeHandles val="exact"/>
        </dgm:presLayoutVars>
      </dgm:prSet>
      <dgm:spPr/>
      <dgm:t>
        <a:bodyPr/>
        <a:lstStyle/>
        <a:p>
          <a:endParaRPr lang="en-US"/>
        </a:p>
      </dgm:t>
    </dgm:pt>
    <dgm:pt modelId="{D15DF4D0-8592-4493-BD76-71A01303D564}" type="pres">
      <dgm:prSet presAssocID="{094B4C90-4253-46CC-A611-CF615F8EACA8}" presName="parentText" presStyleLbl="node1" presStyleIdx="0" presStyleCnt="1" custScaleY="72885" custLinFactNeighborY="-35633">
        <dgm:presLayoutVars>
          <dgm:chMax val="0"/>
          <dgm:bulletEnabled val="1"/>
        </dgm:presLayoutVars>
      </dgm:prSet>
      <dgm:spPr/>
      <dgm:t>
        <a:bodyPr/>
        <a:lstStyle/>
        <a:p>
          <a:endParaRPr lang="en-US"/>
        </a:p>
      </dgm:t>
    </dgm:pt>
    <dgm:pt modelId="{5988F796-31BB-4B1B-80F0-DBC6EE4778C8}" type="pres">
      <dgm:prSet presAssocID="{094B4C90-4253-46CC-A611-CF615F8EACA8}" presName="childText" presStyleLbl="revTx" presStyleIdx="0" presStyleCnt="1" custLinFactNeighborY="-33394">
        <dgm:presLayoutVars>
          <dgm:bulletEnabled val="1"/>
        </dgm:presLayoutVars>
      </dgm:prSet>
      <dgm:spPr/>
      <dgm:t>
        <a:bodyPr/>
        <a:lstStyle/>
        <a:p>
          <a:endParaRPr lang="en-US"/>
        </a:p>
      </dgm:t>
    </dgm:pt>
  </dgm:ptLst>
  <dgm:cxnLst>
    <dgm:cxn modelId="{8D93E449-733F-46A6-BB29-55DCFCDD72CD}" type="presOf" srcId="{1ADB4246-7E5F-4DDE-9C9B-A619A8667B13}" destId="{5988F796-31BB-4B1B-80F0-DBC6EE4778C8}" srcOrd="0" destOrd="1" presId="urn:microsoft.com/office/officeart/2005/8/layout/vList2"/>
    <dgm:cxn modelId="{7188B45A-0DC8-48A8-9EC2-43122F145309}" type="presOf" srcId="{094B4C90-4253-46CC-A611-CF615F8EACA8}" destId="{D15DF4D0-8592-4493-BD76-71A01303D564}" srcOrd="0" destOrd="0" presId="urn:microsoft.com/office/officeart/2005/8/layout/vList2"/>
    <dgm:cxn modelId="{F3DC1BA6-3FC2-4FD1-853E-9A8CEC9E49B2}" srcId="{094B4C90-4253-46CC-A611-CF615F8EACA8}" destId="{91CF1EC5-6C80-47A3-88CE-8E1F36B15560}" srcOrd="2" destOrd="0" parTransId="{04A6E676-11BF-45E8-A255-451A1284941C}" sibTransId="{D4C5180B-3AE4-4DB9-9A2E-41213BEA367D}"/>
    <dgm:cxn modelId="{A8352403-AF6B-4FF4-89A0-8EC8BF9EA50F}" srcId="{A6B8C86F-703B-45F1-91CF-0AAE60AD7000}" destId="{094B4C90-4253-46CC-A611-CF615F8EACA8}" srcOrd="0" destOrd="0" parTransId="{58841FA4-F1C3-48D9-AACB-6753E73025C8}" sibTransId="{787DFC5E-F106-48C5-AF19-FB9DBA65644D}"/>
    <dgm:cxn modelId="{040D7410-F8E5-49FA-8EA7-1162B38EA81F}" type="presOf" srcId="{91CF1EC5-6C80-47A3-88CE-8E1F36B15560}" destId="{5988F796-31BB-4B1B-80F0-DBC6EE4778C8}" srcOrd="0" destOrd="2" presId="urn:microsoft.com/office/officeart/2005/8/layout/vList2"/>
    <dgm:cxn modelId="{EE24B587-C04C-45BB-B051-E5BAFB8EBB27}" srcId="{094B4C90-4253-46CC-A611-CF615F8EACA8}" destId="{1ADB4246-7E5F-4DDE-9C9B-A619A8667B13}" srcOrd="1" destOrd="0" parTransId="{4DEE5F40-B448-408A-8B06-9CD6B3270553}" sibTransId="{3B9B60C4-81C6-44D5-A655-4E37D946D2D9}"/>
    <dgm:cxn modelId="{B31964C8-69A9-497F-8016-CC052A4A4CC5}" type="presOf" srcId="{D1667599-218B-4ACA-9039-2C911154627E}" destId="{5988F796-31BB-4B1B-80F0-DBC6EE4778C8}" srcOrd="0" destOrd="3" presId="urn:microsoft.com/office/officeart/2005/8/layout/vList2"/>
    <dgm:cxn modelId="{119A1798-322F-43BD-BFF7-4FFC699A2E67}" srcId="{094B4C90-4253-46CC-A611-CF615F8EACA8}" destId="{D1667599-218B-4ACA-9039-2C911154627E}" srcOrd="3" destOrd="0" parTransId="{8A4A4A52-C3E8-4984-9DB3-435DBB9828E1}" sibTransId="{3A9718E9-F57A-4A7E-8E4A-66F1CB2E50D2}"/>
    <dgm:cxn modelId="{C7B4412D-FC5A-4A27-9EAC-4B97E1BC541F}" type="presOf" srcId="{FB05AC11-C7C7-4F5C-9FB2-CDF48046F074}" destId="{5988F796-31BB-4B1B-80F0-DBC6EE4778C8}" srcOrd="0" destOrd="0" presId="urn:microsoft.com/office/officeart/2005/8/layout/vList2"/>
    <dgm:cxn modelId="{D5688354-E3EB-459D-BD4E-AEE6775BB908}" srcId="{094B4C90-4253-46CC-A611-CF615F8EACA8}" destId="{FB05AC11-C7C7-4F5C-9FB2-CDF48046F074}" srcOrd="0" destOrd="0" parTransId="{7050D1B2-6C2B-495C-83A5-D7025EE6E3A2}" sibTransId="{A6FAC7C2-F48A-4004-94E8-5EE4BAEF6186}"/>
    <dgm:cxn modelId="{E408219D-9FED-4767-9D4E-BB8B95BD14EB}" type="presOf" srcId="{A6B8C86F-703B-45F1-91CF-0AAE60AD7000}" destId="{C0BD4F76-A639-4F07-BF91-97D48DA26527}" srcOrd="0" destOrd="0" presId="urn:microsoft.com/office/officeart/2005/8/layout/vList2"/>
    <dgm:cxn modelId="{B335C580-D9B3-429F-B373-81A859AAF220}" type="presParOf" srcId="{C0BD4F76-A639-4F07-BF91-97D48DA26527}" destId="{D15DF4D0-8592-4493-BD76-71A01303D564}" srcOrd="0" destOrd="0" presId="urn:microsoft.com/office/officeart/2005/8/layout/vList2"/>
    <dgm:cxn modelId="{7413D27A-C8C9-4F53-A3CC-B98E9ADA7519}" type="presParOf" srcId="{C0BD4F76-A639-4F07-BF91-97D48DA26527}" destId="{5988F796-31BB-4B1B-80F0-DBC6EE4778C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F47AE9-4335-44E8-BECF-6891A1BCFE9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IN"/>
        </a:p>
      </dgm:t>
    </dgm:pt>
    <dgm:pt modelId="{385C4BE9-4699-4522-BD77-CD794A711AFC}">
      <dgm:prSet phldrT="[Text]"/>
      <dgm:spPr/>
      <dgm:t>
        <a:bodyPr/>
        <a:lstStyle/>
        <a:p>
          <a:r>
            <a:rPr lang="en-IN" dirty="0" smtClean="0"/>
            <a:t>Event-driven Strategies</a:t>
          </a:r>
          <a:endParaRPr lang="en-IN" dirty="0"/>
        </a:p>
      </dgm:t>
    </dgm:pt>
    <dgm:pt modelId="{147C2015-C1AD-48DB-8240-00232F2BEA68}" type="parTrans" cxnId="{8AD91664-4A9B-42C2-A360-AFBC5B422C43}">
      <dgm:prSet/>
      <dgm:spPr/>
      <dgm:t>
        <a:bodyPr/>
        <a:lstStyle/>
        <a:p>
          <a:endParaRPr lang="en-IN"/>
        </a:p>
      </dgm:t>
    </dgm:pt>
    <dgm:pt modelId="{CA8704DB-F61D-400F-9DBA-292B9C0CE6B0}" type="sibTrans" cxnId="{8AD91664-4A9B-42C2-A360-AFBC5B422C43}">
      <dgm:prSet/>
      <dgm:spPr/>
      <dgm:t>
        <a:bodyPr/>
        <a:lstStyle/>
        <a:p>
          <a:endParaRPr lang="en-IN"/>
        </a:p>
      </dgm:t>
    </dgm:pt>
    <dgm:pt modelId="{798E2F9B-5024-4DAC-8676-52D5D3E46C15}">
      <dgm:prSet phldrT="[Text]"/>
      <dgm:spPr/>
      <dgm:t>
        <a:bodyPr/>
        <a:lstStyle/>
        <a:p>
          <a:r>
            <a:rPr lang="en-IN" dirty="0" smtClean="0"/>
            <a:t>Focus on </a:t>
          </a:r>
          <a:r>
            <a:rPr lang="en-IN" b="1" dirty="0" smtClean="0"/>
            <a:t>short-term events that result in change in corporate structure</a:t>
          </a:r>
          <a:r>
            <a:rPr lang="en-IN" dirty="0" smtClean="0"/>
            <a:t>, such as acquisition or restructuring affecting individual companies. (Bottom-up approach)</a:t>
          </a:r>
          <a:endParaRPr lang="en-IN" dirty="0"/>
        </a:p>
      </dgm:t>
    </dgm:pt>
    <dgm:pt modelId="{B73F70CA-9951-497B-BE0A-08A0B30790C0}" type="parTrans" cxnId="{92129C09-4BF0-4016-82E2-AB024FD35A53}">
      <dgm:prSet/>
      <dgm:spPr/>
      <dgm:t>
        <a:bodyPr/>
        <a:lstStyle/>
        <a:p>
          <a:endParaRPr lang="en-IN"/>
        </a:p>
      </dgm:t>
    </dgm:pt>
    <dgm:pt modelId="{E7F66F20-0594-4FB0-827A-BF41A559AC76}" type="sibTrans" cxnId="{92129C09-4BF0-4016-82E2-AB024FD35A53}">
      <dgm:prSet/>
      <dgm:spPr/>
      <dgm:t>
        <a:bodyPr/>
        <a:lstStyle/>
        <a:p>
          <a:endParaRPr lang="en-IN"/>
        </a:p>
      </dgm:t>
    </dgm:pt>
    <dgm:pt modelId="{8644D1DA-D1B7-4821-8C4A-EBF8D6E65883}">
      <dgm:prSet phldrT="[Text]"/>
      <dgm:spPr/>
      <dgm:t>
        <a:bodyPr/>
        <a:lstStyle/>
        <a:p>
          <a:r>
            <a:rPr lang="en-IN" dirty="0" smtClean="0"/>
            <a:t>Investments include long/short positions in common or preferred stocks, debt and options.</a:t>
          </a:r>
          <a:endParaRPr lang="en-IN" dirty="0"/>
        </a:p>
      </dgm:t>
    </dgm:pt>
    <dgm:pt modelId="{95337671-88D3-4EA1-82C0-9BA738F78E8A}" type="parTrans" cxnId="{61005A5A-B364-4AA1-900A-09EA6AD26E83}">
      <dgm:prSet/>
      <dgm:spPr/>
      <dgm:t>
        <a:bodyPr/>
        <a:lstStyle/>
        <a:p>
          <a:endParaRPr lang="en-IN"/>
        </a:p>
      </dgm:t>
    </dgm:pt>
    <dgm:pt modelId="{4332DFB2-90BB-43BB-BE66-7BC0ADC13A72}" type="sibTrans" cxnId="{61005A5A-B364-4AA1-900A-09EA6AD26E83}">
      <dgm:prSet/>
      <dgm:spPr/>
      <dgm:t>
        <a:bodyPr/>
        <a:lstStyle/>
        <a:p>
          <a:endParaRPr lang="en-IN"/>
        </a:p>
      </dgm:t>
    </dgm:pt>
    <dgm:pt modelId="{2D76795E-20A4-4EC0-B31C-CD13E55DC765}">
      <dgm:prSet phldrT="[Text]"/>
      <dgm:spPr/>
      <dgm:t>
        <a:bodyPr/>
        <a:lstStyle/>
        <a:p>
          <a:r>
            <a:rPr lang="en-IN" dirty="0" smtClean="0"/>
            <a:t>Relative Value Strategies</a:t>
          </a:r>
          <a:endParaRPr lang="en-IN" dirty="0"/>
        </a:p>
      </dgm:t>
    </dgm:pt>
    <dgm:pt modelId="{C1241914-500C-4175-A1AF-2453B5C5BE14}" type="parTrans" cxnId="{EAFEDBAC-F31E-49B9-9039-B6974720D8A6}">
      <dgm:prSet/>
      <dgm:spPr/>
      <dgm:t>
        <a:bodyPr/>
        <a:lstStyle/>
        <a:p>
          <a:endParaRPr lang="en-IN"/>
        </a:p>
      </dgm:t>
    </dgm:pt>
    <dgm:pt modelId="{683892B2-ACC7-4D5D-B86D-0A2AE5423DF0}" type="sibTrans" cxnId="{EAFEDBAC-F31E-49B9-9039-B6974720D8A6}">
      <dgm:prSet/>
      <dgm:spPr/>
      <dgm:t>
        <a:bodyPr/>
        <a:lstStyle/>
        <a:p>
          <a:endParaRPr lang="en-IN"/>
        </a:p>
      </dgm:t>
    </dgm:pt>
    <dgm:pt modelId="{40B92DB7-AADF-4C8E-9A72-C2E369069BEC}">
      <dgm:prSet phldrT="[Text]"/>
      <dgm:spPr/>
      <dgm:t>
        <a:bodyPr/>
        <a:lstStyle/>
        <a:p>
          <a:r>
            <a:rPr lang="en-IN" dirty="0" smtClean="0"/>
            <a:t>Focus on </a:t>
          </a:r>
          <a:r>
            <a:rPr lang="en-IN" b="1" dirty="0" smtClean="0"/>
            <a:t>unusual short-term pricing discrepancy between related securities</a:t>
          </a:r>
          <a:r>
            <a:rPr lang="en-IN" dirty="0" smtClean="0"/>
            <a:t>, with the expectation that such discrepancy will be resolved in time.</a:t>
          </a:r>
          <a:endParaRPr lang="en-IN" dirty="0"/>
        </a:p>
      </dgm:t>
    </dgm:pt>
    <dgm:pt modelId="{F5A2AF2D-8C4F-401F-8BD3-2481A4620432}" type="parTrans" cxnId="{FA085890-2192-40D1-BF79-6BB786166DB0}">
      <dgm:prSet/>
      <dgm:spPr/>
      <dgm:t>
        <a:bodyPr/>
        <a:lstStyle/>
        <a:p>
          <a:endParaRPr lang="en-IN"/>
        </a:p>
      </dgm:t>
    </dgm:pt>
    <dgm:pt modelId="{10258E28-3CDF-4BD7-A394-77707DD4C576}" type="sibTrans" cxnId="{FA085890-2192-40D1-BF79-6BB786166DB0}">
      <dgm:prSet/>
      <dgm:spPr/>
      <dgm:t>
        <a:bodyPr/>
        <a:lstStyle/>
        <a:p>
          <a:endParaRPr lang="en-IN"/>
        </a:p>
      </dgm:t>
    </dgm:pt>
    <dgm:pt modelId="{8E8D3FA5-312E-4F5C-99ED-602F551BF27B}">
      <dgm:prSet phldrT="[Text]"/>
      <dgm:spPr/>
      <dgm:t>
        <a:bodyPr/>
        <a:lstStyle/>
        <a:p>
          <a:r>
            <a:rPr lang="en-IN" dirty="0" smtClean="0"/>
            <a:t>Macro Strategies</a:t>
          </a:r>
          <a:endParaRPr lang="en-IN" dirty="0"/>
        </a:p>
      </dgm:t>
    </dgm:pt>
    <dgm:pt modelId="{7AD7D7A7-7FF3-4072-B853-672CD3DBF667}" type="parTrans" cxnId="{53D70776-3E2F-4D7E-9FB3-1E569CA26180}">
      <dgm:prSet/>
      <dgm:spPr/>
      <dgm:t>
        <a:bodyPr/>
        <a:lstStyle/>
        <a:p>
          <a:endParaRPr lang="en-IN"/>
        </a:p>
      </dgm:t>
    </dgm:pt>
    <dgm:pt modelId="{0B9207C6-8114-4FB4-869C-5345F1DC7260}" type="sibTrans" cxnId="{53D70776-3E2F-4D7E-9FB3-1E569CA26180}">
      <dgm:prSet/>
      <dgm:spPr/>
      <dgm:t>
        <a:bodyPr/>
        <a:lstStyle/>
        <a:p>
          <a:endParaRPr lang="en-IN"/>
        </a:p>
      </dgm:t>
    </dgm:pt>
    <dgm:pt modelId="{BD077124-1D72-4FC4-9511-8791A3DC31A3}">
      <dgm:prSet phldrT="[Text]"/>
      <dgm:spPr/>
      <dgm:t>
        <a:bodyPr/>
        <a:lstStyle/>
        <a:p>
          <a:r>
            <a:rPr lang="en-IN" dirty="0" smtClean="0"/>
            <a:t>Use a Top-down approach to identify </a:t>
          </a:r>
          <a:r>
            <a:rPr lang="en-IN" b="1" dirty="0" smtClean="0"/>
            <a:t>economic trends across the world</a:t>
          </a:r>
          <a:r>
            <a:rPr lang="en-IN" dirty="0" smtClean="0"/>
            <a:t>.</a:t>
          </a:r>
          <a:endParaRPr lang="en-IN" dirty="0"/>
        </a:p>
      </dgm:t>
    </dgm:pt>
    <dgm:pt modelId="{50C5FC9E-EF42-493D-8ABA-F73C1DD131DD}" type="parTrans" cxnId="{555C1CAE-C318-423A-BA82-31F0B105567F}">
      <dgm:prSet/>
      <dgm:spPr/>
      <dgm:t>
        <a:bodyPr/>
        <a:lstStyle/>
        <a:p>
          <a:endParaRPr lang="en-IN"/>
        </a:p>
      </dgm:t>
    </dgm:pt>
    <dgm:pt modelId="{50F25228-52A1-4418-B1CC-40FFD5D8ACC5}" type="sibTrans" cxnId="{555C1CAE-C318-423A-BA82-31F0B105567F}">
      <dgm:prSet/>
      <dgm:spPr/>
      <dgm:t>
        <a:bodyPr/>
        <a:lstStyle/>
        <a:p>
          <a:endParaRPr lang="en-IN"/>
        </a:p>
      </dgm:t>
    </dgm:pt>
    <dgm:pt modelId="{F3DE657C-A43B-407E-9A20-9389E4609BEE}">
      <dgm:prSet/>
      <dgm:spPr/>
      <dgm:t>
        <a:bodyPr/>
        <a:lstStyle/>
        <a:p>
          <a:r>
            <a:rPr lang="en-IN" dirty="0" smtClean="0"/>
            <a:t>Equity Hedge Strategies</a:t>
          </a:r>
          <a:endParaRPr lang="en-IN" dirty="0"/>
        </a:p>
      </dgm:t>
    </dgm:pt>
    <dgm:pt modelId="{B3B52A9E-0B11-4C7E-B72E-1502469F3C17}" type="parTrans" cxnId="{4AE5710A-641B-4543-9022-D2F7A9F9DD83}">
      <dgm:prSet/>
      <dgm:spPr/>
      <dgm:t>
        <a:bodyPr/>
        <a:lstStyle/>
        <a:p>
          <a:endParaRPr lang="en-IN"/>
        </a:p>
      </dgm:t>
    </dgm:pt>
    <dgm:pt modelId="{92438B6D-0CBF-4DAF-8F6B-D148287F45CA}" type="sibTrans" cxnId="{4AE5710A-641B-4543-9022-D2F7A9F9DD83}">
      <dgm:prSet/>
      <dgm:spPr/>
      <dgm:t>
        <a:bodyPr/>
        <a:lstStyle/>
        <a:p>
          <a:endParaRPr lang="en-IN"/>
        </a:p>
      </dgm:t>
    </dgm:pt>
    <dgm:pt modelId="{37EB5B4E-2398-470E-ADF1-2AFE5346779F}">
      <dgm:prSet/>
      <dgm:spPr/>
      <dgm:t>
        <a:bodyPr/>
        <a:lstStyle/>
        <a:p>
          <a:r>
            <a:rPr lang="en-IN" dirty="0" smtClean="0"/>
            <a:t>Focus on public equity markets </a:t>
          </a:r>
          <a:r>
            <a:rPr lang="en-IN" b="1" dirty="0" smtClean="0"/>
            <a:t>and take long/short positions in equity and equity derivatives segment</a:t>
          </a:r>
          <a:r>
            <a:rPr lang="en-IN" dirty="0" smtClean="0"/>
            <a:t>. They use a Bottom-up Approach. </a:t>
          </a:r>
          <a:endParaRPr lang="en-IN" dirty="0"/>
        </a:p>
      </dgm:t>
    </dgm:pt>
    <dgm:pt modelId="{4D76A6AE-8461-4324-BD52-F03AC733AA58}" type="parTrans" cxnId="{4AF7839F-4DD6-4F6F-BF65-8A5C6ACB791E}">
      <dgm:prSet/>
      <dgm:spPr/>
      <dgm:t>
        <a:bodyPr/>
        <a:lstStyle/>
        <a:p>
          <a:endParaRPr lang="en-IN"/>
        </a:p>
      </dgm:t>
    </dgm:pt>
    <dgm:pt modelId="{A2188FE3-1D36-4290-9705-DCD458C880A4}" type="sibTrans" cxnId="{4AF7839F-4DD6-4F6F-BF65-8A5C6ACB791E}">
      <dgm:prSet/>
      <dgm:spPr/>
      <dgm:t>
        <a:bodyPr/>
        <a:lstStyle/>
        <a:p>
          <a:endParaRPr lang="en-IN"/>
        </a:p>
      </dgm:t>
    </dgm:pt>
    <dgm:pt modelId="{153099C9-7C81-42AD-B84B-975809973243}">
      <dgm:prSet phldrT="[Text]"/>
      <dgm:spPr/>
      <dgm:t>
        <a:bodyPr/>
        <a:lstStyle/>
        <a:p>
          <a:r>
            <a:rPr lang="en-IN" dirty="0" smtClean="0"/>
            <a:t>It involves buying and selling of the related securities.</a:t>
          </a:r>
          <a:endParaRPr lang="en-IN" dirty="0"/>
        </a:p>
      </dgm:t>
    </dgm:pt>
    <dgm:pt modelId="{8B2803ED-A0BF-497A-9832-FF9692D08BD0}" type="parTrans" cxnId="{DDCD52CD-FDA6-4016-A4E3-91E9D090C921}">
      <dgm:prSet/>
      <dgm:spPr/>
      <dgm:t>
        <a:bodyPr/>
        <a:lstStyle/>
        <a:p>
          <a:endParaRPr lang="en-IN"/>
        </a:p>
      </dgm:t>
    </dgm:pt>
    <dgm:pt modelId="{F59C3818-0C7E-4412-BDCE-FD2F095D44C3}" type="sibTrans" cxnId="{DDCD52CD-FDA6-4016-A4E3-91E9D090C921}">
      <dgm:prSet/>
      <dgm:spPr/>
      <dgm:t>
        <a:bodyPr/>
        <a:lstStyle/>
        <a:p>
          <a:endParaRPr lang="en-IN"/>
        </a:p>
      </dgm:t>
    </dgm:pt>
    <dgm:pt modelId="{A0A7042F-C21F-4A73-A50E-9976288DE7A0}">
      <dgm:prSet phldrT="[Text]"/>
      <dgm:spPr/>
      <dgm:t>
        <a:bodyPr/>
        <a:lstStyle/>
        <a:p>
          <a:r>
            <a:rPr lang="en-IN" dirty="0" smtClean="0"/>
            <a:t>Long/short positions are taken in fixed income, equity, currency and commodity markets based on expected movements in economic variables and to profit from such movements.</a:t>
          </a:r>
          <a:endParaRPr lang="en-IN" dirty="0"/>
        </a:p>
      </dgm:t>
    </dgm:pt>
    <dgm:pt modelId="{0FCA04E9-E20C-4E29-A135-B7DE0D26E961}" type="parTrans" cxnId="{B98C9DA5-C4D5-4B80-A145-E5C50A606E3A}">
      <dgm:prSet/>
      <dgm:spPr/>
      <dgm:t>
        <a:bodyPr/>
        <a:lstStyle/>
        <a:p>
          <a:endParaRPr lang="en-IN"/>
        </a:p>
      </dgm:t>
    </dgm:pt>
    <dgm:pt modelId="{81B65454-1F29-494C-A440-E1D6870D00A3}" type="sibTrans" cxnId="{B98C9DA5-C4D5-4B80-A145-E5C50A606E3A}">
      <dgm:prSet/>
      <dgm:spPr/>
      <dgm:t>
        <a:bodyPr/>
        <a:lstStyle/>
        <a:p>
          <a:endParaRPr lang="en-IN"/>
        </a:p>
      </dgm:t>
    </dgm:pt>
    <dgm:pt modelId="{DFE97341-07D4-4627-9CD6-A4B0E0A738E4}">
      <dgm:prSet/>
      <dgm:spPr/>
      <dgm:t>
        <a:bodyPr/>
        <a:lstStyle/>
        <a:p>
          <a:r>
            <a:rPr lang="en-IN" dirty="0" smtClean="0"/>
            <a:t>This category is often referred to as the original hedge fund category.</a:t>
          </a:r>
          <a:endParaRPr lang="en-IN" dirty="0"/>
        </a:p>
      </dgm:t>
    </dgm:pt>
    <dgm:pt modelId="{A87247D0-B79F-4F46-80A7-8DA9D6BE7264}" type="parTrans" cxnId="{CC98C589-671B-4D65-AF04-499D62157101}">
      <dgm:prSet/>
      <dgm:spPr/>
      <dgm:t>
        <a:bodyPr/>
        <a:lstStyle/>
        <a:p>
          <a:endParaRPr lang="en-IN"/>
        </a:p>
      </dgm:t>
    </dgm:pt>
    <dgm:pt modelId="{230D5783-CEA2-490F-8A58-775AB31257E6}" type="sibTrans" cxnId="{CC98C589-671B-4D65-AF04-499D62157101}">
      <dgm:prSet/>
      <dgm:spPr/>
      <dgm:t>
        <a:bodyPr/>
        <a:lstStyle/>
        <a:p>
          <a:endParaRPr lang="en-IN"/>
        </a:p>
      </dgm:t>
    </dgm:pt>
    <dgm:pt modelId="{0DDC1B76-BC54-4F6B-8E62-52D3BFD5B7A5}" type="pres">
      <dgm:prSet presAssocID="{31F47AE9-4335-44E8-BECF-6891A1BCFE9C}" presName="Name0" presStyleCnt="0">
        <dgm:presLayoutVars>
          <dgm:dir/>
          <dgm:animLvl val="lvl"/>
          <dgm:resizeHandles val="exact"/>
        </dgm:presLayoutVars>
      </dgm:prSet>
      <dgm:spPr/>
      <dgm:t>
        <a:bodyPr/>
        <a:lstStyle/>
        <a:p>
          <a:endParaRPr lang="en-IN"/>
        </a:p>
      </dgm:t>
    </dgm:pt>
    <dgm:pt modelId="{51B42132-8DAA-4098-A6EA-E498BB6C00DC}" type="pres">
      <dgm:prSet presAssocID="{385C4BE9-4699-4522-BD77-CD794A711AFC}" presName="linNode" presStyleCnt="0"/>
      <dgm:spPr/>
    </dgm:pt>
    <dgm:pt modelId="{2067B3CB-A35F-48B8-B069-BC995B7168C4}" type="pres">
      <dgm:prSet presAssocID="{385C4BE9-4699-4522-BD77-CD794A711AFC}" presName="parentText" presStyleLbl="node1" presStyleIdx="0" presStyleCnt="4">
        <dgm:presLayoutVars>
          <dgm:chMax val="1"/>
          <dgm:bulletEnabled val="1"/>
        </dgm:presLayoutVars>
      </dgm:prSet>
      <dgm:spPr/>
      <dgm:t>
        <a:bodyPr/>
        <a:lstStyle/>
        <a:p>
          <a:endParaRPr lang="en-IN"/>
        </a:p>
      </dgm:t>
    </dgm:pt>
    <dgm:pt modelId="{97987ACB-35A7-4A6C-ACF0-85973BECCEEC}" type="pres">
      <dgm:prSet presAssocID="{385C4BE9-4699-4522-BD77-CD794A711AFC}" presName="descendantText" presStyleLbl="alignAccFollowNode1" presStyleIdx="0" presStyleCnt="4" custScaleX="206473">
        <dgm:presLayoutVars>
          <dgm:bulletEnabled val="1"/>
        </dgm:presLayoutVars>
      </dgm:prSet>
      <dgm:spPr/>
      <dgm:t>
        <a:bodyPr/>
        <a:lstStyle/>
        <a:p>
          <a:endParaRPr lang="en-IN"/>
        </a:p>
      </dgm:t>
    </dgm:pt>
    <dgm:pt modelId="{7E260136-D9FC-4084-A4BC-DBE2CF3C58DB}" type="pres">
      <dgm:prSet presAssocID="{CA8704DB-F61D-400F-9DBA-292B9C0CE6B0}" presName="sp" presStyleCnt="0"/>
      <dgm:spPr/>
    </dgm:pt>
    <dgm:pt modelId="{515C6BBA-451D-4B20-A431-CA8677F7277F}" type="pres">
      <dgm:prSet presAssocID="{2D76795E-20A4-4EC0-B31C-CD13E55DC765}" presName="linNode" presStyleCnt="0"/>
      <dgm:spPr/>
    </dgm:pt>
    <dgm:pt modelId="{5E185946-BE8D-4790-86DD-85BC181F16FB}" type="pres">
      <dgm:prSet presAssocID="{2D76795E-20A4-4EC0-B31C-CD13E55DC765}" presName="parentText" presStyleLbl="node1" presStyleIdx="1" presStyleCnt="4">
        <dgm:presLayoutVars>
          <dgm:chMax val="1"/>
          <dgm:bulletEnabled val="1"/>
        </dgm:presLayoutVars>
      </dgm:prSet>
      <dgm:spPr/>
      <dgm:t>
        <a:bodyPr/>
        <a:lstStyle/>
        <a:p>
          <a:endParaRPr lang="en-IN"/>
        </a:p>
      </dgm:t>
    </dgm:pt>
    <dgm:pt modelId="{B1AF3337-2CA4-4232-AAE5-BAC4B3488EFA}" type="pres">
      <dgm:prSet presAssocID="{2D76795E-20A4-4EC0-B31C-CD13E55DC765}" presName="descendantText" presStyleLbl="alignAccFollowNode1" presStyleIdx="1" presStyleCnt="4" custScaleX="203064">
        <dgm:presLayoutVars>
          <dgm:bulletEnabled val="1"/>
        </dgm:presLayoutVars>
      </dgm:prSet>
      <dgm:spPr/>
      <dgm:t>
        <a:bodyPr/>
        <a:lstStyle/>
        <a:p>
          <a:endParaRPr lang="en-IN"/>
        </a:p>
      </dgm:t>
    </dgm:pt>
    <dgm:pt modelId="{8C6D543B-32AE-4608-8AFB-F16F6D3513FB}" type="pres">
      <dgm:prSet presAssocID="{683892B2-ACC7-4D5D-B86D-0A2AE5423DF0}" presName="sp" presStyleCnt="0"/>
      <dgm:spPr/>
    </dgm:pt>
    <dgm:pt modelId="{0AEC7DAB-5FB8-41B7-911C-A61A79A23059}" type="pres">
      <dgm:prSet presAssocID="{8E8D3FA5-312E-4F5C-99ED-602F551BF27B}" presName="linNode" presStyleCnt="0"/>
      <dgm:spPr/>
    </dgm:pt>
    <dgm:pt modelId="{36938AAC-2C5F-422F-BC30-DB466C5ACC2D}" type="pres">
      <dgm:prSet presAssocID="{8E8D3FA5-312E-4F5C-99ED-602F551BF27B}" presName="parentText" presStyleLbl="node1" presStyleIdx="2" presStyleCnt="4">
        <dgm:presLayoutVars>
          <dgm:chMax val="1"/>
          <dgm:bulletEnabled val="1"/>
        </dgm:presLayoutVars>
      </dgm:prSet>
      <dgm:spPr/>
      <dgm:t>
        <a:bodyPr/>
        <a:lstStyle/>
        <a:p>
          <a:endParaRPr lang="en-IN"/>
        </a:p>
      </dgm:t>
    </dgm:pt>
    <dgm:pt modelId="{496CB576-4D34-4118-9CB6-BE7F69C806F0}" type="pres">
      <dgm:prSet presAssocID="{8E8D3FA5-312E-4F5C-99ED-602F551BF27B}" presName="descendantText" presStyleLbl="alignAccFollowNode1" presStyleIdx="2" presStyleCnt="4" custScaleX="203064">
        <dgm:presLayoutVars>
          <dgm:bulletEnabled val="1"/>
        </dgm:presLayoutVars>
      </dgm:prSet>
      <dgm:spPr/>
      <dgm:t>
        <a:bodyPr/>
        <a:lstStyle/>
        <a:p>
          <a:endParaRPr lang="en-IN"/>
        </a:p>
      </dgm:t>
    </dgm:pt>
    <dgm:pt modelId="{7816B153-37F5-4BA0-806D-F092208C8B49}" type="pres">
      <dgm:prSet presAssocID="{0B9207C6-8114-4FB4-869C-5345F1DC7260}" presName="sp" presStyleCnt="0"/>
      <dgm:spPr/>
    </dgm:pt>
    <dgm:pt modelId="{B6FEE22A-CCE7-4A99-A2B8-807ED39F1A97}" type="pres">
      <dgm:prSet presAssocID="{F3DE657C-A43B-407E-9A20-9389E4609BEE}" presName="linNode" presStyleCnt="0"/>
      <dgm:spPr/>
    </dgm:pt>
    <dgm:pt modelId="{1E461C17-6323-42A8-85B2-64AF76579DDB}" type="pres">
      <dgm:prSet presAssocID="{F3DE657C-A43B-407E-9A20-9389E4609BEE}" presName="parentText" presStyleLbl="node1" presStyleIdx="3" presStyleCnt="4">
        <dgm:presLayoutVars>
          <dgm:chMax val="1"/>
          <dgm:bulletEnabled val="1"/>
        </dgm:presLayoutVars>
      </dgm:prSet>
      <dgm:spPr/>
      <dgm:t>
        <a:bodyPr/>
        <a:lstStyle/>
        <a:p>
          <a:endParaRPr lang="en-IN"/>
        </a:p>
      </dgm:t>
    </dgm:pt>
    <dgm:pt modelId="{E4FE81CC-DB22-4B17-B6AC-035B75C1D514}" type="pres">
      <dgm:prSet presAssocID="{F3DE657C-A43B-407E-9A20-9389E4609BEE}" presName="descendantText" presStyleLbl="alignAccFollowNode1" presStyleIdx="3" presStyleCnt="4" custScaleX="203064">
        <dgm:presLayoutVars>
          <dgm:bulletEnabled val="1"/>
        </dgm:presLayoutVars>
      </dgm:prSet>
      <dgm:spPr/>
      <dgm:t>
        <a:bodyPr/>
        <a:lstStyle/>
        <a:p>
          <a:endParaRPr lang="en-IN"/>
        </a:p>
      </dgm:t>
    </dgm:pt>
  </dgm:ptLst>
  <dgm:cxnLst>
    <dgm:cxn modelId="{E4E16AC1-1538-45E1-AB6A-01659648A3EE}" type="presOf" srcId="{2D76795E-20A4-4EC0-B31C-CD13E55DC765}" destId="{5E185946-BE8D-4790-86DD-85BC181F16FB}" srcOrd="0" destOrd="0" presId="urn:microsoft.com/office/officeart/2005/8/layout/vList5"/>
    <dgm:cxn modelId="{6D3E4A03-D2D3-4375-875C-52F65D0F0D7C}" type="presOf" srcId="{40B92DB7-AADF-4C8E-9A72-C2E369069BEC}" destId="{B1AF3337-2CA4-4232-AAE5-BAC4B3488EFA}" srcOrd="0" destOrd="0" presId="urn:microsoft.com/office/officeart/2005/8/layout/vList5"/>
    <dgm:cxn modelId="{B98C9DA5-C4D5-4B80-A145-E5C50A606E3A}" srcId="{8E8D3FA5-312E-4F5C-99ED-602F551BF27B}" destId="{A0A7042F-C21F-4A73-A50E-9976288DE7A0}" srcOrd="1" destOrd="0" parTransId="{0FCA04E9-E20C-4E29-A135-B7DE0D26E961}" sibTransId="{81B65454-1F29-494C-A440-E1D6870D00A3}"/>
    <dgm:cxn modelId="{A88785DA-8249-4A38-A2C1-698685D37EE8}" type="presOf" srcId="{DFE97341-07D4-4627-9CD6-A4B0E0A738E4}" destId="{E4FE81CC-DB22-4B17-B6AC-035B75C1D514}" srcOrd="0" destOrd="1" presId="urn:microsoft.com/office/officeart/2005/8/layout/vList5"/>
    <dgm:cxn modelId="{CC98C589-671B-4D65-AF04-499D62157101}" srcId="{F3DE657C-A43B-407E-9A20-9389E4609BEE}" destId="{DFE97341-07D4-4627-9CD6-A4B0E0A738E4}" srcOrd="1" destOrd="0" parTransId="{A87247D0-B79F-4F46-80A7-8DA9D6BE7264}" sibTransId="{230D5783-CEA2-490F-8A58-775AB31257E6}"/>
    <dgm:cxn modelId="{79CD3E18-D86A-40DA-A208-2ECBE9241EC4}" type="presOf" srcId="{8E8D3FA5-312E-4F5C-99ED-602F551BF27B}" destId="{36938AAC-2C5F-422F-BC30-DB466C5ACC2D}" srcOrd="0" destOrd="0" presId="urn:microsoft.com/office/officeart/2005/8/layout/vList5"/>
    <dgm:cxn modelId="{A6AD8CF2-DFCE-4B85-9F3C-ED73F5B5A703}" type="presOf" srcId="{BD077124-1D72-4FC4-9511-8791A3DC31A3}" destId="{496CB576-4D34-4118-9CB6-BE7F69C806F0}" srcOrd="0" destOrd="0" presId="urn:microsoft.com/office/officeart/2005/8/layout/vList5"/>
    <dgm:cxn modelId="{92AD8D57-083E-430A-8923-E67451200027}" type="presOf" srcId="{F3DE657C-A43B-407E-9A20-9389E4609BEE}" destId="{1E461C17-6323-42A8-85B2-64AF76579DDB}" srcOrd="0" destOrd="0" presId="urn:microsoft.com/office/officeart/2005/8/layout/vList5"/>
    <dgm:cxn modelId="{2309D3AA-59EC-4554-B6D3-6EFB87CF97A5}" type="presOf" srcId="{798E2F9B-5024-4DAC-8676-52D5D3E46C15}" destId="{97987ACB-35A7-4A6C-ACF0-85973BECCEEC}" srcOrd="0" destOrd="0" presId="urn:microsoft.com/office/officeart/2005/8/layout/vList5"/>
    <dgm:cxn modelId="{92129C09-4BF0-4016-82E2-AB024FD35A53}" srcId="{385C4BE9-4699-4522-BD77-CD794A711AFC}" destId="{798E2F9B-5024-4DAC-8676-52D5D3E46C15}" srcOrd="0" destOrd="0" parTransId="{B73F70CA-9951-497B-BE0A-08A0B30790C0}" sibTransId="{E7F66F20-0594-4FB0-827A-BF41A559AC76}"/>
    <dgm:cxn modelId="{555C1CAE-C318-423A-BA82-31F0B105567F}" srcId="{8E8D3FA5-312E-4F5C-99ED-602F551BF27B}" destId="{BD077124-1D72-4FC4-9511-8791A3DC31A3}" srcOrd="0" destOrd="0" parTransId="{50C5FC9E-EF42-493D-8ABA-F73C1DD131DD}" sibTransId="{50F25228-52A1-4418-B1CC-40FFD5D8ACC5}"/>
    <dgm:cxn modelId="{FA085890-2192-40D1-BF79-6BB786166DB0}" srcId="{2D76795E-20A4-4EC0-B31C-CD13E55DC765}" destId="{40B92DB7-AADF-4C8E-9A72-C2E369069BEC}" srcOrd="0" destOrd="0" parTransId="{F5A2AF2D-8C4F-401F-8BD3-2481A4620432}" sibTransId="{10258E28-3CDF-4BD7-A394-77707DD4C576}"/>
    <dgm:cxn modelId="{4AE5710A-641B-4543-9022-D2F7A9F9DD83}" srcId="{31F47AE9-4335-44E8-BECF-6891A1BCFE9C}" destId="{F3DE657C-A43B-407E-9A20-9389E4609BEE}" srcOrd="3" destOrd="0" parTransId="{B3B52A9E-0B11-4C7E-B72E-1502469F3C17}" sibTransId="{92438B6D-0CBF-4DAF-8F6B-D148287F45CA}"/>
    <dgm:cxn modelId="{30D1CCC1-78D9-4A83-9DDA-1BB3A1482AD8}" type="presOf" srcId="{8644D1DA-D1B7-4821-8C4A-EBF8D6E65883}" destId="{97987ACB-35A7-4A6C-ACF0-85973BECCEEC}" srcOrd="0" destOrd="1" presId="urn:microsoft.com/office/officeart/2005/8/layout/vList5"/>
    <dgm:cxn modelId="{D98BC9ED-E06B-4D53-B4BD-BA51620B1911}" type="presOf" srcId="{153099C9-7C81-42AD-B84B-975809973243}" destId="{B1AF3337-2CA4-4232-AAE5-BAC4B3488EFA}" srcOrd="0" destOrd="1" presId="urn:microsoft.com/office/officeart/2005/8/layout/vList5"/>
    <dgm:cxn modelId="{119368DD-7BF6-494F-AE4B-215E1F628E63}" type="presOf" srcId="{37EB5B4E-2398-470E-ADF1-2AFE5346779F}" destId="{E4FE81CC-DB22-4B17-B6AC-035B75C1D514}" srcOrd="0" destOrd="0" presId="urn:microsoft.com/office/officeart/2005/8/layout/vList5"/>
    <dgm:cxn modelId="{8AD91664-4A9B-42C2-A360-AFBC5B422C43}" srcId="{31F47AE9-4335-44E8-BECF-6891A1BCFE9C}" destId="{385C4BE9-4699-4522-BD77-CD794A711AFC}" srcOrd="0" destOrd="0" parTransId="{147C2015-C1AD-48DB-8240-00232F2BEA68}" sibTransId="{CA8704DB-F61D-400F-9DBA-292B9C0CE6B0}"/>
    <dgm:cxn modelId="{4AF7839F-4DD6-4F6F-BF65-8A5C6ACB791E}" srcId="{F3DE657C-A43B-407E-9A20-9389E4609BEE}" destId="{37EB5B4E-2398-470E-ADF1-2AFE5346779F}" srcOrd="0" destOrd="0" parTransId="{4D76A6AE-8461-4324-BD52-F03AC733AA58}" sibTransId="{A2188FE3-1D36-4290-9705-DCD458C880A4}"/>
    <dgm:cxn modelId="{9FAC5714-E854-479A-B98C-FE3752AF1B69}" type="presOf" srcId="{A0A7042F-C21F-4A73-A50E-9976288DE7A0}" destId="{496CB576-4D34-4118-9CB6-BE7F69C806F0}" srcOrd="0" destOrd="1" presId="urn:microsoft.com/office/officeart/2005/8/layout/vList5"/>
    <dgm:cxn modelId="{61005A5A-B364-4AA1-900A-09EA6AD26E83}" srcId="{385C4BE9-4699-4522-BD77-CD794A711AFC}" destId="{8644D1DA-D1B7-4821-8C4A-EBF8D6E65883}" srcOrd="1" destOrd="0" parTransId="{95337671-88D3-4EA1-82C0-9BA738F78E8A}" sibTransId="{4332DFB2-90BB-43BB-BE66-7BC0ADC13A72}"/>
    <dgm:cxn modelId="{E77546E0-D01F-43B9-9638-37041F4A7700}" type="presOf" srcId="{31F47AE9-4335-44E8-BECF-6891A1BCFE9C}" destId="{0DDC1B76-BC54-4F6B-8E62-52D3BFD5B7A5}" srcOrd="0" destOrd="0" presId="urn:microsoft.com/office/officeart/2005/8/layout/vList5"/>
    <dgm:cxn modelId="{EAFEDBAC-F31E-49B9-9039-B6974720D8A6}" srcId="{31F47AE9-4335-44E8-BECF-6891A1BCFE9C}" destId="{2D76795E-20A4-4EC0-B31C-CD13E55DC765}" srcOrd="1" destOrd="0" parTransId="{C1241914-500C-4175-A1AF-2453B5C5BE14}" sibTransId="{683892B2-ACC7-4D5D-B86D-0A2AE5423DF0}"/>
    <dgm:cxn modelId="{DDCD52CD-FDA6-4016-A4E3-91E9D090C921}" srcId="{2D76795E-20A4-4EC0-B31C-CD13E55DC765}" destId="{153099C9-7C81-42AD-B84B-975809973243}" srcOrd="1" destOrd="0" parTransId="{8B2803ED-A0BF-497A-9832-FF9692D08BD0}" sibTransId="{F59C3818-0C7E-4412-BDCE-FD2F095D44C3}"/>
    <dgm:cxn modelId="{40AC6A77-4855-451E-8A35-E1B17794EB5A}" type="presOf" srcId="{385C4BE9-4699-4522-BD77-CD794A711AFC}" destId="{2067B3CB-A35F-48B8-B069-BC995B7168C4}" srcOrd="0" destOrd="0" presId="urn:microsoft.com/office/officeart/2005/8/layout/vList5"/>
    <dgm:cxn modelId="{53D70776-3E2F-4D7E-9FB3-1E569CA26180}" srcId="{31F47AE9-4335-44E8-BECF-6891A1BCFE9C}" destId="{8E8D3FA5-312E-4F5C-99ED-602F551BF27B}" srcOrd="2" destOrd="0" parTransId="{7AD7D7A7-7FF3-4072-B853-672CD3DBF667}" sibTransId="{0B9207C6-8114-4FB4-869C-5345F1DC7260}"/>
    <dgm:cxn modelId="{85C3D601-8C53-4EC2-A6EF-66BD90DB178A}" type="presParOf" srcId="{0DDC1B76-BC54-4F6B-8E62-52D3BFD5B7A5}" destId="{51B42132-8DAA-4098-A6EA-E498BB6C00DC}" srcOrd="0" destOrd="0" presId="urn:microsoft.com/office/officeart/2005/8/layout/vList5"/>
    <dgm:cxn modelId="{FB3268E9-DB66-46B1-B868-E4D1AE91F01C}" type="presParOf" srcId="{51B42132-8DAA-4098-A6EA-E498BB6C00DC}" destId="{2067B3CB-A35F-48B8-B069-BC995B7168C4}" srcOrd="0" destOrd="0" presId="urn:microsoft.com/office/officeart/2005/8/layout/vList5"/>
    <dgm:cxn modelId="{B9F46FFD-9A18-47C3-A6AE-F58F69B21C2C}" type="presParOf" srcId="{51B42132-8DAA-4098-A6EA-E498BB6C00DC}" destId="{97987ACB-35A7-4A6C-ACF0-85973BECCEEC}" srcOrd="1" destOrd="0" presId="urn:microsoft.com/office/officeart/2005/8/layout/vList5"/>
    <dgm:cxn modelId="{523D19D3-2A60-429A-9AEA-1ABECCE119A3}" type="presParOf" srcId="{0DDC1B76-BC54-4F6B-8E62-52D3BFD5B7A5}" destId="{7E260136-D9FC-4084-A4BC-DBE2CF3C58DB}" srcOrd="1" destOrd="0" presId="urn:microsoft.com/office/officeart/2005/8/layout/vList5"/>
    <dgm:cxn modelId="{90A1C774-4390-4B2F-82EB-633C25737402}" type="presParOf" srcId="{0DDC1B76-BC54-4F6B-8E62-52D3BFD5B7A5}" destId="{515C6BBA-451D-4B20-A431-CA8677F7277F}" srcOrd="2" destOrd="0" presId="urn:microsoft.com/office/officeart/2005/8/layout/vList5"/>
    <dgm:cxn modelId="{994E6B34-583A-4977-875E-8A91895F3736}" type="presParOf" srcId="{515C6BBA-451D-4B20-A431-CA8677F7277F}" destId="{5E185946-BE8D-4790-86DD-85BC181F16FB}" srcOrd="0" destOrd="0" presId="urn:microsoft.com/office/officeart/2005/8/layout/vList5"/>
    <dgm:cxn modelId="{6A830020-4A16-49B0-B5FB-55B854F59082}" type="presParOf" srcId="{515C6BBA-451D-4B20-A431-CA8677F7277F}" destId="{B1AF3337-2CA4-4232-AAE5-BAC4B3488EFA}" srcOrd="1" destOrd="0" presId="urn:microsoft.com/office/officeart/2005/8/layout/vList5"/>
    <dgm:cxn modelId="{63E8E77A-670E-4A95-B8AF-E94A15F5F2F0}" type="presParOf" srcId="{0DDC1B76-BC54-4F6B-8E62-52D3BFD5B7A5}" destId="{8C6D543B-32AE-4608-8AFB-F16F6D3513FB}" srcOrd="3" destOrd="0" presId="urn:microsoft.com/office/officeart/2005/8/layout/vList5"/>
    <dgm:cxn modelId="{52442549-FFCF-43D9-AD04-211EAE3A9A33}" type="presParOf" srcId="{0DDC1B76-BC54-4F6B-8E62-52D3BFD5B7A5}" destId="{0AEC7DAB-5FB8-41B7-911C-A61A79A23059}" srcOrd="4" destOrd="0" presId="urn:microsoft.com/office/officeart/2005/8/layout/vList5"/>
    <dgm:cxn modelId="{9131F964-43BA-4045-95E8-A57FADC754C4}" type="presParOf" srcId="{0AEC7DAB-5FB8-41B7-911C-A61A79A23059}" destId="{36938AAC-2C5F-422F-BC30-DB466C5ACC2D}" srcOrd="0" destOrd="0" presId="urn:microsoft.com/office/officeart/2005/8/layout/vList5"/>
    <dgm:cxn modelId="{0E3FFED5-94A7-4827-939A-6CCE6ABA55FF}" type="presParOf" srcId="{0AEC7DAB-5FB8-41B7-911C-A61A79A23059}" destId="{496CB576-4D34-4118-9CB6-BE7F69C806F0}" srcOrd="1" destOrd="0" presId="urn:microsoft.com/office/officeart/2005/8/layout/vList5"/>
    <dgm:cxn modelId="{B288543B-EE1C-4585-9077-43A552616C99}" type="presParOf" srcId="{0DDC1B76-BC54-4F6B-8E62-52D3BFD5B7A5}" destId="{7816B153-37F5-4BA0-806D-F092208C8B49}" srcOrd="5" destOrd="0" presId="urn:microsoft.com/office/officeart/2005/8/layout/vList5"/>
    <dgm:cxn modelId="{111C2CBE-D505-46A7-8B8E-6B33B5047265}" type="presParOf" srcId="{0DDC1B76-BC54-4F6B-8E62-52D3BFD5B7A5}" destId="{B6FEE22A-CCE7-4A99-A2B8-807ED39F1A97}" srcOrd="6" destOrd="0" presId="urn:microsoft.com/office/officeart/2005/8/layout/vList5"/>
    <dgm:cxn modelId="{052EEDBC-D1CA-4C35-B88C-36E102C48168}" type="presParOf" srcId="{B6FEE22A-CCE7-4A99-A2B8-807ED39F1A97}" destId="{1E461C17-6323-42A8-85B2-64AF76579DDB}" srcOrd="0" destOrd="0" presId="urn:microsoft.com/office/officeart/2005/8/layout/vList5"/>
    <dgm:cxn modelId="{71F28E9F-47E6-4AA6-8ED4-4F63C601DB3C}" type="presParOf" srcId="{B6FEE22A-CCE7-4A99-A2B8-807ED39F1A97}" destId="{E4FE81CC-DB22-4B17-B6AC-035B75C1D514}"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F4A66-3535-4126-BA30-D848B2B9D27E}">
      <dsp:nvSpPr>
        <dsp:cNvPr id="0" name=""/>
        <dsp:cNvSpPr/>
      </dsp:nvSpPr>
      <dsp:spPr>
        <a:xfrm rot="5400000">
          <a:off x="5130387" y="-2451219"/>
          <a:ext cx="1046323" cy="621578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Employ </a:t>
          </a:r>
          <a:r>
            <a:rPr lang="en-IN" sz="1800" b="1" kern="1200" dirty="0" smtClean="0">
              <a:latin typeface="Calibri" panose="020F0502020204030204" pitchFamily="34" charset="0"/>
            </a:rPr>
            <a:t>diverse or complex trading strategies.</a:t>
          </a:r>
          <a:endParaRPr lang="en-IN" sz="1800"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Invest or Trade in securities having </a:t>
          </a:r>
          <a:r>
            <a:rPr lang="en-IN" sz="1800" b="1" kern="1200" dirty="0" smtClean="0">
              <a:latin typeface="Calibri" panose="020F0502020204030204" pitchFamily="34" charset="0"/>
            </a:rPr>
            <a:t>diverse risks or complex products</a:t>
          </a:r>
          <a:r>
            <a:rPr lang="en-IN" sz="1800" kern="1200" dirty="0" smtClean="0">
              <a:latin typeface="Calibri" panose="020F0502020204030204" pitchFamily="34" charset="0"/>
            </a:rPr>
            <a:t> including listed and unlisted derivatives.</a:t>
          </a:r>
          <a:endParaRPr lang="en-IN" sz="1800" kern="1200" dirty="0">
            <a:latin typeface="Calibri" panose="020F0502020204030204" pitchFamily="34" charset="0"/>
          </a:endParaRPr>
        </a:p>
      </dsp:txBody>
      <dsp:txXfrm rot="-5400000">
        <a:off x="2545659" y="184586"/>
        <a:ext cx="6164704" cy="944169"/>
      </dsp:txXfrm>
    </dsp:sp>
    <dsp:sp modelId="{0BABB0CD-55CD-434F-B160-8D9C8384E7B8}">
      <dsp:nvSpPr>
        <dsp:cNvPr id="0" name=""/>
        <dsp:cNvSpPr/>
      </dsp:nvSpPr>
      <dsp:spPr>
        <a:xfrm>
          <a:off x="1099" y="2719"/>
          <a:ext cx="2544559" cy="130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IN" sz="3100" kern="1200" dirty="0" smtClean="0">
              <a:latin typeface="Calibri" panose="020F0502020204030204" pitchFamily="34" charset="0"/>
            </a:rPr>
            <a:t>Hedge Funds</a:t>
          </a:r>
          <a:endParaRPr lang="en-IN" sz="3100" kern="1200" dirty="0">
            <a:latin typeface="Calibri" panose="020F0502020204030204" pitchFamily="34" charset="0"/>
          </a:endParaRPr>
        </a:p>
      </dsp:txBody>
      <dsp:txXfrm>
        <a:off x="64946" y="66566"/>
        <a:ext cx="2416865" cy="1180210"/>
      </dsp:txXfrm>
    </dsp:sp>
    <dsp:sp modelId="{42948910-85D5-4BD0-9D2A-C2873B3A0B4E}">
      <dsp:nvSpPr>
        <dsp:cNvPr id="0" name=""/>
        <dsp:cNvSpPr/>
      </dsp:nvSpPr>
      <dsp:spPr>
        <a:xfrm rot="5400000">
          <a:off x="5128830" y="-1079443"/>
          <a:ext cx="1046323" cy="621882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Invest in </a:t>
          </a:r>
          <a:r>
            <a:rPr lang="en-IN" sz="1800" b="1" kern="1200" dirty="0" smtClean="0">
              <a:latin typeface="Calibri" panose="020F0502020204030204" pitchFamily="34" charset="0"/>
            </a:rPr>
            <a:t>equity or equity linked instruments</a:t>
          </a:r>
          <a:r>
            <a:rPr lang="en-IN" sz="1800" kern="1200" dirty="0" smtClean="0">
              <a:latin typeface="Calibri" panose="020F0502020204030204" pitchFamily="34" charset="0"/>
            </a:rPr>
            <a:t> of investee companies according to the </a:t>
          </a:r>
          <a:r>
            <a:rPr lang="en-IN" sz="1800" b="1" kern="1200" dirty="0" smtClean="0">
              <a:latin typeface="Calibri" panose="020F0502020204030204" pitchFamily="34" charset="0"/>
            </a:rPr>
            <a:t>stated objective of the fund</a:t>
          </a:r>
          <a:r>
            <a:rPr lang="en-IN" sz="1800" kern="1200" dirty="0" smtClean="0">
              <a:latin typeface="Calibri" panose="020F0502020204030204" pitchFamily="34" charset="0"/>
            </a:rPr>
            <a:t>.</a:t>
          </a:r>
          <a:endParaRPr lang="en-IN" sz="1800" kern="1200" dirty="0">
            <a:latin typeface="Calibri" panose="020F0502020204030204" pitchFamily="34" charset="0"/>
          </a:endParaRPr>
        </a:p>
      </dsp:txBody>
      <dsp:txXfrm rot="-5400000">
        <a:off x="2542578" y="1557886"/>
        <a:ext cx="6167751" cy="944169"/>
      </dsp:txXfrm>
    </dsp:sp>
    <dsp:sp modelId="{B6EF1B66-F7B9-4914-A793-AF5CB3E3F081}">
      <dsp:nvSpPr>
        <dsp:cNvPr id="0" name=""/>
        <dsp:cNvSpPr/>
      </dsp:nvSpPr>
      <dsp:spPr>
        <a:xfrm>
          <a:off x="1099" y="1376018"/>
          <a:ext cx="2541478" cy="130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IN" sz="3100" kern="1200" dirty="0" smtClean="0">
              <a:latin typeface="Calibri" panose="020F0502020204030204" pitchFamily="34" charset="0"/>
            </a:rPr>
            <a:t>Private Equity Funds</a:t>
          </a:r>
          <a:endParaRPr lang="en-IN" sz="3100" kern="1200" dirty="0">
            <a:latin typeface="Calibri" panose="020F0502020204030204" pitchFamily="34" charset="0"/>
          </a:endParaRPr>
        </a:p>
      </dsp:txBody>
      <dsp:txXfrm>
        <a:off x="64946" y="1439865"/>
        <a:ext cx="2413784" cy="1180210"/>
      </dsp:txXfrm>
    </dsp:sp>
    <dsp:sp modelId="{8E1D5C37-E285-489A-AF08-D74B4206EB7C}">
      <dsp:nvSpPr>
        <dsp:cNvPr id="0" name=""/>
        <dsp:cNvSpPr/>
      </dsp:nvSpPr>
      <dsp:spPr>
        <a:xfrm rot="5400000">
          <a:off x="5128830" y="293856"/>
          <a:ext cx="1046323" cy="621882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Invest in </a:t>
          </a:r>
          <a:r>
            <a:rPr lang="en-IN" sz="1800" b="1" kern="1200" dirty="0" smtClean="0">
              <a:latin typeface="Calibri" panose="020F0502020204030204" pitchFamily="34" charset="0"/>
            </a:rPr>
            <a:t>unlisted securities of start-ups</a:t>
          </a:r>
          <a:r>
            <a:rPr lang="en-IN" sz="1800" kern="1200" dirty="0" smtClean="0">
              <a:latin typeface="Calibri" panose="020F0502020204030204" pitchFamily="34" charset="0"/>
            </a:rPr>
            <a:t>, </a:t>
          </a:r>
          <a:r>
            <a:rPr lang="en-IN" sz="1800" b="1" kern="1200" dirty="0" smtClean="0">
              <a:latin typeface="Calibri" panose="020F0502020204030204" pitchFamily="34" charset="0"/>
            </a:rPr>
            <a:t>emerging or early-stage undertakings.</a:t>
          </a:r>
          <a:endParaRPr lang="en-IN" sz="1800"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Such companies are mainly involved in </a:t>
          </a:r>
          <a:r>
            <a:rPr lang="en-IN" sz="1800" b="1" kern="1200" dirty="0" smtClean="0">
              <a:latin typeface="Calibri" panose="020F0502020204030204" pitchFamily="34" charset="0"/>
            </a:rPr>
            <a:t>new products, new services, </a:t>
          </a:r>
          <a:r>
            <a:rPr lang="en-IN" sz="1800" kern="1200" dirty="0" smtClean="0">
              <a:latin typeface="Calibri" panose="020F0502020204030204" pitchFamily="34" charset="0"/>
            </a:rPr>
            <a:t>technology</a:t>
          </a:r>
          <a:r>
            <a:rPr lang="en-IN" sz="1800" b="1" kern="1200" dirty="0" smtClean="0">
              <a:latin typeface="Calibri" panose="020F0502020204030204" pitchFamily="34" charset="0"/>
            </a:rPr>
            <a:t> or IPR activities.</a:t>
          </a:r>
          <a:endParaRPr lang="en-IN" sz="1800" kern="1200" dirty="0">
            <a:latin typeface="Calibri" panose="020F0502020204030204" pitchFamily="34" charset="0"/>
          </a:endParaRPr>
        </a:p>
      </dsp:txBody>
      <dsp:txXfrm rot="-5400000">
        <a:off x="2542578" y="2931186"/>
        <a:ext cx="6167751" cy="944169"/>
      </dsp:txXfrm>
    </dsp:sp>
    <dsp:sp modelId="{8B41A1BE-C9AC-4876-93D4-B6F6A09A2F92}">
      <dsp:nvSpPr>
        <dsp:cNvPr id="0" name=""/>
        <dsp:cNvSpPr/>
      </dsp:nvSpPr>
      <dsp:spPr>
        <a:xfrm>
          <a:off x="1099" y="2749318"/>
          <a:ext cx="2541478" cy="130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IN" sz="3100" kern="1200" dirty="0" smtClean="0">
              <a:latin typeface="Calibri" panose="020F0502020204030204" pitchFamily="34" charset="0"/>
            </a:rPr>
            <a:t>Venture Capital Funds</a:t>
          </a:r>
          <a:endParaRPr lang="en-IN" sz="3100" kern="1200" dirty="0">
            <a:latin typeface="Calibri" panose="020F0502020204030204" pitchFamily="34" charset="0"/>
          </a:endParaRPr>
        </a:p>
      </dsp:txBody>
      <dsp:txXfrm>
        <a:off x="64946" y="2813165"/>
        <a:ext cx="2413784" cy="1180210"/>
      </dsp:txXfrm>
    </dsp:sp>
    <dsp:sp modelId="{1E8AE06E-8847-4F4A-AFB5-370434C68700}">
      <dsp:nvSpPr>
        <dsp:cNvPr id="0" name=""/>
        <dsp:cNvSpPr/>
      </dsp:nvSpPr>
      <dsp:spPr>
        <a:xfrm rot="5400000">
          <a:off x="5128830" y="1667156"/>
          <a:ext cx="1046323" cy="621882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Invest in </a:t>
          </a:r>
          <a:r>
            <a:rPr lang="en-IN" sz="1800" b="1" kern="1200" dirty="0" smtClean="0">
              <a:latin typeface="Calibri" panose="020F0502020204030204" pitchFamily="34" charset="0"/>
            </a:rPr>
            <a:t>unlisted securities of companies which are SMEs </a:t>
          </a:r>
          <a:r>
            <a:rPr lang="en-IN" sz="1800" kern="1200" dirty="0" smtClean="0">
              <a:latin typeface="Calibri" panose="020F0502020204030204" pitchFamily="34" charset="0"/>
            </a:rPr>
            <a:t>OR</a:t>
          </a:r>
          <a:endParaRPr lang="en-IN" sz="1800"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Securities of those </a:t>
          </a:r>
          <a:r>
            <a:rPr lang="en-IN" sz="1800" b="1" kern="1200" dirty="0" smtClean="0">
              <a:latin typeface="Calibri" panose="020F0502020204030204" pitchFamily="34" charset="0"/>
            </a:rPr>
            <a:t>SMEs which are listed or proposed to be listed on a SME exchange.</a:t>
          </a:r>
          <a:endParaRPr lang="en-IN" sz="1800" kern="1200" dirty="0">
            <a:latin typeface="Calibri" panose="020F0502020204030204" pitchFamily="34" charset="0"/>
          </a:endParaRPr>
        </a:p>
      </dsp:txBody>
      <dsp:txXfrm rot="-5400000">
        <a:off x="2542578" y="4304486"/>
        <a:ext cx="6167751" cy="944169"/>
      </dsp:txXfrm>
    </dsp:sp>
    <dsp:sp modelId="{E69DB430-0CA7-416A-98E0-A9905A14C255}">
      <dsp:nvSpPr>
        <dsp:cNvPr id="0" name=""/>
        <dsp:cNvSpPr/>
      </dsp:nvSpPr>
      <dsp:spPr>
        <a:xfrm>
          <a:off x="1099" y="4122618"/>
          <a:ext cx="2541478" cy="130790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59055" rIns="118110" bIns="59055" numCol="1" spcCol="1270" anchor="ctr" anchorCtr="0">
          <a:noAutofit/>
        </a:bodyPr>
        <a:lstStyle/>
        <a:p>
          <a:pPr lvl="0" algn="ctr" defTabSz="1377950">
            <a:lnSpc>
              <a:spcPct val="90000"/>
            </a:lnSpc>
            <a:spcBef>
              <a:spcPct val="0"/>
            </a:spcBef>
            <a:spcAft>
              <a:spcPct val="35000"/>
            </a:spcAft>
          </a:pPr>
          <a:r>
            <a:rPr lang="en-IN" sz="3100" kern="1200" dirty="0" smtClean="0">
              <a:latin typeface="Calibri" panose="020F0502020204030204" pitchFamily="34" charset="0"/>
            </a:rPr>
            <a:t>SME Funds</a:t>
          </a:r>
          <a:endParaRPr lang="en-IN" sz="3100" kern="1200" dirty="0">
            <a:latin typeface="Calibri" panose="020F0502020204030204" pitchFamily="34" charset="0"/>
          </a:endParaRPr>
        </a:p>
      </dsp:txBody>
      <dsp:txXfrm>
        <a:off x="64946" y="4186465"/>
        <a:ext cx="2413784" cy="11802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0F4A66-3535-4126-BA30-D848B2B9D27E}">
      <dsp:nvSpPr>
        <dsp:cNvPr id="0" name=""/>
        <dsp:cNvSpPr/>
      </dsp:nvSpPr>
      <dsp:spPr>
        <a:xfrm rot="5400000">
          <a:off x="5046554" y="-2348851"/>
          <a:ext cx="1213990" cy="621578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Invest in </a:t>
          </a:r>
          <a:r>
            <a:rPr lang="en-IN" sz="1800" b="1" kern="1200" dirty="0" smtClean="0">
              <a:latin typeface="Calibri" panose="020F0502020204030204" pitchFamily="34" charset="0"/>
            </a:rPr>
            <a:t>unlisted securities, listed or securitized debt instruments of investee companies </a:t>
          </a:r>
          <a:r>
            <a:rPr lang="en-IN" sz="1800" kern="1200" dirty="0" smtClean="0">
              <a:latin typeface="Calibri" panose="020F0502020204030204" pitchFamily="34" charset="0"/>
            </a:rPr>
            <a:t>or special purpose vehicles </a:t>
          </a:r>
          <a:r>
            <a:rPr lang="en-IN" sz="1800" b="1" kern="1200" dirty="0" smtClean="0">
              <a:latin typeface="Calibri" panose="020F0502020204030204" pitchFamily="34" charset="0"/>
            </a:rPr>
            <a:t>formed for the purpose of operating, developing or holding infrastructure projects</a:t>
          </a:r>
          <a:r>
            <a:rPr lang="en-IN" sz="1800" kern="1200" dirty="0" smtClean="0">
              <a:latin typeface="Calibri" panose="020F0502020204030204" pitchFamily="34" charset="0"/>
            </a:rPr>
            <a:t>.</a:t>
          </a:r>
          <a:endParaRPr lang="en-IN" sz="1800" kern="1200" dirty="0">
            <a:latin typeface="Calibri" panose="020F0502020204030204" pitchFamily="34" charset="0"/>
          </a:endParaRPr>
        </a:p>
      </dsp:txBody>
      <dsp:txXfrm rot="-5400000">
        <a:off x="2545659" y="211306"/>
        <a:ext cx="6156519" cy="1095466"/>
      </dsp:txXfrm>
    </dsp:sp>
    <dsp:sp modelId="{0BABB0CD-55CD-434F-B160-8D9C8384E7B8}">
      <dsp:nvSpPr>
        <dsp:cNvPr id="0" name=""/>
        <dsp:cNvSpPr/>
      </dsp:nvSpPr>
      <dsp:spPr>
        <a:xfrm>
          <a:off x="1099" y="295"/>
          <a:ext cx="2544559" cy="151748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IN" sz="2900" kern="1200" dirty="0" smtClean="0">
              <a:latin typeface="Calibri" panose="020F0502020204030204" pitchFamily="34" charset="0"/>
            </a:rPr>
            <a:t>Infrastructure Funds</a:t>
          </a:r>
          <a:endParaRPr lang="en-IN" sz="2900" kern="1200" dirty="0">
            <a:latin typeface="Calibri" panose="020F0502020204030204" pitchFamily="34" charset="0"/>
          </a:endParaRPr>
        </a:p>
      </dsp:txBody>
      <dsp:txXfrm>
        <a:off x="75177" y="74373"/>
        <a:ext cx="2396403" cy="1369331"/>
      </dsp:txXfrm>
    </dsp:sp>
    <dsp:sp modelId="{42948910-85D5-4BD0-9D2A-C2873B3A0B4E}">
      <dsp:nvSpPr>
        <dsp:cNvPr id="0" name=""/>
        <dsp:cNvSpPr/>
      </dsp:nvSpPr>
      <dsp:spPr>
        <a:xfrm rot="5400000">
          <a:off x="5260492" y="-996085"/>
          <a:ext cx="782999" cy="621882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Invest primarily in </a:t>
          </a:r>
          <a:r>
            <a:rPr lang="en-IN" sz="1800" b="1" kern="1200" dirty="0" smtClean="0">
              <a:latin typeface="Calibri" panose="020F0502020204030204" pitchFamily="34" charset="0"/>
            </a:rPr>
            <a:t>debt or debt securities of listed or unlisted investee companies </a:t>
          </a:r>
          <a:r>
            <a:rPr lang="en-IN" sz="1800" kern="1200" dirty="0" smtClean="0">
              <a:latin typeface="Calibri" panose="020F0502020204030204" pitchFamily="34" charset="0"/>
            </a:rPr>
            <a:t>according to the stated objectives of the Fund.</a:t>
          </a:r>
          <a:endParaRPr lang="en-IN" sz="1800" kern="1200" dirty="0">
            <a:latin typeface="Calibri" panose="020F0502020204030204" pitchFamily="34" charset="0"/>
          </a:endParaRPr>
        </a:p>
      </dsp:txBody>
      <dsp:txXfrm rot="-5400000">
        <a:off x="2542578" y="1760052"/>
        <a:ext cx="6180605" cy="706553"/>
      </dsp:txXfrm>
    </dsp:sp>
    <dsp:sp modelId="{B6EF1B66-F7B9-4914-A793-AF5CB3E3F081}">
      <dsp:nvSpPr>
        <dsp:cNvPr id="0" name=""/>
        <dsp:cNvSpPr/>
      </dsp:nvSpPr>
      <dsp:spPr>
        <a:xfrm>
          <a:off x="1099" y="1593657"/>
          <a:ext cx="2541478" cy="10393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IN" sz="2900" kern="1200" dirty="0" smtClean="0">
              <a:latin typeface="Calibri" panose="020F0502020204030204" pitchFamily="34" charset="0"/>
            </a:rPr>
            <a:t>Debt Funds</a:t>
          </a:r>
          <a:endParaRPr lang="en-IN" sz="2900" kern="1200" dirty="0">
            <a:latin typeface="Calibri" panose="020F0502020204030204" pitchFamily="34" charset="0"/>
          </a:endParaRPr>
        </a:p>
      </dsp:txBody>
      <dsp:txXfrm>
        <a:off x="51835" y="1644393"/>
        <a:ext cx="2440006" cy="937870"/>
      </dsp:txXfrm>
    </dsp:sp>
    <dsp:sp modelId="{8E1D5C37-E285-489A-AF08-D74B4206EB7C}">
      <dsp:nvSpPr>
        <dsp:cNvPr id="0" name=""/>
        <dsp:cNvSpPr/>
      </dsp:nvSpPr>
      <dsp:spPr>
        <a:xfrm rot="5400000">
          <a:off x="4389400" y="961495"/>
          <a:ext cx="2525184" cy="6218828"/>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IN" sz="1800" kern="1200" dirty="0" smtClean="0">
              <a:latin typeface="Calibri" panose="020F0502020204030204" pitchFamily="34" charset="0"/>
            </a:rPr>
            <a:t>Invest in </a:t>
          </a:r>
          <a:r>
            <a:rPr lang="en-IN" sz="1800" b="1" kern="1200" dirty="0" smtClean="0">
              <a:latin typeface="Calibri" panose="020F0502020204030204" pitchFamily="34" charset="0"/>
            </a:rPr>
            <a:t>securities or units of social ventures </a:t>
          </a:r>
          <a:r>
            <a:rPr lang="en-IN" sz="1800" kern="1200" dirty="0" smtClean="0">
              <a:latin typeface="Calibri" panose="020F0502020204030204" pitchFamily="34" charset="0"/>
            </a:rPr>
            <a:t>as per </a:t>
          </a:r>
          <a:r>
            <a:rPr lang="en-IN" sz="1800" b="1" kern="1200" dirty="0" smtClean="0">
              <a:latin typeface="Calibri" panose="020F0502020204030204" pitchFamily="34" charset="0"/>
            </a:rPr>
            <a:t>social performance norms laid down by the fund.</a:t>
          </a:r>
          <a:endParaRPr lang="en-IN" sz="1800" b="1"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en-IN" sz="1800" b="1" kern="1200" dirty="0" smtClean="0">
              <a:latin typeface="Calibri" panose="020F0502020204030204" pitchFamily="34" charset="0"/>
            </a:rPr>
            <a:t>Investors may agree to receive restricted or muted returns.</a:t>
          </a:r>
          <a:endParaRPr lang="en-IN" sz="1800" b="1"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en-IN" sz="1800" b="1" kern="1200" dirty="0" smtClean="0">
              <a:latin typeface="Calibri" panose="020F0502020204030204" pitchFamily="34" charset="0"/>
            </a:rPr>
            <a:t>Social Venture: </a:t>
          </a:r>
          <a:r>
            <a:rPr lang="en-IN" sz="1800" b="0" kern="1200" dirty="0" smtClean="0">
              <a:latin typeface="Calibri" panose="020F0502020204030204" pitchFamily="34" charset="0"/>
            </a:rPr>
            <a:t>Formed with the purpose of promoting social welfare or solving social problems or providing social benefits.</a:t>
          </a:r>
          <a:endParaRPr lang="en-IN" sz="1800" b="0"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en-IN" sz="1800" b="0" kern="1200" dirty="0" smtClean="0">
              <a:latin typeface="Calibri" panose="020F0502020204030204" pitchFamily="34" charset="0"/>
            </a:rPr>
            <a:t>Includes Public Charitable Trusts, Societies registered for Charitable purposes, Micro-finance institutions.</a:t>
          </a:r>
          <a:endParaRPr lang="en-IN" sz="1800" b="1" kern="1200" dirty="0">
            <a:latin typeface="Calibri" panose="020F0502020204030204" pitchFamily="34" charset="0"/>
          </a:endParaRPr>
        </a:p>
      </dsp:txBody>
      <dsp:txXfrm rot="-5400000">
        <a:off x="2542579" y="2931586"/>
        <a:ext cx="6095559" cy="2278646"/>
      </dsp:txXfrm>
    </dsp:sp>
    <dsp:sp modelId="{8B41A1BE-C9AC-4876-93D4-B6F6A09A2F92}">
      <dsp:nvSpPr>
        <dsp:cNvPr id="0" name=""/>
        <dsp:cNvSpPr/>
      </dsp:nvSpPr>
      <dsp:spPr>
        <a:xfrm>
          <a:off x="1099" y="2708874"/>
          <a:ext cx="2541478" cy="272407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IN" sz="2900" kern="1200" dirty="0" smtClean="0">
              <a:latin typeface="Calibri" panose="020F0502020204030204" pitchFamily="34" charset="0"/>
            </a:rPr>
            <a:t>Social Venture Funds</a:t>
          </a:r>
          <a:endParaRPr lang="en-IN" sz="2900" kern="1200" dirty="0">
            <a:latin typeface="Calibri" panose="020F0502020204030204" pitchFamily="34" charset="0"/>
          </a:endParaRPr>
        </a:p>
      </dsp:txBody>
      <dsp:txXfrm>
        <a:off x="125164" y="2832939"/>
        <a:ext cx="2293348" cy="24759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47A8D-5F5D-422F-864B-133DF9A08DB8}">
      <dsp:nvSpPr>
        <dsp:cNvPr id="0" name=""/>
        <dsp:cNvSpPr/>
      </dsp:nvSpPr>
      <dsp:spPr>
        <a:xfrm>
          <a:off x="2722" y="58729"/>
          <a:ext cx="2654732" cy="621552"/>
        </a:xfrm>
        <a:prstGeom prst="rect">
          <a:avLst/>
        </a:prstGeom>
        <a:solidFill>
          <a:srgbClr val="FA6A6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Category I</a:t>
          </a:r>
          <a:endParaRPr lang="en-US" sz="2800" kern="1200" dirty="0"/>
        </a:p>
      </dsp:txBody>
      <dsp:txXfrm>
        <a:off x="2722" y="58729"/>
        <a:ext cx="2654732" cy="621552"/>
      </dsp:txXfrm>
    </dsp:sp>
    <dsp:sp modelId="{60FDA150-AE2A-43F9-8387-9627724444A0}">
      <dsp:nvSpPr>
        <dsp:cNvPr id="0" name=""/>
        <dsp:cNvSpPr/>
      </dsp:nvSpPr>
      <dsp:spPr>
        <a:xfrm>
          <a:off x="2722" y="680281"/>
          <a:ext cx="2654732" cy="4083187"/>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b="0" kern="1200" dirty="0" smtClean="0">
              <a:latin typeface="+mn-lt"/>
            </a:rPr>
            <a:t>Invest in </a:t>
          </a:r>
          <a:r>
            <a:rPr lang="en-IN" sz="2000" b="1" kern="1200" dirty="0" smtClean="0">
              <a:latin typeface="+mn-lt"/>
            </a:rPr>
            <a:t>socially or economically desirable ventures.</a:t>
          </a:r>
          <a:endParaRPr lang="en-US" sz="2000" kern="1200" dirty="0">
            <a:latin typeface="+mn-lt"/>
          </a:endParaRPr>
        </a:p>
        <a:p>
          <a:pPr marL="228600" lvl="1" indent="-228600" algn="l" defTabSz="889000">
            <a:lnSpc>
              <a:spcPct val="90000"/>
            </a:lnSpc>
            <a:spcBef>
              <a:spcPct val="0"/>
            </a:spcBef>
            <a:spcAft>
              <a:spcPct val="15000"/>
            </a:spcAft>
            <a:buChar char="••"/>
          </a:pPr>
          <a:endParaRPr lang="en-US" sz="2000" kern="1200" dirty="0">
            <a:latin typeface="+mn-lt"/>
          </a:endParaRPr>
        </a:p>
        <a:p>
          <a:pPr marL="228600" lvl="1" indent="-228600" algn="l" defTabSz="889000">
            <a:lnSpc>
              <a:spcPct val="90000"/>
            </a:lnSpc>
            <a:spcBef>
              <a:spcPct val="0"/>
            </a:spcBef>
            <a:spcAft>
              <a:spcPct val="15000"/>
            </a:spcAft>
            <a:buChar char="••"/>
          </a:pPr>
          <a:r>
            <a:rPr lang="en-US" sz="2000" kern="1200" dirty="0" smtClean="0">
              <a:latin typeface="+mn-lt"/>
            </a:rPr>
            <a:t>Examples:                  1. </a:t>
          </a:r>
          <a:r>
            <a:rPr lang="en-IN" sz="2000" kern="1200" dirty="0" smtClean="0">
              <a:latin typeface="+mn-lt"/>
            </a:rPr>
            <a:t>Venture Capital Funds,                       2. SME Funds,           3. Social Venture Funds                        4. Infrastructure Funds</a:t>
          </a:r>
          <a:endParaRPr lang="en-US" sz="2000" kern="1200" dirty="0">
            <a:latin typeface="+mn-lt"/>
          </a:endParaRPr>
        </a:p>
      </dsp:txBody>
      <dsp:txXfrm>
        <a:off x="2722" y="680281"/>
        <a:ext cx="2654732" cy="4083187"/>
      </dsp:txXfrm>
    </dsp:sp>
    <dsp:sp modelId="{81691260-470C-4C56-A8C6-D707E75FBEB0}">
      <dsp:nvSpPr>
        <dsp:cNvPr id="0" name=""/>
        <dsp:cNvSpPr/>
      </dsp:nvSpPr>
      <dsp:spPr>
        <a:xfrm>
          <a:off x="3029117" y="58729"/>
          <a:ext cx="2654732" cy="621552"/>
        </a:xfrm>
        <a:prstGeom prst="rect">
          <a:avLst/>
        </a:prstGeom>
        <a:solidFill>
          <a:srgbClr val="FF0000"/>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Category II</a:t>
          </a:r>
          <a:endParaRPr lang="en-US" sz="2800" kern="1200" dirty="0"/>
        </a:p>
      </dsp:txBody>
      <dsp:txXfrm>
        <a:off x="3029117" y="58729"/>
        <a:ext cx="2654732" cy="621552"/>
      </dsp:txXfrm>
    </dsp:sp>
    <dsp:sp modelId="{1C9AAADF-D96E-4429-B8C6-A963145D4DB2}">
      <dsp:nvSpPr>
        <dsp:cNvPr id="0" name=""/>
        <dsp:cNvSpPr/>
      </dsp:nvSpPr>
      <dsp:spPr>
        <a:xfrm>
          <a:off x="3029117" y="680281"/>
          <a:ext cx="2654732" cy="4083187"/>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IN" sz="2000" b="1" kern="1200" dirty="0" smtClean="0">
              <a:latin typeface="Calibri" panose="020F0502020204030204" pitchFamily="34" charset="0"/>
            </a:rPr>
            <a:t>Funds not falling  in Category I and Category III </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Not allowed to take leverage, except to meet day-to-day operations.</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Examples:                 1. Debt Funds          2. Private Equity Funds</a:t>
          </a:r>
          <a:endParaRPr lang="en-US" sz="2000" kern="1200" dirty="0"/>
        </a:p>
      </dsp:txBody>
      <dsp:txXfrm>
        <a:off x="3029117" y="680281"/>
        <a:ext cx="2654732" cy="4083187"/>
      </dsp:txXfrm>
    </dsp:sp>
    <dsp:sp modelId="{3891E5E8-7F4C-4E36-AE53-AC99C5E9F215}">
      <dsp:nvSpPr>
        <dsp:cNvPr id="0" name=""/>
        <dsp:cNvSpPr/>
      </dsp:nvSpPr>
      <dsp:spPr>
        <a:xfrm>
          <a:off x="6055512" y="58729"/>
          <a:ext cx="2654732" cy="621552"/>
        </a:xfrm>
        <a:prstGeom prst="rect">
          <a:avLst/>
        </a:prstGeom>
        <a:solidFill>
          <a:srgbClr val="B61A1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ctr" defTabSz="1244600">
            <a:lnSpc>
              <a:spcPct val="90000"/>
            </a:lnSpc>
            <a:spcBef>
              <a:spcPct val="0"/>
            </a:spcBef>
            <a:spcAft>
              <a:spcPct val="35000"/>
            </a:spcAft>
          </a:pPr>
          <a:r>
            <a:rPr lang="en-US" sz="2800" kern="1200" dirty="0" smtClean="0"/>
            <a:t>Category III</a:t>
          </a:r>
          <a:endParaRPr lang="en-US" sz="2800" kern="1200" dirty="0"/>
        </a:p>
      </dsp:txBody>
      <dsp:txXfrm>
        <a:off x="6055512" y="58729"/>
        <a:ext cx="2654732" cy="621552"/>
      </dsp:txXfrm>
    </dsp:sp>
    <dsp:sp modelId="{CC875B62-BDF6-4512-9EE8-7D987FC271CF}">
      <dsp:nvSpPr>
        <dsp:cNvPr id="0" name=""/>
        <dsp:cNvSpPr/>
      </dsp:nvSpPr>
      <dsp:spPr>
        <a:xfrm>
          <a:off x="6055512" y="680281"/>
          <a:ext cx="2654732" cy="4083187"/>
        </a:xfrm>
        <a:prstGeom prst="rect">
          <a:avLst/>
        </a:prstGeom>
        <a:solidFill>
          <a:schemeClr val="bg1">
            <a:alpha val="9000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Funds </a:t>
          </a:r>
          <a:r>
            <a:rPr lang="en-IN" sz="2000" kern="1200" dirty="0" smtClean="0">
              <a:latin typeface="Calibri" panose="020F0502020204030204" pitchFamily="34" charset="0"/>
            </a:rPr>
            <a:t>employ </a:t>
          </a:r>
          <a:r>
            <a:rPr lang="en-IN" sz="2000" b="1" kern="1200" dirty="0" smtClean="0">
              <a:latin typeface="Calibri" panose="020F0502020204030204" pitchFamily="34" charset="0"/>
            </a:rPr>
            <a:t>diverse or complex trading strategies</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Allowed to take Leverage and Investments in Derivatives.</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Example: Hedge Funds</a:t>
          </a:r>
          <a:endParaRPr lang="en-US" sz="2000" kern="1200" dirty="0"/>
        </a:p>
      </dsp:txBody>
      <dsp:txXfrm>
        <a:off x="6055512" y="680281"/>
        <a:ext cx="2654732" cy="40831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5DF4D0-8592-4493-BD76-71A01303D564}">
      <dsp:nvSpPr>
        <dsp:cNvPr id="0" name=""/>
        <dsp:cNvSpPr/>
      </dsp:nvSpPr>
      <dsp:spPr>
        <a:xfrm>
          <a:off x="0" y="157449"/>
          <a:ext cx="8812590" cy="886864"/>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dirty="0" smtClean="0"/>
            <a:t>Hedge Funds are Less Liquid as compared to Traditional Investments</a:t>
          </a:r>
          <a:endParaRPr lang="en-US" sz="2000" b="1" kern="1200" dirty="0"/>
        </a:p>
      </dsp:txBody>
      <dsp:txXfrm>
        <a:off x="43293" y="200742"/>
        <a:ext cx="8726004" cy="800278"/>
      </dsp:txXfrm>
    </dsp:sp>
    <dsp:sp modelId="{5988F796-31BB-4B1B-80F0-DBC6EE4778C8}">
      <dsp:nvSpPr>
        <dsp:cNvPr id="0" name=""/>
        <dsp:cNvSpPr/>
      </dsp:nvSpPr>
      <dsp:spPr>
        <a:xfrm>
          <a:off x="0" y="1453027"/>
          <a:ext cx="8812590" cy="2287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800"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en-IN" sz="1800" kern="1200" dirty="0" smtClean="0"/>
            <a:t>HFs may have a </a:t>
          </a:r>
          <a:r>
            <a:rPr lang="en-IN" sz="1800" b="1" kern="1200" dirty="0" smtClean="0"/>
            <a:t>restriction on Redemptions </a:t>
          </a:r>
          <a:r>
            <a:rPr lang="en-IN" sz="1800" kern="1200" dirty="0" smtClean="0"/>
            <a:t>in the form of a </a:t>
          </a:r>
          <a:r>
            <a:rPr lang="en-IN" sz="1800" b="1" kern="1200" dirty="0" smtClean="0"/>
            <a:t>Lockup Period </a:t>
          </a:r>
          <a:r>
            <a:rPr lang="en-IN" sz="1800" kern="1200" dirty="0" smtClean="0"/>
            <a:t>and a </a:t>
          </a:r>
          <a:r>
            <a:rPr lang="en-IN" sz="1800" b="1" kern="1200" dirty="0" smtClean="0"/>
            <a:t>Notice Period</a:t>
          </a:r>
          <a:r>
            <a:rPr lang="en-IN" sz="1800" kern="1200" dirty="0" smtClean="0"/>
            <a:t>.</a:t>
          </a:r>
          <a:endParaRPr lang="en-US" sz="1800" kern="1200" dirty="0"/>
        </a:p>
        <a:p>
          <a:pPr marL="171450" lvl="1" indent="-171450" algn="l" defTabSz="800100">
            <a:lnSpc>
              <a:spcPct val="90000"/>
            </a:lnSpc>
            <a:spcBef>
              <a:spcPct val="0"/>
            </a:spcBef>
            <a:spcAft>
              <a:spcPct val="20000"/>
            </a:spcAft>
            <a:buChar char="••"/>
          </a:pPr>
          <a:r>
            <a:rPr lang="en-IN" sz="1800" b="1" kern="1200" dirty="0" smtClean="0"/>
            <a:t>Lockup Period </a:t>
          </a:r>
          <a:r>
            <a:rPr lang="en-IN" sz="1800" kern="1200" dirty="0" smtClean="0"/>
            <a:t>is the </a:t>
          </a:r>
          <a:r>
            <a:rPr lang="en-IN" sz="1800" b="1" kern="1200" dirty="0" smtClean="0"/>
            <a:t>period after initial investment during which investors are not allowed to withdraw</a:t>
          </a:r>
          <a:r>
            <a:rPr lang="en-IN" sz="1800" kern="1200" dirty="0" smtClean="0"/>
            <a:t> their investment from the Fund.</a:t>
          </a:r>
          <a:endParaRPr lang="en-IN" sz="1800" kern="1200" dirty="0"/>
        </a:p>
        <a:p>
          <a:pPr marL="171450" lvl="1" indent="-171450" algn="l" defTabSz="800100">
            <a:lnSpc>
              <a:spcPct val="90000"/>
            </a:lnSpc>
            <a:spcBef>
              <a:spcPct val="0"/>
            </a:spcBef>
            <a:spcAft>
              <a:spcPct val="20000"/>
            </a:spcAft>
            <a:buChar char="••"/>
          </a:pPr>
          <a:r>
            <a:rPr lang="en-IN" sz="1800" b="1" kern="1200" dirty="0" smtClean="0"/>
            <a:t>Notice Period </a:t>
          </a:r>
          <a:r>
            <a:rPr lang="en-IN" sz="1800" kern="1200" dirty="0" smtClean="0"/>
            <a:t>(e.g. 30 days or 90 days) is the </a:t>
          </a:r>
          <a:r>
            <a:rPr lang="en-IN" sz="1800" b="1" kern="1200" dirty="0" smtClean="0"/>
            <a:t>time a Fund has to fulfil a redemption request,</a:t>
          </a:r>
          <a:r>
            <a:rPr lang="en-IN" sz="1800" kern="1200" dirty="0" smtClean="0"/>
            <a:t> after receiving it.</a:t>
          </a:r>
        </a:p>
        <a:p>
          <a:pPr marL="171450" lvl="1" indent="-171450" algn="l" defTabSz="800100">
            <a:lnSpc>
              <a:spcPct val="90000"/>
            </a:lnSpc>
            <a:spcBef>
              <a:spcPct val="0"/>
            </a:spcBef>
            <a:spcAft>
              <a:spcPct val="20000"/>
            </a:spcAft>
            <a:buChar char="••"/>
          </a:pPr>
          <a:r>
            <a:rPr lang="en-IN" sz="1800" kern="1200" dirty="0" smtClean="0"/>
            <a:t>HF Managers normally charge </a:t>
          </a:r>
          <a:r>
            <a:rPr lang="en-IN" sz="1800" b="1" kern="1200" dirty="0" smtClean="0"/>
            <a:t>Redemption Fees</a:t>
          </a:r>
          <a:r>
            <a:rPr lang="en-IN" sz="1800" kern="1200" dirty="0" smtClean="0"/>
            <a:t>, as they incur certain cost when an investor withdraws/redeems back the investment from the Fund.</a:t>
          </a:r>
        </a:p>
      </dsp:txBody>
      <dsp:txXfrm>
        <a:off x="0" y="1453027"/>
        <a:ext cx="8812590" cy="228735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87ACB-35A7-4A6C-ACF0-85973BECCEEC}">
      <dsp:nvSpPr>
        <dsp:cNvPr id="0" name=""/>
        <dsp:cNvSpPr/>
      </dsp:nvSpPr>
      <dsp:spPr>
        <a:xfrm rot="5400000">
          <a:off x="4967135" y="-2963728"/>
          <a:ext cx="827434" cy="6966051"/>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smtClean="0"/>
            <a:t>Focus on </a:t>
          </a:r>
          <a:r>
            <a:rPr lang="en-IN" sz="1400" b="1" kern="1200" dirty="0" smtClean="0"/>
            <a:t>short-term events that result in change in corporate structure</a:t>
          </a:r>
          <a:r>
            <a:rPr lang="en-IN" sz="1400" kern="1200" dirty="0" smtClean="0"/>
            <a:t>, such as acquisition or restructuring affecting individual companies. (Bottom-up approach)</a:t>
          </a:r>
          <a:endParaRPr lang="en-IN" sz="1400" kern="1200" dirty="0"/>
        </a:p>
        <a:p>
          <a:pPr marL="114300" lvl="1" indent="-114300" algn="l" defTabSz="622300">
            <a:lnSpc>
              <a:spcPct val="90000"/>
            </a:lnSpc>
            <a:spcBef>
              <a:spcPct val="0"/>
            </a:spcBef>
            <a:spcAft>
              <a:spcPct val="15000"/>
            </a:spcAft>
            <a:buChar char="••"/>
          </a:pPr>
          <a:r>
            <a:rPr lang="en-IN" sz="1400" kern="1200" dirty="0" smtClean="0"/>
            <a:t>Investments include long/short positions in common or preferred stocks, debt and options.</a:t>
          </a:r>
          <a:endParaRPr lang="en-IN" sz="1400" kern="1200" dirty="0"/>
        </a:p>
      </dsp:txBody>
      <dsp:txXfrm rot="-5400000">
        <a:off x="1897827" y="145972"/>
        <a:ext cx="6925659" cy="746650"/>
      </dsp:txXfrm>
    </dsp:sp>
    <dsp:sp modelId="{2067B3CB-A35F-48B8-B069-BC995B7168C4}">
      <dsp:nvSpPr>
        <dsp:cNvPr id="0" name=""/>
        <dsp:cNvSpPr/>
      </dsp:nvSpPr>
      <dsp:spPr>
        <a:xfrm>
          <a:off x="46" y="2150"/>
          <a:ext cx="1897780" cy="10342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IN" sz="2200" kern="1200" dirty="0" smtClean="0"/>
            <a:t>Event-driven Strategies</a:t>
          </a:r>
          <a:endParaRPr lang="en-IN" sz="2200" kern="1200" dirty="0"/>
        </a:p>
      </dsp:txBody>
      <dsp:txXfrm>
        <a:off x="50536" y="52640"/>
        <a:ext cx="1796800" cy="933313"/>
      </dsp:txXfrm>
    </dsp:sp>
    <dsp:sp modelId="{B1AF3337-2CA4-4232-AAE5-BAC4B3488EFA}">
      <dsp:nvSpPr>
        <dsp:cNvPr id="0" name=""/>
        <dsp:cNvSpPr/>
      </dsp:nvSpPr>
      <dsp:spPr>
        <a:xfrm rot="5400000">
          <a:off x="4979556" y="-1865212"/>
          <a:ext cx="827434" cy="694103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smtClean="0"/>
            <a:t>Focus on </a:t>
          </a:r>
          <a:r>
            <a:rPr lang="en-IN" sz="1400" b="1" kern="1200" dirty="0" smtClean="0"/>
            <a:t>unusual short-term pricing discrepancy between related securities</a:t>
          </a:r>
          <a:r>
            <a:rPr lang="en-IN" sz="1400" kern="1200" dirty="0" smtClean="0"/>
            <a:t>, with the expectation that such discrepancy will be resolved in time.</a:t>
          </a:r>
          <a:endParaRPr lang="en-IN" sz="1400" kern="1200" dirty="0"/>
        </a:p>
        <a:p>
          <a:pPr marL="114300" lvl="1" indent="-114300" algn="l" defTabSz="622300">
            <a:lnSpc>
              <a:spcPct val="90000"/>
            </a:lnSpc>
            <a:spcBef>
              <a:spcPct val="0"/>
            </a:spcBef>
            <a:spcAft>
              <a:spcPct val="15000"/>
            </a:spcAft>
            <a:buChar char="••"/>
          </a:pPr>
          <a:r>
            <a:rPr lang="en-IN" sz="1400" kern="1200" dirty="0" smtClean="0"/>
            <a:t>It involves buying and selling of the related securities.</a:t>
          </a:r>
          <a:endParaRPr lang="en-IN" sz="1400" kern="1200" dirty="0"/>
        </a:p>
      </dsp:txBody>
      <dsp:txXfrm rot="-5400000">
        <a:off x="1922756" y="1231980"/>
        <a:ext cx="6900642" cy="746650"/>
      </dsp:txXfrm>
    </dsp:sp>
    <dsp:sp modelId="{5E185946-BE8D-4790-86DD-85BC181F16FB}">
      <dsp:nvSpPr>
        <dsp:cNvPr id="0" name=""/>
        <dsp:cNvSpPr/>
      </dsp:nvSpPr>
      <dsp:spPr>
        <a:xfrm>
          <a:off x="46" y="1088158"/>
          <a:ext cx="1922709" cy="10342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IN" sz="2200" kern="1200" dirty="0" smtClean="0"/>
            <a:t>Relative Value Strategies</a:t>
          </a:r>
          <a:endParaRPr lang="en-IN" sz="2200" kern="1200" dirty="0"/>
        </a:p>
      </dsp:txBody>
      <dsp:txXfrm>
        <a:off x="50536" y="1138648"/>
        <a:ext cx="1821729" cy="933313"/>
      </dsp:txXfrm>
    </dsp:sp>
    <dsp:sp modelId="{496CB576-4D34-4118-9CB6-BE7F69C806F0}">
      <dsp:nvSpPr>
        <dsp:cNvPr id="0" name=""/>
        <dsp:cNvSpPr/>
      </dsp:nvSpPr>
      <dsp:spPr>
        <a:xfrm rot="5400000">
          <a:off x="4979556" y="-779204"/>
          <a:ext cx="827434" cy="694103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smtClean="0"/>
            <a:t>Use a Top-down approach to identify </a:t>
          </a:r>
          <a:r>
            <a:rPr lang="en-IN" sz="1400" b="1" kern="1200" dirty="0" smtClean="0"/>
            <a:t>economic trends across the world</a:t>
          </a:r>
          <a:r>
            <a:rPr lang="en-IN" sz="1400" kern="1200" dirty="0" smtClean="0"/>
            <a:t>.</a:t>
          </a:r>
          <a:endParaRPr lang="en-IN" sz="1400" kern="1200" dirty="0"/>
        </a:p>
        <a:p>
          <a:pPr marL="114300" lvl="1" indent="-114300" algn="l" defTabSz="622300">
            <a:lnSpc>
              <a:spcPct val="90000"/>
            </a:lnSpc>
            <a:spcBef>
              <a:spcPct val="0"/>
            </a:spcBef>
            <a:spcAft>
              <a:spcPct val="15000"/>
            </a:spcAft>
            <a:buChar char="••"/>
          </a:pPr>
          <a:r>
            <a:rPr lang="en-IN" sz="1400" kern="1200" dirty="0" smtClean="0"/>
            <a:t>Long/short positions are taken in fixed income, equity, currency and commodity markets based on expected movements in economic variables and to profit from such movements.</a:t>
          </a:r>
          <a:endParaRPr lang="en-IN" sz="1400" kern="1200" dirty="0"/>
        </a:p>
      </dsp:txBody>
      <dsp:txXfrm rot="-5400000">
        <a:off x="1922756" y="2317988"/>
        <a:ext cx="6900642" cy="746650"/>
      </dsp:txXfrm>
    </dsp:sp>
    <dsp:sp modelId="{36938AAC-2C5F-422F-BC30-DB466C5ACC2D}">
      <dsp:nvSpPr>
        <dsp:cNvPr id="0" name=""/>
        <dsp:cNvSpPr/>
      </dsp:nvSpPr>
      <dsp:spPr>
        <a:xfrm>
          <a:off x="46" y="2174165"/>
          <a:ext cx="1922709" cy="10342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IN" sz="2200" kern="1200" dirty="0" smtClean="0"/>
            <a:t>Macro Strategies</a:t>
          </a:r>
          <a:endParaRPr lang="en-IN" sz="2200" kern="1200" dirty="0"/>
        </a:p>
      </dsp:txBody>
      <dsp:txXfrm>
        <a:off x="50536" y="2224655"/>
        <a:ext cx="1821729" cy="933313"/>
      </dsp:txXfrm>
    </dsp:sp>
    <dsp:sp modelId="{E4FE81CC-DB22-4B17-B6AC-035B75C1D514}">
      <dsp:nvSpPr>
        <dsp:cNvPr id="0" name=""/>
        <dsp:cNvSpPr/>
      </dsp:nvSpPr>
      <dsp:spPr>
        <a:xfrm rot="5400000">
          <a:off x="4979556" y="306802"/>
          <a:ext cx="827434" cy="694103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en-IN" sz="1400" kern="1200" dirty="0" smtClean="0"/>
            <a:t>Focus on public equity markets </a:t>
          </a:r>
          <a:r>
            <a:rPr lang="en-IN" sz="1400" b="1" kern="1200" dirty="0" smtClean="0"/>
            <a:t>and take long/short positions in equity and equity derivatives segment</a:t>
          </a:r>
          <a:r>
            <a:rPr lang="en-IN" sz="1400" kern="1200" dirty="0" smtClean="0"/>
            <a:t>. They use a Bottom-up Approach. </a:t>
          </a:r>
          <a:endParaRPr lang="en-IN" sz="1400" kern="1200" dirty="0"/>
        </a:p>
        <a:p>
          <a:pPr marL="114300" lvl="1" indent="-114300" algn="l" defTabSz="622300">
            <a:lnSpc>
              <a:spcPct val="90000"/>
            </a:lnSpc>
            <a:spcBef>
              <a:spcPct val="0"/>
            </a:spcBef>
            <a:spcAft>
              <a:spcPct val="15000"/>
            </a:spcAft>
            <a:buChar char="••"/>
          </a:pPr>
          <a:r>
            <a:rPr lang="en-IN" sz="1400" kern="1200" dirty="0" smtClean="0"/>
            <a:t>This category is often referred to as the original hedge fund category.</a:t>
          </a:r>
          <a:endParaRPr lang="en-IN" sz="1400" kern="1200" dirty="0"/>
        </a:p>
      </dsp:txBody>
      <dsp:txXfrm rot="-5400000">
        <a:off x="1922756" y="3403994"/>
        <a:ext cx="6900642" cy="746650"/>
      </dsp:txXfrm>
    </dsp:sp>
    <dsp:sp modelId="{1E461C17-6323-42A8-85B2-64AF76579DDB}">
      <dsp:nvSpPr>
        <dsp:cNvPr id="0" name=""/>
        <dsp:cNvSpPr/>
      </dsp:nvSpPr>
      <dsp:spPr>
        <a:xfrm>
          <a:off x="46" y="3260173"/>
          <a:ext cx="1922709" cy="103429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IN" sz="2200" kern="1200" dirty="0" smtClean="0"/>
            <a:t>Equity Hedge Strategies</a:t>
          </a:r>
          <a:endParaRPr lang="en-IN" sz="2200" kern="1200" dirty="0"/>
        </a:p>
      </dsp:txBody>
      <dsp:txXfrm>
        <a:off x="50536" y="3310663"/>
        <a:ext cx="1821729" cy="93331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F4B391-7D3B-46AF-9760-853DCB00F008}" type="datetimeFigureOut">
              <a:rPr lang="en-US" smtClean="0"/>
              <a:pPr/>
              <a:t>2/25/2021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F169B-9D72-48A8-A135-C0A17D9392AD}" type="slidenum">
              <a:rPr lang="en-IN" smtClean="0"/>
              <a:pPr/>
              <a:t>‹#›</a:t>
            </a:fld>
            <a:endParaRPr lang="en-IN"/>
          </a:p>
        </p:txBody>
      </p:sp>
    </p:spTree>
    <p:extLst>
      <p:ext uri="{BB962C8B-B14F-4D97-AF65-F5344CB8AC3E}">
        <p14:creationId xmlns:p14="http://schemas.microsoft.com/office/powerpoint/2010/main" val="1793849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2</a:t>
            </a:fld>
            <a:endParaRPr lang="en-IN" dirty="0"/>
          </a:p>
        </p:txBody>
      </p:sp>
    </p:spTree>
    <p:extLst>
      <p:ext uri="{BB962C8B-B14F-4D97-AF65-F5344CB8AC3E}">
        <p14:creationId xmlns:p14="http://schemas.microsoft.com/office/powerpoint/2010/main" val="4076296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3</a:t>
            </a:fld>
            <a:endParaRPr lang="en-IN" dirty="0"/>
          </a:p>
        </p:txBody>
      </p:sp>
    </p:spTree>
    <p:extLst>
      <p:ext uri="{BB962C8B-B14F-4D97-AF65-F5344CB8AC3E}">
        <p14:creationId xmlns:p14="http://schemas.microsoft.com/office/powerpoint/2010/main" val="1418782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4</a:t>
            </a:fld>
            <a:endParaRPr lang="en-IN" dirty="0"/>
          </a:p>
        </p:txBody>
      </p:sp>
    </p:spTree>
    <p:extLst>
      <p:ext uri="{BB962C8B-B14F-4D97-AF65-F5344CB8AC3E}">
        <p14:creationId xmlns:p14="http://schemas.microsoft.com/office/powerpoint/2010/main" val="2446063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5</a:t>
            </a:fld>
            <a:endParaRPr lang="en-IN"/>
          </a:p>
        </p:txBody>
      </p:sp>
    </p:spTree>
    <p:extLst>
      <p:ext uri="{BB962C8B-B14F-4D97-AF65-F5344CB8AC3E}">
        <p14:creationId xmlns:p14="http://schemas.microsoft.com/office/powerpoint/2010/main" val="4137134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6</a:t>
            </a:fld>
            <a:endParaRPr lang="en-IN"/>
          </a:p>
        </p:txBody>
      </p:sp>
    </p:spTree>
    <p:extLst>
      <p:ext uri="{BB962C8B-B14F-4D97-AF65-F5344CB8AC3E}">
        <p14:creationId xmlns:p14="http://schemas.microsoft.com/office/powerpoint/2010/main" val="132224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7</a:t>
            </a:fld>
            <a:endParaRPr lang="en-IN" dirty="0"/>
          </a:p>
        </p:txBody>
      </p:sp>
    </p:spTree>
    <p:extLst>
      <p:ext uri="{BB962C8B-B14F-4D97-AF65-F5344CB8AC3E}">
        <p14:creationId xmlns:p14="http://schemas.microsoft.com/office/powerpoint/2010/main" val="751629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8</a:t>
            </a:fld>
            <a:endParaRPr lang="en-IN"/>
          </a:p>
        </p:txBody>
      </p:sp>
    </p:spTree>
    <p:extLst>
      <p:ext uri="{BB962C8B-B14F-4D97-AF65-F5344CB8AC3E}">
        <p14:creationId xmlns:p14="http://schemas.microsoft.com/office/powerpoint/2010/main" val="1433883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a:p>
        </p:txBody>
      </p:sp>
      <p:sp>
        <p:nvSpPr>
          <p:cNvPr id="4" name="Slide Number Placeholder 3"/>
          <p:cNvSpPr>
            <a:spLocks noGrp="1"/>
          </p:cNvSpPr>
          <p:nvPr>
            <p:ph type="sldNum" sz="quarter" idx="10"/>
          </p:nvPr>
        </p:nvSpPr>
        <p:spPr/>
        <p:txBody>
          <a:bodyPr/>
          <a:lstStyle/>
          <a:p>
            <a:fld id="{D8CF169B-9D72-48A8-A135-C0A17D9392AD}" type="slidenum">
              <a:rPr lang="en-IN" smtClean="0"/>
              <a:pPr/>
              <a:t>9</a:t>
            </a:fld>
            <a:endParaRPr lang="en-IN"/>
          </a:p>
        </p:txBody>
      </p:sp>
    </p:spTree>
    <p:extLst>
      <p:ext uri="{BB962C8B-B14F-4D97-AF65-F5344CB8AC3E}">
        <p14:creationId xmlns:p14="http://schemas.microsoft.com/office/powerpoint/2010/main" val="5747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35930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631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3241152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795883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113359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401411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7FD2E0A-1B1A-4835-94E7-D62D9604B223}" type="datetimeFigureOut">
              <a:rPr lang="en-US" smtClean="0"/>
              <a:pPr/>
              <a:t>2/25/2021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521724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7FD2E0A-1B1A-4835-94E7-D62D9604B223}" type="datetimeFigureOut">
              <a:rPr lang="en-US" smtClean="0"/>
              <a:pPr/>
              <a:t>2/25/2021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514542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FD2E0A-1B1A-4835-94E7-D62D9604B223}" type="datetimeFigureOut">
              <a:rPr lang="en-US" smtClean="0"/>
              <a:pPr/>
              <a:t>2/25/2021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91604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166286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88796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FD2E0A-1B1A-4835-94E7-D62D9604B223}" type="datetimeFigureOut">
              <a:rPr lang="en-US" smtClean="0"/>
              <a:pPr/>
              <a:t>2/25/2021</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A8EE05-A541-4149-AD7D-54F594853856}" type="slidenum">
              <a:rPr lang="en-IN" smtClean="0"/>
              <a:pPr/>
              <a:t>‹#›</a:t>
            </a:fld>
            <a:endParaRPr lang="en-IN"/>
          </a:p>
        </p:txBody>
      </p:sp>
    </p:spTree>
    <p:extLst>
      <p:ext uri="{BB962C8B-B14F-4D97-AF65-F5344CB8AC3E}">
        <p14:creationId xmlns:p14="http://schemas.microsoft.com/office/powerpoint/2010/main" val="1850922418"/>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diagramColors" Target="../diagrams/colors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hyperlink" Target="mailto:archit@careertopper.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hyperlink" Target="http://www.careertopper.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88640"/>
            <a:ext cx="9144000" cy="43204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b="1" dirty="0" smtClean="0">
                <a:solidFill>
                  <a:schemeClr val="tx1"/>
                </a:solidFill>
                <a:latin typeface="Book Antiqua" pitchFamily="18" charset="0"/>
              </a:rPr>
              <a:t>ALTERNATIVE INVESTMENTS</a:t>
            </a:r>
          </a:p>
        </p:txBody>
      </p:sp>
      <p:sp>
        <p:nvSpPr>
          <p:cNvPr id="2" name="TextBox 1"/>
          <p:cNvSpPr txBox="1"/>
          <p:nvPr/>
        </p:nvSpPr>
        <p:spPr>
          <a:xfrm>
            <a:off x="107504" y="6271460"/>
            <a:ext cx="5040560" cy="253916"/>
          </a:xfrm>
          <a:prstGeom prst="rect">
            <a:avLst/>
          </a:prstGeom>
          <a:noFill/>
        </p:spPr>
        <p:txBody>
          <a:bodyPr wrap="square" rtlCol="0">
            <a:spAutoFit/>
          </a:bodyPr>
          <a:lstStyle/>
          <a:p>
            <a:r>
              <a:rPr lang="en-IN" sz="1050" dirty="0" smtClean="0"/>
              <a:t>Copyright 2017, CareerTopper.com. All rights reserved.</a:t>
            </a:r>
          </a:p>
        </p:txBody>
      </p:sp>
      <p:sp>
        <p:nvSpPr>
          <p:cNvPr id="3" name="TextBox 2"/>
          <p:cNvSpPr txBox="1"/>
          <p:nvPr/>
        </p:nvSpPr>
        <p:spPr>
          <a:xfrm>
            <a:off x="107504" y="4829556"/>
            <a:ext cx="5328592" cy="1138773"/>
          </a:xfrm>
          <a:prstGeom prst="rect">
            <a:avLst/>
          </a:prstGeom>
          <a:noFill/>
        </p:spPr>
        <p:txBody>
          <a:bodyPr wrap="square" rtlCol="0">
            <a:spAutoFit/>
          </a:bodyPr>
          <a:lstStyle/>
          <a:p>
            <a:r>
              <a:rPr lang="en-US" sz="2000" b="1" dirty="0" smtClean="0"/>
              <a:t>Presented by – </a:t>
            </a:r>
            <a:endParaRPr lang="en-US" sz="2000" b="1" dirty="0"/>
          </a:p>
          <a:p>
            <a:r>
              <a:rPr lang="en-US" sz="2800" b="1" dirty="0" smtClean="0"/>
              <a:t>Mr. </a:t>
            </a:r>
            <a:r>
              <a:rPr lang="en-US" sz="2800" b="1" dirty="0" err="1" smtClean="0"/>
              <a:t>Archit</a:t>
            </a:r>
            <a:r>
              <a:rPr lang="en-US" sz="2800" b="1" dirty="0" smtClean="0"/>
              <a:t> </a:t>
            </a:r>
            <a:r>
              <a:rPr lang="en-US" sz="2800" b="1" dirty="0" err="1" smtClean="0"/>
              <a:t>Lohia</a:t>
            </a:r>
            <a:r>
              <a:rPr lang="en-US" sz="2800" b="1" dirty="0" smtClean="0"/>
              <a:t> </a:t>
            </a:r>
          </a:p>
          <a:p>
            <a:r>
              <a:rPr lang="en-US" sz="2000" b="1" dirty="0" smtClean="0"/>
              <a:t>CA, CFA, CAIA, LLB</a:t>
            </a:r>
            <a:endParaRPr lang="en-US" sz="2000" b="1"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4581128"/>
            <a:ext cx="3659194" cy="2096795"/>
          </a:xfrm>
          <a:prstGeom prst="rect">
            <a:avLst/>
          </a:prstGeom>
        </p:spPr>
      </p:pic>
    </p:spTree>
    <p:extLst>
      <p:ext uri="{BB962C8B-B14F-4D97-AF65-F5344CB8AC3E}">
        <p14:creationId xmlns:p14="http://schemas.microsoft.com/office/powerpoint/2010/main" val="2223756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ALTERNATIVE INVESTMENT </a:t>
            </a:r>
            <a:r>
              <a:rPr lang="en-IN" sz="3200" b="1" dirty="0" smtClean="0">
                <a:solidFill>
                  <a:schemeClr val="tx1">
                    <a:lumMod val="65000"/>
                    <a:lumOff val="35000"/>
                  </a:schemeClr>
                </a:solidFill>
                <a:latin typeface="Calibri" pitchFamily="34" charset="0"/>
              </a:rPr>
              <a:t>FUNDS TYPES – SEBI AIF REGULATIONS      (1/2)</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2</a:t>
            </a:fld>
            <a:endParaRPr lang="en-IN" sz="1400" dirty="0"/>
          </a:p>
        </p:txBody>
      </p:sp>
      <p:graphicFrame>
        <p:nvGraphicFramePr>
          <p:cNvPr id="8" name="Diagram 7"/>
          <p:cNvGraphicFramePr/>
          <p:nvPr>
            <p:extLst>
              <p:ext uri="{D42A27DB-BD31-4B8C-83A1-F6EECF244321}">
                <p14:modId xmlns:p14="http://schemas.microsoft.com/office/powerpoint/2010/main" val="3962234722"/>
              </p:ext>
            </p:extLst>
          </p:nvPr>
        </p:nvGraphicFramePr>
        <p:xfrm>
          <a:off x="244230" y="1124744"/>
          <a:ext cx="8762539" cy="5433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3709778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3</a:t>
            </a:fld>
            <a:endParaRPr lang="en-IN" sz="1400" dirty="0"/>
          </a:p>
        </p:txBody>
      </p:sp>
      <p:graphicFrame>
        <p:nvGraphicFramePr>
          <p:cNvPr id="8" name="Diagram 7"/>
          <p:cNvGraphicFramePr/>
          <p:nvPr>
            <p:extLst>
              <p:ext uri="{D42A27DB-BD31-4B8C-83A1-F6EECF244321}">
                <p14:modId xmlns:p14="http://schemas.microsoft.com/office/powerpoint/2010/main" val="2649416841"/>
              </p:ext>
            </p:extLst>
          </p:nvPr>
        </p:nvGraphicFramePr>
        <p:xfrm>
          <a:off x="244230" y="1124744"/>
          <a:ext cx="8762539" cy="54332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txBox="1">
            <a:spLocks/>
          </p:cNvSpPr>
          <p:nvPr/>
        </p:nvSpPr>
        <p:spPr>
          <a:xfrm>
            <a:off x="112979" y="199738"/>
            <a:ext cx="7094022" cy="990600"/>
          </a:xfrm>
          <a:prstGeom prst="rect">
            <a:avLst/>
          </a:prstGeom>
          <a:effectLst/>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smtClean="0">
                <a:solidFill>
                  <a:schemeClr val="tx1">
                    <a:lumMod val="65000"/>
                    <a:lumOff val="35000"/>
                  </a:schemeClr>
                </a:solidFill>
                <a:latin typeface="Calibri" pitchFamily="34" charset="0"/>
              </a:rPr>
              <a:t>ALTERNATIVE INVESTMENT FUNDS TYPES – SEBI AIF REGULATIONS      (2/2)</a:t>
            </a:r>
            <a:endParaRPr lang="en-IN" sz="3200" b="1" dirty="0">
              <a:solidFill>
                <a:schemeClr val="tx1">
                  <a:lumMod val="65000"/>
                  <a:lumOff val="35000"/>
                </a:schemeClr>
              </a:solidFill>
              <a:latin typeface="Calibri" pitchFamily="34" charset="0"/>
            </a:endParaRPr>
          </a:p>
        </p:txBody>
      </p:sp>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238381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a:solidFill>
                  <a:schemeClr val="tx1">
                    <a:lumMod val="65000"/>
                    <a:lumOff val="35000"/>
                  </a:schemeClr>
                </a:solidFill>
                <a:latin typeface="Calibri" pitchFamily="34" charset="0"/>
              </a:rPr>
              <a:t>ALTERNATIVE INVESTMENT FUNDS </a:t>
            </a:r>
            <a:r>
              <a:rPr lang="en-IN" sz="3200" b="1" dirty="0" smtClean="0">
                <a:solidFill>
                  <a:schemeClr val="tx1">
                    <a:lumMod val="65000"/>
                    <a:lumOff val="35000"/>
                  </a:schemeClr>
                </a:solidFill>
                <a:latin typeface="Calibri" pitchFamily="34" charset="0"/>
              </a:rPr>
              <a:t>–</a:t>
            </a:r>
            <a:br>
              <a:rPr lang="en-IN" sz="3200" b="1" dirty="0" smtClean="0">
                <a:solidFill>
                  <a:schemeClr val="tx1">
                    <a:lumMod val="65000"/>
                    <a:lumOff val="35000"/>
                  </a:schemeClr>
                </a:solidFill>
                <a:latin typeface="Calibri" pitchFamily="34" charset="0"/>
              </a:rPr>
            </a:br>
            <a:r>
              <a:rPr lang="en-IN" sz="3200" b="1" dirty="0" smtClean="0">
                <a:solidFill>
                  <a:schemeClr val="tx1">
                    <a:lumMod val="65000"/>
                    <a:lumOff val="35000"/>
                  </a:schemeClr>
                </a:solidFill>
                <a:latin typeface="Calibri" pitchFamily="34" charset="0"/>
              </a:rPr>
              <a:t>CATEGORIES </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4</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aphicFrame>
        <p:nvGraphicFramePr>
          <p:cNvPr id="4" name="Diagram 3"/>
          <p:cNvGraphicFramePr/>
          <p:nvPr>
            <p:extLst>
              <p:ext uri="{D42A27DB-BD31-4B8C-83A1-F6EECF244321}">
                <p14:modId xmlns:p14="http://schemas.microsoft.com/office/powerpoint/2010/main" val="2946011450"/>
              </p:ext>
            </p:extLst>
          </p:nvPr>
        </p:nvGraphicFramePr>
        <p:xfrm>
          <a:off x="251520" y="1700808"/>
          <a:ext cx="8712968" cy="48221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Notched Right Arrow 4"/>
          <p:cNvSpPr/>
          <p:nvPr/>
        </p:nvSpPr>
        <p:spPr>
          <a:xfrm>
            <a:off x="251520" y="1324993"/>
            <a:ext cx="5112568" cy="366454"/>
          </a:xfrm>
          <a:prstGeom prst="notchedRightArrow">
            <a:avLst/>
          </a:prstGeom>
          <a:solidFill>
            <a:srgbClr val="F38E7D"/>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p:cNvSpPr txBox="1"/>
          <p:nvPr/>
        </p:nvSpPr>
        <p:spPr>
          <a:xfrm>
            <a:off x="5508104" y="1324993"/>
            <a:ext cx="3240360" cy="400110"/>
          </a:xfrm>
          <a:prstGeom prst="rect">
            <a:avLst/>
          </a:prstGeom>
          <a:noFill/>
        </p:spPr>
        <p:txBody>
          <a:bodyPr wrap="square" rtlCol="0">
            <a:spAutoFit/>
          </a:bodyPr>
          <a:lstStyle/>
          <a:p>
            <a:r>
              <a:rPr lang="en-IN" sz="2000" b="1" dirty="0" smtClean="0">
                <a:solidFill>
                  <a:srgbClr val="FF0000"/>
                </a:solidFill>
              </a:rPr>
              <a:t>Increasing Risk, by Category</a:t>
            </a:r>
            <a:endParaRPr lang="en-IN" sz="2000" b="1" dirty="0">
              <a:solidFill>
                <a:srgbClr val="FF0000"/>
              </a:solidFill>
            </a:endParaRPr>
          </a:p>
        </p:txBody>
      </p:sp>
    </p:spTree>
    <p:extLst>
      <p:ext uri="{BB962C8B-B14F-4D97-AF65-F5344CB8AC3E}">
        <p14:creationId xmlns:p14="http://schemas.microsoft.com/office/powerpoint/2010/main" val="14392457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HEDGE FUNDS – ILLIQUID INVESTMENTS </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5</a:t>
            </a:fld>
            <a:endParaRPr lang="en-IN" sz="1400" dirty="0"/>
          </a:p>
        </p:txBody>
      </p:sp>
      <p:graphicFrame>
        <p:nvGraphicFramePr>
          <p:cNvPr id="3" name="Diagram 2"/>
          <p:cNvGraphicFramePr/>
          <p:nvPr>
            <p:extLst>
              <p:ext uri="{D42A27DB-BD31-4B8C-83A1-F6EECF244321}">
                <p14:modId xmlns:p14="http://schemas.microsoft.com/office/powerpoint/2010/main" val="685407823"/>
              </p:ext>
            </p:extLst>
          </p:nvPr>
        </p:nvGraphicFramePr>
        <p:xfrm>
          <a:off x="221430" y="1556792"/>
          <a:ext cx="8812590" cy="5119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9"/>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2426455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HEDGE FUNDS FEES</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6</a:t>
            </a:fld>
            <a:endParaRPr lang="en-IN" sz="1400" dirty="0"/>
          </a:p>
        </p:txBody>
      </p:sp>
      <p:sp>
        <p:nvSpPr>
          <p:cNvPr id="8" name="TextBox 7"/>
          <p:cNvSpPr txBox="1"/>
          <p:nvPr/>
        </p:nvSpPr>
        <p:spPr>
          <a:xfrm>
            <a:off x="140127" y="1147323"/>
            <a:ext cx="8863925" cy="369332"/>
          </a:xfrm>
          <a:prstGeom prst="rect">
            <a:avLst/>
          </a:prstGeom>
          <a:solidFill>
            <a:schemeClr val="accent1"/>
          </a:solidFill>
        </p:spPr>
        <p:txBody>
          <a:bodyPr wrap="square" rtlCol="0">
            <a:spAutoFit/>
          </a:bodyPr>
          <a:lstStyle/>
          <a:p>
            <a:pPr algn="ctr"/>
            <a:r>
              <a:rPr lang="en-IN" b="1" dirty="0" smtClean="0">
                <a:latin typeface="Calibri" pitchFamily="34" charset="0"/>
              </a:rPr>
              <a:t>Hedge Fund Fees</a:t>
            </a:r>
            <a:endParaRPr lang="en-IN" b="1" dirty="0">
              <a:latin typeface="Calibri" pitchFamily="34" charset="0"/>
            </a:endParaRPr>
          </a:p>
        </p:txBody>
      </p:sp>
      <p:sp>
        <p:nvSpPr>
          <p:cNvPr id="11" name="Flowchart: Connector 10"/>
          <p:cNvSpPr/>
          <p:nvPr/>
        </p:nvSpPr>
        <p:spPr>
          <a:xfrm>
            <a:off x="755576" y="1673649"/>
            <a:ext cx="1872208" cy="1035271"/>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dirty="0" smtClean="0"/>
              <a:t>Management Fees</a:t>
            </a:r>
            <a:endParaRPr lang="en-IN" sz="1600" dirty="0"/>
          </a:p>
        </p:txBody>
      </p:sp>
      <p:sp>
        <p:nvSpPr>
          <p:cNvPr id="12" name="Flowchart: Connector 11"/>
          <p:cNvSpPr/>
          <p:nvPr/>
        </p:nvSpPr>
        <p:spPr>
          <a:xfrm>
            <a:off x="5796136" y="1641778"/>
            <a:ext cx="1816864" cy="106714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Incentive Fees</a:t>
            </a:r>
            <a:endParaRPr lang="en-IN" dirty="0"/>
          </a:p>
        </p:txBody>
      </p:sp>
      <p:sp>
        <p:nvSpPr>
          <p:cNvPr id="13" name="Plus 12"/>
          <p:cNvSpPr/>
          <p:nvPr/>
        </p:nvSpPr>
        <p:spPr>
          <a:xfrm>
            <a:off x="3647943" y="1664786"/>
            <a:ext cx="1128034" cy="1008112"/>
          </a:xfrm>
          <a:prstGeom prst="mathPlus">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p:cNvSpPr txBox="1"/>
          <p:nvPr/>
        </p:nvSpPr>
        <p:spPr>
          <a:xfrm>
            <a:off x="179511" y="4531126"/>
            <a:ext cx="8891073" cy="2031325"/>
          </a:xfrm>
          <a:prstGeom prst="rect">
            <a:avLst/>
          </a:prstGeom>
          <a:noFill/>
        </p:spPr>
        <p:txBody>
          <a:bodyPr wrap="square" rtlCol="0">
            <a:spAutoFit/>
          </a:bodyPr>
          <a:lstStyle/>
          <a:p>
            <a:r>
              <a:rPr lang="en-IN" b="1" dirty="0" smtClean="0"/>
              <a:t>“Profits” </a:t>
            </a:r>
            <a:r>
              <a:rPr lang="en-IN" dirty="0" smtClean="0"/>
              <a:t>can be calculated in any of the following ways:</a:t>
            </a:r>
          </a:p>
          <a:p>
            <a:pPr marL="285750" indent="-285750">
              <a:buFont typeface="Wingdings" panose="05000000000000000000" pitchFamily="2" charset="2"/>
              <a:buChar char="§"/>
            </a:pPr>
            <a:r>
              <a:rPr lang="en-IN" dirty="0" smtClean="0"/>
              <a:t>Gains in Value (AUM) of the Fund.</a:t>
            </a:r>
          </a:p>
          <a:p>
            <a:pPr marL="285750" indent="-285750">
              <a:buFont typeface="Wingdings" panose="05000000000000000000" pitchFamily="2" charset="2"/>
              <a:buChar char="§"/>
            </a:pPr>
            <a:r>
              <a:rPr lang="en-IN" dirty="0" smtClean="0"/>
              <a:t>Gains in Value, after reducing Management Fees paid to the Fund Manager.</a:t>
            </a:r>
          </a:p>
          <a:p>
            <a:pPr marL="285750" indent="-285750">
              <a:buFont typeface="Wingdings" panose="05000000000000000000" pitchFamily="2" charset="2"/>
              <a:buChar char="§"/>
            </a:pPr>
            <a:r>
              <a:rPr lang="en-IN" dirty="0" smtClean="0"/>
              <a:t>Gains in Excess of a </a:t>
            </a:r>
            <a:r>
              <a:rPr lang="en-IN" b="1" dirty="0" smtClean="0"/>
              <a:t>“Hurdle Rate”. </a:t>
            </a:r>
            <a:r>
              <a:rPr lang="en-IN" dirty="0" smtClean="0"/>
              <a:t>A Hurdle Rate is the minimum rate of return above which the Manager will be paid Incentive Fees. </a:t>
            </a:r>
          </a:p>
          <a:p>
            <a:pPr marL="538163" lvl="1" indent="-285750">
              <a:buFont typeface="Wingdings" panose="05000000000000000000" pitchFamily="2" charset="2"/>
              <a:buChar char="§"/>
            </a:pPr>
            <a:r>
              <a:rPr lang="en-IN" dirty="0" smtClean="0"/>
              <a:t>It can be a </a:t>
            </a:r>
            <a:r>
              <a:rPr lang="en-IN" b="1" dirty="0" smtClean="0"/>
              <a:t>Percentage Rate </a:t>
            </a:r>
            <a:r>
              <a:rPr lang="en-IN" dirty="0" smtClean="0"/>
              <a:t>(</a:t>
            </a:r>
            <a:r>
              <a:rPr lang="en-IN" dirty="0" err="1" smtClean="0"/>
              <a:t>eg</a:t>
            </a:r>
            <a:r>
              <a:rPr lang="en-IN" dirty="0" smtClean="0"/>
              <a:t>. 5%) or</a:t>
            </a:r>
          </a:p>
          <a:p>
            <a:pPr marL="538163" lvl="1" indent="-285750">
              <a:buFont typeface="Wingdings" panose="05000000000000000000" pitchFamily="2" charset="2"/>
              <a:buChar char="§"/>
            </a:pPr>
            <a:r>
              <a:rPr lang="en-IN" b="1" dirty="0" smtClean="0"/>
              <a:t>Rate of Return + a Premium </a:t>
            </a:r>
            <a:r>
              <a:rPr lang="en-IN" dirty="0" smtClean="0"/>
              <a:t>(</a:t>
            </a:r>
            <a:r>
              <a:rPr lang="en-IN" dirty="0" err="1" smtClean="0"/>
              <a:t>eg</a:t>
            </a:r>
            <a:r>
              <a:rPr lang="en-IN" dirty="0" smtClean="0"/>
              <a:t>. LIBOR + 3%).</a:t>
            </a: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3" name="TextBox 2"/>
          <p:cNvSpPr txBox="1"/>
          <p:nvPr/>
        </p:nvSpPr>
        <p:spPr>
          <a:xfrm>
            <a:off x="179511" y="2865914"/>
            <a:ext cx="3312369" cy="1477328"/>
          </a:xfrm>
          <a:prstGeom prst="rect">
            <a:avLst/>
          </a:prstGeom>
          <a:noFill/>
        </p:spPr>
        <p:txBody>
          <a:bodyPr wrap="square" rtlCol="0">
            <a:spAutoFit/>
          </a:bodyPr>
          <a:lstStyle/>
          <a:p>
            <a:pPr marL="285750" indent="-285750">
              <a:buFont typeface="Wingdings" panose="05000000000000000000" pitchFamily="2" charset="2"/>
              <a:buChar char="§"/>
            </a:pPr>
            <a:r>
              <a:rPr lang="en-IN" dirty="0" smtClean="0"/>
              <a:t>Paid </a:t>
            </a:r>
            <a:r>
              <a:rPr lang="en-IN" dirty="0"/>
              <a:t>as a </a:t>
            </a:r>
            <a:r>
              <a:rPr lang="en-IN" dirty="0" smtClean="0"/>
              <a:t>Percentage </a:t>
            </a:r>
            <a:r>
              <a:rPr lang="en-IN" dirty="0"/>
              <a:t>of </a:t>
            </a:r>
            <a:r>
              <a:rPr lang="en-IN" dirty="0" smtClean="0"/>
              <a:t>AUM, irrespective </a:t>
            </a:r>
            <a:r>
              <a:rPr lang="en-IN" dirty="0"/>
              <a:t>of the Fund making profits or losses. </a:t>
            </a:r>
            <a:endParaRPr lang="en-IN" dirty="0" smtClean="0"/>
          </a:p>
          <a:p>
            <a:endParaRPr lang="en-IN" dirty="0" smtClean="0"/>
          </a:p>
          <a:p>
            <a:pPr marL="285750" indent="-285750">
              <a:buFont typeface="Wingdings" panose="05000000000000000000" pitchFamily="2" charset="2"/>
              <a:buChar char="§"/>
            </a:pPr>
            <a:r>
              <a:rPr lang="en-IN" dirty="0" smtClean="0"/>
              <a:t>Generally </a:t>
            </a:r>
            <a:r>
              <a:rPr lang="en-IN" dirty="0"/>
              <a:t>2</a:t>
            </a:r>
            <a:r>
              <a:rPr lang="en-IN" dirty="0" smtClean="0"/>
              <a:t>%</a:t>
            </a:r>
            <a:endParaRPr lang="en-IN" dirty="0"/>
          </a:p>
        </p:txBody>
      </p:sp>
      <p:sp>
        <p:nvSpPr>
          <p:cNvPr id="16" name="TextBox 15"/>
          <p:cNvSpPr txBox="1"/>
          <p:nvPr/>
        </p:nvSpPr>
        <p:spPr>
          <a:xfrm>
            <a:off x="5220072" y="2814349"/>
            <a:ext cx="3312369" cy="1200329"/>
          </a:xfrm>
          <a:prstGeom prst="rect">
            <a:avLst/>
          </a:prstGeom>
          <a:noFill/>
        </p:spPr>
        <p:txBody>
          <a:bodyPr wrap="square" rtlCol="0">
            <a:spAutoFit/>
          </a:bodyPr>
          <a:lstStyle/>
          <a:p>
            <a:pPr marL="285750" indent="-285750">
              <a:buFont typeface="Wingdings" panose="05000000000000000000" pitchFamily="2" charset="2"/>
              <a:buChar char="§"/>
            </a:pPr>
            <a:r>
              <a:rPr lang="en-IN" dirty="0" smtClean="0"/>
              <a:t>Paid </a:t>
            </a:r>
            <a:r>
              <a:rPr lang="en-IN" dirty="0"/>
              <a:t>as a </a:t>
            </a:r>
            <a:r>
              <a:rPr lang="en-IN" dirty="0" smtClean="0"/>
              <a:t>Percentage </a:t>
            </a:r>
            <a:r>
              <a:rPr lang="en-IN" dirty="0"/>
              <a:t>of profits earned by the Fund</a:t>
            </a:r>
            <a:r>
              <a:rPr lang="en-IN" dirty="0" smtClean="0"/>
              <a:t>. </a:t>
            </a:r>
          </a:p>
          <a:p>
            <a:endParaRPr lang="en-IN" dirty="0" smtClean="0"/>
          </a:p>
          <a:p>
            <a:pPr marL="285750" indent="-285750">
              <a:buFont typeface="Wingdings" panose="05000000000000000000" pitchFamily="2" charset="2"/>
              <a:buChar char="§"/>
            </a:pPr>
            <a:r>
              <a:rPr lang="en-IN" dirty="0" smtClean="0"/>
              <a:t>Generally 20%</a:t>
            </a:r>
            <a:endParaRPr lang="en-IN" dirty="0"/>
          </a:p>
        </p:txBody>
      </p:sp>
      <p:sp>
        <p:nvSpPr>
          <p:cNvPr id="4" name="TextBox 3"/>
          <p:cNvSpPr txBox="1"/>
          <p:nvPr/>
        </p:nvSpPr>
        <p:spPr>
          <a:xfrm>
            <a:off x="3419872" y="3414513"/>
            <a:ext cx="1656184" cy="646331"/>
          </a:xfrm>
          <a:prstGeom prst="rect">
            <a:avLst/>
          </a:prstGeom>
          <a:noFill/>
        </p:spPr>
        <p:txBody>
          <a:bodyPr wrap="square" rtlCol="0">
            <a:spAutoFit/>
          </a:bodyPr>
          <a:lstStyle/>
          <a:p>
            <a:pPr algn="ctr"/>
            <a:r>
              <a:rPr lang="en-IN" b="1" dirty="0">
                <a:solidFill>
                  <a:srgbClr val="FF0000"/>
                </a:solidFill>
              </a:rPr>
              <a:t>“2 and 20” </a:t>
            </a:r>
            <a:endParaRPr lang="en-IN" b="1" dirty="0" smtClean="0">
              <a:solidFill>
                <a:srgbClr val="FF0000"/>
              </a:solidFill>
            </a:endParaRPr>
          </a:p>
          <a:p>
            <a:pPr algn="ctr"/>
            <a:r>
              <a:rPr lang="en-IN" b="1" dirty="0" smtClean="0">
                <a:solidFill>
                  <a:srgbClr val="FF0000"/>
                </a:solidFill>
              </a:rPr>
              <a:t>Fee </a:t>
            </a:r>
            <a:r>
              <a:rPr lang="en-IN" b="1" dirty="0">
                <a:solidFill>
                  <a:srgbClr val="FF0000"/>
                </a:solidFill>
              </a:rPr>
              <a:t>Structure</a:t>
            </a:r>
            <a:endParaRPr lang="en-IN" dirty="0">
              <a:solidFill>
                <a:srgbClr val="FF0000"/>
              </a:solidFill>
            </a:endParaRPr>
          </a:p>
        </p:txBody>
      </p:sp>
    </p:spTree>
    <p:extLst>
      <p:ext uri="{BB962C8B-B14F-4D97-AF65-F5344CB8AC3E}">
        <p14:creationId xmlns:p14="http://schemas.microsoft.com/office/powerpoint/2010/main" val="30083917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P spid="12" grpId="0" animBg="1"/>
      <p:bldP spid="13" grpId="0" animBg="1"/>
      <p:bldP spid="14" grpId="0"/>
      <p:bldP spid="3" grpId="0"/>
      <p:bldP spid="16"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79" y="199738"/>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HEDGE FUNDS – INTRODUCTION </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7</a:t>
            </a:fld>
            <a:endParaRPr lang="en-IN" sz="1400" dirty="0"/>
          </a:p>
        </p:txBody>
      </p:sp>
      <p:sp>
        <p:nvSpPr>
          <p:cNvPr id="7" name="TextBox 6"/>
          <p:cNvSpPr txBox="1"/>
          <p:nvPr/>
        </p:nvSpPr>
        <p:spPr>
          <a:xfrm>
            <a:off x="221430" y="1038660"/>
            <a:ext cx="8812590" cy="400110"/>
          </a:xfrm>
          <a:prstGeom prst="rect">
            <a:avLst/>
          </a:prstGeom>
          <a:solidFill>
            <a:schemeClr val="accent1"/>
          </a:solidFill>
        </p:spPr>
        <p:txBody>
          <a:bodyPr wrap="square" rtlCol="0">
            <a:spAutoFit/>
          </a:bodyPr>
          <a:lstStyle/>
          <a:p>
            <a:pPr algn="ctr"/>
            <a:r>
              <a:rPr lang="en-IN" sz="2000" b="1" dirty="0" smtClean="0">
                <a:latin typeface="Calibri" pitchFamily="34" charset="0"/>
              </a:rPr>
              <a:t>QUIZ - How is it different from Mutual Funds?</a:t>
            </a:r>
            <a:endParaRPr lang="en-IN" sz="2000" b="1" dirty="0">
              <a:latin typeface="Calibri"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94148322"/>
              </p:ext>
            </p:extLst>
          </p:nvPr>
        </p:nvGraphicFramePr>
        <p:xfrm>
          <a:off x="221430" y="1549347"/>
          <a:ext cx="8812590" cy="4983480"/>
        </p:xfrm>
        <a:graphic>
          <a:graphicData uri="http://schemas.openxmlformats.org/drawingml/2006/table">
            <a:tbl>
              <a:tblPr firstRow="1" bandRow="1">
                <a:tableStyleId>{5C22544A-7EE6-4342-B048-85BDC9FD1C3A}</a:tableStyleId>
              </a:tblPr>
              <a:tblGrid>
                <a:gridCol w="1398242">
                  <a:extLst>
                    <a:ext uri="{9D8B030D-6E8A-4147-A177-3AD203B41FA5}">
                      <a16:colId xmlns="" xmlns:a16="http://schemas.microsoft.com/office/drawing/2014/main" val="147391578"/>
                    </a:ext>
                  </a:extLst>
                </a:gridCol>
                <a:gridCol w="3600400">
                  <a:extLst>
                    <a:ext uri="{9D8B030D-6E8A-4147-A177-3AD203B41FA5}">
                      <a16:colId xmlns="" xmlns:a16="http://schemas.microsoft.com/office/drawing/2014/main" val="708534019"/>
                    </a:ext>
                  </a:extLst>
                </a:gridCol>
                <a:gridCol w="3813948">
                  <a:extLst>
                    <a:ext uri="{9D8B030D-6E8A-4147-A177-3AD203B41FA5}">
                      <a16:colId xmlns="" xmlns:a16="http://schemas.microsoft.com/office/drawing/2014/main" val="3278473601"/>
                    </a:ext>
                  </a:extLst>
                </a:gridCol>
              </a:tblGrid>
              <a:tr h="370840">
                <a:tc>
                  <a:txBody>
                    <a:bodyPr/>
                    <a:lstStyle/>
                    <a:p>
                      <a:r>
                        <a:rPr lang="en-IN" sz="1800" dirty="0" smtClean="0"/>
                        <a:t>Particulars</a:t>
                      </a:r>
                      <a:endParaRPr lang="en-IN" sz="1800" dirty="0"/>
                    </a:p>
                  </a:txBody>
                  <a:tcPr/>
                </a:tc>
                <a:tc>
                  <a:txBody>
                    <a:bodyPr/>
                    <a:lstStyle/>
                    <a:p>
                      <a:r>
                        <a:rPr lang="en-IN" sz="1800" dirty="0" smtClean="0"/>
                        <a:t>Hedge Funds</a:t>
                      </a:r>
                      <a:endParaRPr lang="en-IN" sz="1800" dirty="0"/>
                    </a:p>
                  </a:txBody>
                  <a:tcPr/>
                </a:tc>
                <a:tc>
                  <a:txBody>
                    <a:bodyPr/>
                    <a:lstStyle/>
                    <a:p>
                      <a:r>
                        <a:rPr lang="en-IN" sz="1800" dirty="0" smtClean="0"/>
                        <a:t>Mutual</a:t>
                      </a:r>
                      <a:r>
                        <a:rPr lang="en-IN" sz="1800" baseline="0" dirty="0" smtClean="0"/>
                        <a:t> Funds</a:t>
                      </a:r>
                      <a:endParaRPr lang="en-IN" sz="1800" dirty="0"/>
                    </a:p>
                  </a:txBody>
                  <a:tcPr/>
                </a:tc>
                <a:extLst>
                  <a:ext uri="{0D108BD9-81ED-4DB2-BD59-A6C34878D82A}">
                    <a16:rowId xmlns="" xmlns:a16="http://schemas.microsoft.com/office/drawing/2014/main" val="193798191"/>
                  </a:ext>
                </a:extLst>
              </a:tr>
              <a:tr h="370840">
                <a:tc>
                  <a:txBody>
                    <a:bodyPr/>
                    <a:lstStyle/>
                    <a:p>
                      <a:r>
                        <a:rPr lang="en-IN" sz="1600" b="1" dirty="0" smtClean="0"/>
                        <a:t>Investment</a:t>
                      </a:r>
                      <a:r>
                        <a:rPr lang="en-IN" sz="1600" b="1" baseline="0" dirty="0" smtClean="0"/>
                        <a:t> Strategy</a:t>
                      </a:r>
                      <a:endParaRPr lang="en-IN" sz="1600" b="1" dirty="0"/>
                    </a:p>
                  </a:txBody>
                  <a:tcPr/>
                </a:tc>
                <a:tc>
                  <a:txBody>
                    <a:bodyPr/>
                    <a:lstStyle/>
                    <a:p>
                      <a:r>
                        <a:rPr lang="en-IN" sz="1600" dirty="0" smtClean="0"/>
                        <a:t>Use of Leverage, Concentrated</a:t>
                      </a:r>
                      <a:r>
                        <a:rPr lang="en-IN" sz="1600" baseline="0" dirty="0" smtClean="0"/>
                        <a:t> Positions, Derivatives and Short Positions allowed</a:t>
                      </a:r>
                      <a:endParaRPr lang="en-IN" sz="1600" dirty="0"/>
                    </a:p>
                  </a:txBody>
                  <a:tcPr/>
                </a:tc>
                <a:tc>
                  <a:txBody>
                    <a:bodyPr/>
                    <a:lstStyle/>
                    <a:p>
                      <a:r>
                        <a:rPr lang="en-IN" sz="1600" dirty="0" smtClean="0"/>
                        <a:t>No Flexibility allowed</a:t>
                      </a:r>
                      <a:r>
                        <a:rPr lang="en-IN" sz="1600" baseline="0" dirty="0" smtClean="0"/>
                        <a:t> to deviate from the Investment Mandate</a:t>
                      </a:r>
                      <a:endParaRPr lang="en-IN" sz="1600" dirty="0"/>
                    </a:p>
                  </a:txBody>
                  <a:tcPr/>
                </a:tc>
                <a:extLst>
                  <a:ext uri="{0D108BD9-81ED-4DB2-BD59-A6C34878D82A}">
                    <a16:rowId xmlns="" xmlns:a16="http://schemas.microsoft.com/office/drawing/2014/main" val="2880731686"/>
                  </a:ext>
                </a:extLst>
              </a:tr>
              <a:tr h="370840">
                <a:tc>
                  <a:txBody>
                    <a:bodyPr/>
                    <a:lstStyle/>
                    <a:p>
                      <a:r>
                        <a:rPr lang="en-IN" sz="1600" b="1" dirty="0" smtClean="0"/>
                        <a:t>Investors</a:t>
                      </a:r>
                      <a:endParaRPr lang="en-IN" sz="1600" b="1" dirty="0"/>
                    </a:p>
                  </a:txBody>
                  <a:tcPr/>
                </a:tc>
                <a:tc>
                  <a:txBody>
                    <a:bodyPr/>
                    <a:lstStyle/>
                    <a:p>
                      <a:r>
                        <a:rPr lang="en-IN" sz="1600" dirty="0" smtClean="0"/>
                        <a:t>Accredited</a:t>
                      </a:r>
                      <a:r>
                        <a:rPr lang="en-IN" sz="1600" baseline="0" dirty="0" smtClean="0"/>
                        <a:t> Investors</a:t>
                      </a:r>
                      <a:endParaRPr lang="en-IN" sz="1600" dirty="0"/>
                    </a:p>
                  </a:txBody>
                  <a:tcPr/>
                </a:tc>
                <a:tc>
                  <a:txBody>
                    <a:bodyPr/>
                    <a:lstStyle/>
                    <a:p>
                      <a:r>
                        <a:rPr lang="en-IN" sz="1600" dirty="0" smtClean="0"/>
                        <a:t>Retail and Accredited</a:t>
                      </a:r>
                      <a:r>
                        <a:rPr lang="en-IN" sz="1600" baseline="0" dirty="0" smtClean="0"/>
                        <a:t> Investors</a:t>
                      </a:r>
                      <a:endParaRPr lang="en-IN" sz="1600" dirty="0"/>
                    </a:p>
                  </a:txBody>
                  <a:tcPr/>
                </a:tc>
                <a:extLst>
                  <a:ext uri="{0D108BD9-81ED-4DB2-BD59-A6C34878D82A}">
                    <a16:rowId xmlns="" xmlns:a16="http://schemas.microsoft.com/office/drawing/2014/main" val="1853910686"/>
                  </a:ext>
                </a:extLst>
              </a:tr>
              <a:tr h="370840">
                <a:tc>
                  <a:txBody>
                    <a:bodyPr/>
                    <a:lstStyle/>
                    <a:p>
                      <a:r>
                        <a:rPr lang="en-IN" sz="1600" b="1" dirty="0" smtClean="0"/>
                        <a:t>Manager/</a:t>
                      </a:r>
                    </a:p>
                    <a:p>
                      <a:r>
                        <a:rPr lang="en-IN" sz="1600" b="1" dirty="0" smtClean="0"/>
                        <a:t>Sponsor</a:t>
                      </a:r>
                      <a:endParaRPr lang="en-IN" sz="1600" b="1" dirty="0"/>
                    </a:p>
                  </a:txBody>
                  <a:tcPr/>
                </a:tc>
                <a:tc>
                  <a:txBody>
                    <a:bodyPr/>
                    <a:lstStyle/>
                    <a:p>
                      <a:r>
                        <a:rPr lang="en-US" sz="1600" dirty="0" smtClean="0"/>
                        <a:t>Manager/sponsor can be</a:t>
                      </a:r>
                      <a:r>
                        <a:rPr lang="en-US" sz="1600" baseline="0" dirty="0" smtClean="0"/>
                        <a:t> </a:t>
                      </a:r>
                      <a:r>
                        <a:rPr lang="en-US" sz="1600" dirty="0" smtClean="0"/>
                        <a:t>same. Sponsor</a:t>
                      </a:r>
                      <a:r>
                        <a:rPr lang="en-US" sz="1600" baseline="0" dirty="0" smtClean="0"/>
                        <a:t> Contribution is 2.5% of Corpus</a:t>
                      </a:r>
                      <a:r>
                        <a:rPr lang="en-US" sz="1600" dirty="0" smtClean="0"/>
                        <a:t> or 5</a:t>
                      </a:r>
                      <a:r>
                        <a:rPr lang="en-US" sz="1600" baseline="0" dirty="0" smtClean="0"/>
                        <a:t> crore</a:t>
                      </a:r>
                      <a:endParaRPr lang="en-IN" sz="1600" dirty="0"/>
                    </a:p>
                  </a:txBody>
                  <a:tcPr/>
                </a:tc>
                <a:tc>
                  <a:txBody>
                    <a:bodyPr/>
                    <a:lstStyle/>
                    <a:p>
                      <a:r>
                        <a:rPr lang="en-US" sz="1600" dirty="0" smtClean="0"/>
                        <a:t>Sponsor is different from manager. Sponsor has to contribute minimum 40% net worth</a:t>
                      </a:r>
                      <a:endParaRPr lang="en-IN" sz="1600" dirty="0"/>
                    </a:p>
                  </a:txBody>
                  <a:tcPr/>
                </a:tc>
                <a:extLst>
                  <a:ext uri="{0D108BD9-81ED-4DB2-BD59-A6C34878D82A}">
                    <a16:rowId xmlns="" xmlns:a16="http://schemas.microsoft.com/office/drawing/2014/main" val="721589309"/>
                  </a:ext>
                </a:extLst>
              </a:tr>
              <a:tr h="370840">
                <a:tc>
                  <a:txBody>
                    <a:bodyPr/>
                    <a:lstStyle/>
                    <a:p>
                      <a:r>
                        <a:rPr lang="en-IN" sz="1600" b="1" dirty="0" smtClean="0"/>
                        <a:t>Minimum Investment</a:t>
                      </a:r>
                      <a:endParaRPr lang="en-IN" sz="1600" b="1" dirty="0"/>
                    </a:p>
                  </a:txBody>
                  <a:tcPr/>
                </a:tc>
                <a:tc>
                  <a:txBody>
                    <a:bodyPr/>
                    <a:lstStyle/>
                    <a:p>
                      <a:r>
                        <a:rPr lang="en-US" sz="1600" dirty="0" smtClean="0"/>
                        <a:t>Minimum investment in</a:t>
                      </a:r>
                      <a:r>
                        <a:rPr lang="en-US" sz="1600" baseline="0" dirty="0" smtClean="0"/>
                        <a:t> </a:t>
                      </a:r>
                      <a:r>
                        <a:rPr lang="en-US" sz="1600" dirty="0" smtClean="0"/>
                        <a:t>AIF is </a:t>
                      </a:r>
                      <a:r>
                        <a:rPr lang="en-US" sz="1600" dirty="0" err="1" smtClean="0"/>
                        <a:t>Rs</a:t>
                      </a:r>
                      <a:r>
                        <a:rPr lang="en-US" sz="1600" dirty="0" smtClean="0"/>
                        <a:t> 1 crore. If investors are employees/directors of the AIF, then minimum investment is reduced to </a:t>
                      </a:r>
                      <a:r>
                        <a:rPr lang="en-US" sz="1600" dirty="0" err="1" smtClean="0"/>
                        <a:t>Rs</a:t>
                      </a:r>
                      <a:r>
                        <a:rPr lang="en-US" sz="1600" dirty="0" smtClean="0"/>
                        <a:t> 25 lakh. </a:t>
                      </a:r>
                      <a:endParaRPr lang="en-IN" sz="1600" dirty="0"/>
                    </a:p>
                  </a:txBody>
                  <a:tcPr/>
                </a:tc>
                <a:tc>
                  <a:txBody>
                    <a:bodyPr/>
                    <a:lstStyle/>
                    <a:p>
                      <a:r>
                        <a:rPr lang="en-IN" sz="1600" dirty="0" smtClean="0"/>
                        <a:t>AMC</a:t>
                      </a:r>
                      <a:r>
                        <a:rPr lang="en-IN" sz="1600" baseline="0" dirty="0" smtClean="0"/>
                        <a:t> mentions minimum investment amount, depending on mutual fund scheme</a:t>
                      </a:r>
                      <a:endParaRPr lang="en-IN" sz="1600" dirty="0"/>
                    </a:p>
                  </a:txBody>
                  <a:tcPr/>
                </a:tc>
                <a:extLst>
                  <a:ext uri="{0D108BD9-81ED-4DB2-BD59-A6C34878D82A}">
                    <a16:rowId xmlns="" xmlns:a16="http://schemas.microsoft.com/office/drawing/2014/main" val="44824745"/>
                  </a:ext>
                </a:extLst>
              </a:tr>
              <a:tr h="370840">
                <a:tc>
                  <a:txBody>
                    <a:bodyPr/>
                    <a:lstStyle/>
                    <a:p>
                      <a:r>
                        <a:rPr lang="en-IN" sz="1600" b="1" dirty="0" smtClean="0"/>
                        <a:t>Fund</a:t>
                      </a:r>
                      <a:r>
                        <a:rPr lang="en-IN" sz="1600" b="1" baseline="0" dirty="0" smtClean="0"/>
                        <a:t> Types</a:t>
                      </a:r>
                      <a:endParaRPr lang="en-IN" sz="1600" b="1" dirty="0"/>
                    </a:p>
                  </a:txBody>
                  <a:tcPr/>
                </a:tc>
                <a:tc>
                  <a:txBody>
                    <a:bodyPr/>
                    <a:lstStyle/>
                    <a:p>
                      <a:r>
                        <a:rPr lang="en-US" sz="1600" dirty="0" smtClean="0"/>
                        <a:t>Category I and II AIFs should be Closed Ended; Category III AIF can be both Closed Ended and Open Ended</a:t>
                      </a:r>
                      <a:endParaRPr lang="en-IN" sz="1600" dirty="0"/>
                    </a:p>
                  </a:txBody>
                  <a:tcPr/>
                </a:tc>
                <a:tc>
                  <a:txBody>
                    <a:bodyPr/>
                    <a:lstStyle/>
                    <a:p>
                      <a:r>
                        <a:rPr lang="en-US" sz="1600" dirty="0" smtClean="0"/>
                        <a:t>A Mutual Fund can be both Closed Ended or Open Ended funds.</a:t>
                      </a:r>
                      <a:endParaRPr lang="en-IN" sz="1600" dirty="0"/>
                    </a:p>
                  </a:txBody>
                  <a:tcPr/>
                </a:tc>
                <a:extLst>
                  <a:ext uri="{0D108BD9-81ED-4DB2-BD59-A6C34878D82A}">
                    <a16:rowId xmlns="" xmlns:a16="http://schemas.microsoft.com/office/drawing/2014/main" val="2152191106"/>
                  </a:ext>
                </a:extLst>
              </a:tr>
              <a:tr h="370840">
                <a:tc>
                  <a:txBody>
                    <a:bodyPr/>
                    <a:lstStyle/>
                    <a:p>
                      <a:r>
                        <a:rPr lang="en-IN" sz="1600" b="1" dirty="0" smtClean="0"/>
                        <a:t>Tenure and No.</a:t>
                      </a:r>
                      <a:r>
                        <a:rPr lang="en-IN" sz="1600" b="1" baseline="0" dirty="0" smtClean="0"/>
                        <a:t> of Investors</a:t>
                      </a:r>
                      <a:endParaRPr lang="en-IN" sz="1600" b="1" dirty="0"/>
                    </a:p>
                  </a:txBody>
                  <a:tcPr/>
                </a:tc>
                <a:tc>
                  <a:txBody>
                    <a:bodyPr/>
                    <a:lstStyle/>
                    <a:p>
                      <a:r>
                        <a:rPr lang="en-US" sz="1600" dirty="0" smtClean="0"/>
                        <a:t>No scheme of an AIF can have a tenure shorter than 3 years and have more</a:t>
                      </a:r>
                      <a:r>
                        <a:rPr lang="en-US" sz="1600" baseline="0" dirty="0" smtClean="0"/>
                        <a:t> than 1000 investors</a:t>
                      </a:r>
                      <a:endParaRPr lang="en-IN" sz="1600" dirty="0"/>
                    </a:p>
                  </a:txBody>
                  <a:tcPr/>
                </a:tc>
                <a:tc>
                  <a:txBody>
                    <a:bodyPr/>
                    <a:lstStyle/>
                    <a:p>
                      <a:r>
                        <a:rPr lang="en-IN" sz="1600" dirty="0" smtClean="0"/>
                        <a:t>No such requirement</a:t>
                      </a:r>
                      <a:r>
                        <a:rPr lang="en-IN" sz="1600" baseline="0" dirty="0" smtClean="0"/>
                        <a:t> for Mutual Funds</a:t>
                      </a:r>
                      <a:endParaRPr lang="en-IN" sz="1600" dirty="0"/>
                    </a:p>
                  </a:txBody>
                  <a:tcPr/>
                </a:tc>
                <a:extLst>
                  <a:ext uri="{0D108BD9-81ED-4DB2-BD59-A6C34878D82A}">
                    <a16:rowId xmlns="" xmlns:a16="http://schemas.microsoft.com/office/drawing/2014/main" val="4139249136"/>
                  </a:ext>
                </a:extLst>
              </a:tr>
              <a:tr h="370840">
                <a:tc>
                  <a:txBody>
                    <a:bodyPr/>
                    <a:lstStyle/>
                    <a:p>
                      <a:r>
                        <a:rPr lang="en-IN" sz="1600" b="1" dirty="0" smtClean="0"/>
                        <a:t>Tax</a:t>
                      </a:r>
                      <a:r>
                        <a:rPr lang="en-IN" sz="1600" b="1" baseline="0" dirty="0" smtClean="0"/>
                        <a:t> Treatment</a:t>
                      </a:r>
                      <a:endParaRPr lang="en-IN" sz="1600" b="1" dirty="0"/>
                    </a:p>
                  </a:txBody>
                  <a:tcPr/>
                </a:tc>
                <a:tc>
                  <a:txBody>
                    <a:bodyPr/>
                    <a:lstStyle/>
                    <a:p>
                      <a:r>
                        <a:rPr lang="en-US" sz="1600" dirty="0" smtClean="0"/>
                        <a:t>Cat I &amp; II AIFs have pass through status</a:t>
                      </a:r>
                      <a:endParaRPr lang="en-IN" sz="1600" dirty="0"/>
                    </a:p>
                  </a:txBody>
                  <a:tcPr/>
                </a:tc>
                <a:tc>
                  <a:txBody>
                    <a:bodyPr/>
                    <a:lstStyle/>
                    <a:p>
                      <a:r>
                        <a:rPr lang="en-IN" sz="1600" dirty="0" smtClean="0"/>
                        <a:t>Indexation</a:t>
                      </a:r>
                      <a:r>
                        <a:rPr lang="en-IN" sz="1600" baseline="0" dirty="0" smtClean="0"/>
                        <a:t> is available on Capital Gains</a:t>
                      </a:r>
                      <a:endParaRPr lang="en-IN" sz="1600" dirty="0"/>
                    </a:p>
                  </a:txBody>
                  <a:tcPr/>
                </a:tc>
                <a:extLst>
                  <a:ext uri="{0D108BD9-81ED-4DB2-BD59-A6C34878D82A}">
                    <a16:rowId xmlns="" xmlns:a16="http://schemas.microsoft.com/office/drawing/2014/main" val="572435512"/>
                  </a:ext>
                </a:extLst>
              </a:tr>
            </a:tbl>
          </a:graphicData>
        </a:graphic>
      </p:graphicFrame>
    </p:spTree>
    <p:extLst>
      <p:ext uri="{BB962C8B-B14F-4D97-AF65-F5344CB8AC3E}">
        <p14:creationId xmlns:p14="http://schemas.microsoft.com/office/powerpoint/2010/main" val="4081836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8</a:t>
            </a:fld>
            <a:endParaRPr lang="en-IN" sz="1400" dirty="0"/>
          </a:p>
        </p:txBody>
      </p:sp>
      <p:sp>
        <p:nvSpPr>
          <p:cNvPr id="22" name="TextBox 21"/>
          <p:cNvSpPr txBox="1"/>
          <p:nvPr/>
        </p:nvSpPr>
        <p:spPr>
          <a:xfrm>
            <a:off x="142843" y="1257064"/>
            <a:ext cx="8863925" cy="369332"/>
          </a:xfrm>
          <a:prstGeom prst="rect">
            <a:avLst/>
          </a:prstGeom>
          <a:solidFill>
            <a:schemeClr val="accent1"/>
          </a:solidFill>
        </p:spPr>
        <p:txBody>
          <a:bodyPr wrap="square" rtlCol="0">
            <a:spAutoFit/>
          </a:bodyPr>
          <a:lstStyle/>
          <a:p>
            <a:pPr algn="ctr"/>
            <a:r>
              <a:rPr lang="en-IN" b="1" dirty="0" smtClean="0">
                <a:latin typeface="Calibri" pitchFamily="34" charset="0"/>
              </a:rPr>
              <a:t>There are Four Main Classifications of Hedge Fund Strategies:</a:t>
            </a:r>
            <a:endParaRPr lang="en-IN" b="1" dirty="0">
              <a:latin typeface="Calibri" pitchFamily="34" charset="0"/>
            </a:endParaRPr>
          </a:p>
        </p:txBody>
      </p:sp>
      <p:sp>
        <p:nvSpPr>
          <p:cNvPr id="8" name="Title 1"/>
          <p:cNvSpPr txBox="1">
            <a:spLocks/>
          </p:cNvSpPr>
          <p:nvPr/>
        </p:nvSpPr>
        <p:spPr>
          <a:xfrm>
            <a:off x="112979" y="95351"/>
            <a:ext cx="7094022" cy="990600"/>
          </a:xfrm>
          <a:prstGeom prst="rect">
            <a:avLst/>
          </a:prstGeom>
          <a:effectLst/>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IN" sz="3200" b="1" dirty="0">
                <a:solidFill>
                  <a:schemeClr val="tx1">
                    <a:lumMod val="65000"/>
                    <a:lumOff val="35000"/>
                  </a:schemeClr>
                </a:solidFill>
                <a:latin typeface="Calibri" pitchFamily="34" charset="0"/>
              </a:rPr>
              <a:t>HEDGE FUND STRATEGIES</a:t>
            </a:r>
          </a:p>
        </p:txBody>
      </p:sp>
      <p:graphicFrame>
        <p:nvGraphicFramePr>
          <p:cNvPr id="2" name="Diagram 1"/>
          <p:cNvGraphicFramePr/>
          <p:nvPr>
            <p:extLst>
              <p:ext uri="{D42A27DB-BD31-4B8C-83A1-F6EECF244321}">
                <p14:modId xmlns:p14="http://schemas.microsoft.com/office/powerpoint/2010/main" val="2488573582"/>
              </p:ext>
            </p:extLst>
          </p:nvPr>
        </p:nvGraphicFramePr>
        <p:xfrm>
          <a:off x="142842" y="2261368"/>
          <a:ext cx="8863925" cy="42966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a:off x="142843" y="1626396"/>
            <a:ext cx="8863925" cy="584775"/>
          </a:xfrm>
          <a:prstGeom prst="rect">
            <a:avLst/>
          </a:prstGeom>
          <a:solidFill>
            <a:schemeClr val="accent1">
              <a:lumMod val="20000"/>
              <a:lumOff val="80000"/>
            </a:schemeClr>
          </a:solidFill>
        </p:spPr>
        <p:txBody>
          <a:bodyPr wrap="square" rtlCol="0">
            <a:spAutoFit/>
          </a:bodyPr>
          <a:lstStyle/>
          <a:p>
            <a:pPr marL="285750" indent="-285750">
              <a:buFont typeface="Arial" panose="020B0604020202020204" pitchFamily="34" charset="0"/>
              <a:buChar char="•"/>
            </a:pPr>
            <a:r>
              <a:rPr lang="en-IN" sz="1600" dirty="0" smtClean="0">
                <a:latin typeface="Calibri" pitchFamily="34" charset="0"/>
              </a:rPr>
              <a:t>Hedge Funds specialize in One Particular Strategy in the beginning. </a:t>
            </a:r>
          </a:p>
          <a:p>
            <a:pPr marL="285750" indent="-285750">
              <a:buFont typeface="Arial" panose="020B0604020202020204" pitchFamily="34" charset="0"/>
              <a:buChar char="•"/>
            </a:pPr>
            <a:r>
              <a:rPr lang="en-IN" sz="1600" dirty="0" smtClean="0">
                <a:latin typeface="Calibri" pitchFamily="34" charset="0"/>
              </a:rPr>
              <a:t>With time, Hedge Funds develop additional areas of specialization and become Multi-Strategy Funds.</a:t>
            </a:r>
            <a:endParaRPr lang="en-IN" sz="1600" dirty="0">
              <a:latin typeface="Calibri" pitchFamily="34" charset="0"/>
            </a:endParaRPr>
          </a:p>
        </p:txBody>
      </p:sp>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Tree>
    <p:extLst>
      <p:ext uri="{BB962C8B-B14F-4D97-AF65-F5344CB8AC3E}">
        <p14:creationId xmlns:p14="http://schemas.microsoft.com/office/powerpoint/2010/main" val="2851176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a:xfrm>
            <a:off x="7429520" y="6525344"/>
            <a:ext cx="588336" cy="228600"/>
          </a:xfrm>
        </p:spPr>
        <p:txBody>
          <a:bodyPr>
            <a:noAutofit/>
          </a:bodyPr>
          <a:lstStyle/>
          <a:p>
            <a:fld id="{39A8EE05-A541-4149-AD7D-54F594853856}" type="slidenum">
              <a:rPr lang="en-IN" sz="1400" smtClean="0">
                <a:solidFill>
                  <a:schemeClr val="bg2">
                    <a:lumMod val="25000"/>
                  </a:schemeClr>
                </a:solidFill>
              </a:rPr>
              <a:pPr/>
              <a:t>9</a:t>
            </a:fld>
            <a:endParaRPr lang="en-IN" sz="1400" dirty="0">
              <a:solidFill>
                <a:schemeClr val="bg2">
                  <a:lumMod val="25000"/>
                </a:schemeClr>
              </a:solidFill>
            </a:endParaRPr>
          </a:p>
        </p:txBody>
      </p:sp>
      <p:sp>
        <p:nvSpPr>
          <p:cNvPr id="4" name="TextBox 3"/>
          <p:cNvSpPr txBox="1"/>
          <p:nvPr/>
        </p:nvSpPr>
        <p:spPr>
          <a:xfrm>
            <a:off x="323528" y="692696"/>
            <a:ext cx="4464496" cy="2308324"/>
          </a:xfrm>
          <a:prstGeom prst="rect">
            <a:avLst/>
          </a:prstGeom>
          <a:noFill/>
        </p:spPr>
        <p:txBody>
          <a:bodyPr wrap="square" rtlCol="0">
            <a:spAutoFit/>
          </a:bodyPr>
          <a:lstStyle/>
          <a:p>
            <a:pPr algn="ctr"/>
            <a:r>
              <a:rPr lang="en-IN" sz="7200" dirty="0" smtClean="0">
                <a:latin typeface="Bodoni MT Black" panose="02070A03080606020203" pitchFamily="18" charset="0"/>
              </a:rPr>
              <a:t>THANK</a:t>
            </a:r>
          </a:p>
          <a:p>
            <a:pPr algn="ctr"/>
            <a:r>
              <a:rPr lang="en-IN" sz="7200" dirty="0" smtClean="0">
                <a:latin typeface="Bodoni MT Black" panose="02070A03080606020203" pitchFamily="18" charset="0"/>
              </a:rPr>
              <a:t>YOU</a:t>
            </a:r>
            <a:endParaRPr lang="en-IN" sz="7200" dirty="0">
              <a:latin typeface="Bodoni MT Black" panose="02070A03080606020203" pitchFamily="18" charset="0"/>
            </a:endParaRPr>
          </a:p>
        </p:txBody>
      </p:sp>
      <p:sp>
        <p:nvSpPr>
          <p:cNvPr id="5" name="TextBox 4"/>
          <p:cNvSpPr txBox="1"/>
          <p:nvPr/>
        </p:nvSpPr>
        <p:spPr>
          <a:xfrm>
            <a:off x="4932040" y="620688"/>
            <a:ext cx="3960440" cy="2862322"/>
          </a:xfrm>
          <a:prstGeom prst="rect">
            <a:avLst/>
          </a:prstGeom>
          <a:noFill/>
        </p:spPr>
        <p:txBody>
          <a:bodyPr wrap="square" rtlCol="0">
            <a:spAutoFit/>
          </a:bodyPr>
          <a:lstStyle/>
          <a:p>
            <a:r>
              <a:rPr lang="en-IN" b="1" dirty="0" smtClean="0"/>
              <a:t>Contact Details:</a:t>
            </a:r>
          </a:p>
          <a:p>
            <a:endParaRPr lang="en-IN" b="1" dirty="0"/>
          </a:p>
          <a:p>
            <a:r>
              <a:rPr lang="en-IN" b="1" dirty="0" smtClean="0"/>
              <a:t>Name: Archit Lohia</a:t>
            </a:r>
          </a:p>
          <a:p>
            <a:endParaRPr lang="en-IN" b="1" dirty="0"/>
          </a:p>
          <a:p>
            <a:r>
              <a:rPr lang="en-IN" b="1" dirty="0" smtClean="0"/>
              <a:t>Email: </a:t>
            </a:r>
            <a:r>
              <a:rPr lang="en-IN" b="1" dirty="0" smtClean="0">
                <a:hlinkClick r:id="rId3"/>
              </a:rPr>
              <a:t>archit@careertopper.com</a:t>
            </a:r>
            <a:endParaRPr lang="en-IN" b="1" dirty="0" smtClean="0"/>
          </a:p>
          <a:p>
            <a:endParaRPr lang="en-IN" b="1" dirty="0"/>
          </a:p>
          <a:p>
            <a:r>
              <a:rPr lang="en-IN" b="1" dirty="0" smtClean="0"/>
              <a:t>Mob: +91-9819514584</a:t>
            </a:r>
          </a:p>
          <a:p>
            <a:endParaRPr lang="en-IN" b="1" dirty="0"/>
          </a:p>
          <a:p>
            <a:r>
              <a:rPr lang="en-IN" b="1" dirty="0" smtClean="0"/>
              <a:t>Website: </a:t>
            </a:r>
            <a:r>
              <a:rPr lang="en-IN" b="1" dirty="0" smtClean="0">
                <a:hlinkClick r:id="rId4"/>
              </a:rPr>
              <a:t>www.careertopper.com</a:t>
            </a:r>
            <a:endParaRPr lang="en-IN" b="1" dirty="0" smtClean="0"/>
          </a:p>
          <a:p>
            <a:endParaRPr lang="en-IN" b="1" dirty="0" smtClean="0"/>
          </a:p>
        </p:txBody>
      </p:sp>
      <p:sp>
        <p:nvSpPr>
          <p:cNvPr id="2" name="TextBox 1"/>
          <p:cNvSpPr txBox="1"/>
          <p:nvPr/>
        </p:nvSpPr>
        <p:spPr>
          <a:xfrm>
            <a:off x="323528" y="3429000"/>
            <a:ext cx="4464496" cy="2677656"/>
          </a:xfrm>
          <a:prstGeom prst="rect">
            <a:avLst/>
          </a:prstGeom>
          <a:noFill/>
        </p:spPr>
        <p:txBody>
          <a:bodyPr wrap="square" rtlCol="0">
            <a:spAutoFit/>
          </a:bodyPr>
          <a:lstStyle/>
          <a:p>
            <a:r>
              <a:rPr lang="en-IN" sz="1200" i="1" dirty="0"/>
              <a:t>This material prepared </a:t>
            </a:r>
            <a:r>
              <a:rPr lang="en-IN" sz="1200" i="1" dirty="0" smtClean="0"/>
              <a:t>by CareerTopper.com </a:t>
            </a:r>
            <a:r>
              <a:rPr lang="en-IN" sz="1200" i="1" dirty="0"/>
              <a:t>is intended to provide general information on a particular subject or subjects and is not an exhaustive treatment of such subject(s</a:t>
            </a:r>
            <a:r>
              <a:rPr lang="en-IN" sz="1200" i="1" dirty="0" smtClean="0"/>
              <a:t>). CareerTopper.com, </a:t>
            </a:r>
            <a:r>
              <a:rPr lang="en-IN" sz="1200" i="1" dirty="0"/>
              <a:t>by means of this material, </a:t>
            </a:r>
            <a:r>
              <a:rPr lang="en-IN" sz="1200" i="1" dirty="0" smtClean="0"/>
              <a:t>is not rendering </a:t>
            </a:r>
            <a:r>
              <a:rPr lang="en-IN" sz="1200" i="1" dirty="0"/>
              <a:t>professional advice or services. The information is not intended to be relied upon as the sole basis for any decision which may affect you or your business. Before making any decision or taking any action that might affect your personal finances or business, you should consult a qualified professional adviser</a:t>
            </a:r>
            <a:r>
              <a:rPr lang="en-IN" sz="1200" i="1" dirty="0" smtClean="0"/>
              <a:t>.</a:t>
            </a:r>
          </a:p>
          <a:p>
            <a:endParaRPr lang="en-IN" sz="1200" i="1" dirty="0"/>
          </a:p>
          <a:p>
            <a:r>
              <a:rPr lang="en-IN" sz="1200" i="1" dirty="0"/>
              <a:t>This material may contain confidential and proprietary information, therefore </a:t>
            </a:r>
            <a:r>
              <a:rPr lang="en-IN" sz="1200" i="1" dirty="0" smtClean="0"/>
              <a:t>any </a:t>
            </a:r>
            <a:r>
              <a:rPr lang="en-IN" sz="1200" i="1" dirty="0"/>
              <a:t>further distribution of this material or disclosure of the contents thereof is strictly prohibited</a:t>
            </a:r>
            <a:r>
              <a:rPr lang="en-IN" sz="1200" i="1" dirty="0" smtClean="0"/>
              <a:t>.</a:t>
            </a:r>
          </a:p>
          <a:p>
            <a:endParaRPr lang="en-IN" sz="1200" i="1" dirty="0"/>
          </a:p>
          <a:p>
            <a:r>
              <a:rPr lang="en-IN" sz="1200" i="1" dirty="0"/>
              <a:t>Copyright 2015, CareerTopper.com. All rights reserved.</a:t>
            </a:r>
          </a:p>
        </p:txBody>
      </p:sp>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7928" y="3789040"/>
            <a:ext cx="3868663" cy="2110878"/>
          </a:xfrm>
          <a:prstGeom prst="rect">
            <a:avLst/>
          </a:prstGeom>
        </p:spPr>
      </p:pic>
    </p:spTree>
    <p:extLst>
      <p:ext uri="{BB962C8B-B14F-4D97-AF65-F5344CB8AC3E}">
        <p14:creationId xmlns:p14="http://schemas.microsoft.com/office/powerpoint/2010/main" val="1340972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774062eeb73c13bb60291d26b8fbff2c7d7251"/>
</p:tagLst>
</file>

<file path=ppt/theme/theme1.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26384</TotalTime>
  <Words>1184</Words>
  <Application>Microsoft Office PowerPoint</Application>
  <PresentationFormat>On-screen Show (4:3)</PresentationFormat>
  <Paragraphs>139</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ALTERNATIVE INVESTMENT FUNDS TYPES – SEBI AIF REGULATIONS      (1/2)</vt:lpstr>
      <vt:lpstr>PowerPoint Presentation</vt:lpstr>
      <vt:lpstr>ALTERNATIVE INVESTMENT FUNDS – CATEGORIES </vt:lpstr>
      <vt:lpstr>HEDGE FUNDS – ILLIQUID INVESTMENTS </vt:lpstr>
      <vt:lpstr>HEDGE FUNDS FEES</vt:lpstr>
      <vt:lpstr>HEDGE FUNDS – INTRODUCTION </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ALTERNATIVE INVESTMENTS</dc:title>
  <dc:creator>Archit Lohia</dc:creator>
  <cp:lastModifiedBy>Archit Lohia</cp:lastModifiedBy>
  <cp:revision>609</cp:revision>
  <dcterms:created xsi:type="dcterms:W3CDTF">2015-01-30T07:36:11Z</dcterms:created>
  <dcterms:modified xsi:type="dcterms:W3CDTF">2021-02-25T11:34:06Z</dcterms:modified>
</cp:coreProperties>
</file>