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3" r:id="rId1"/>
  </p:sldMasterIdLst>
  <p:notesMasterIdLst>
    <p:notesMasterId r:id="rId12"/>
  </p:notesMasterIdLst>
  <p:sldIdLst>
    <p:sldId id="273" r:id="rId2"/>
    <p:sldId id="488" r:id="rId3"/>
    <p:sldId id="502" r:id="rId4"/>
    <p:sldId id="489" r:id="rId5"/>
    <p:sldId id="452" r:id="rId6"/>
    <p:sldId id="462" r:id="rId7"/>
    <p:sldId id="499" r:id="rId8"/>
    <p:sldId id="498" r:id="rId9"/>
    <p:sldId id="500" r:id="rId10"/>
    <p:sldId id="336"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E7D"/>
    <a:srgbClr val="FDECE9"/>
    <a:srgbClr val="B61A16"/>
    <a:srgbClr val="FA6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9" autoAdjust="0"/>
    <p:restoredTop sz="94324" autoAdjust="0"/>
  </p:normalViewPr>
  <p:slideViewPr>
    <p:cSldViewPr>
      <p:cViewPr varScale="1">
        <p:scale>
          <a:sx n="80" d="100"/>
          <a:sy n="80"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356653628708555E-2"/>
          <c:y val="0.12752609267101014"/>
          <c:w val="0.89281688216304844"/>
          <c:h val="0.72100886175057777"/>
        </c:manualLayout>
      </c:layout>
      <c:barChart>
        <c:barDir val="col"/>
        <c:grouping val="clustered"/>
        <c:varyColors val="0"/>
        <c:ser>
          <c:idx val="0"/>
          <c:order val="0"/>
          <c:tx>
            <c:strRef>
              <c:f>'[Chart in Microsoft PowerPoint]Strategy wise AUM'!$B$2</c:f>
              <c:strCache>
                <c:ptCount val="1"/>
                <c:pt idx="0">
                  <c:v>Q3 2020</c:v>
                </c:pt>
              </c:strCache>
            </c:strRef>
          </c:tx>
          <c:spPr>
            <a:solidFill>
              <a:schemeClr val="accent1">
                <a:lumMod val="50000"/>
              </a:schemeClr>
            </a:solidFill>
            <a:ln>
              <a:noFill/>
            </a:ln>
            <a:effectLst/>
          </c:spPr>
          <c:invertIfNegative val="0"/>
          <c:cat>
            <c:strRef>
              <c:f>'[Chart in Microsoft PowerPoint]Strategy wise AUM'!$A$3:$A$8</c:f>
              <c:strCache>
                <c:ptCount val="6"/>
                <c:pt idx="0">
                  <c:v>Managed Futures AUM</c:v>
                </c:pt>
                <c:pt idx="1">
                  <c:v>Currency Traders</c:v>
                </c:pt>
                <c:pt idx="2">
                  <c:v>Diversified Traders</c:v>
                </c:pt>
                <c:pt idx="3">
                  <c:v>Financial/Metals Traders</c:v>
                </c:pt>
                <c:pt idx="4">
                  <c:v>Discretionary Traders</c:v>
                </c:pt>
                <c:pt idx="5">
                  <c:v>Systematic Traders</c:v>
                </c:pt>
              </c:strCache>
            </c:strRef>
          </c:cat>
          <c:val>
            <c:numRef>
              <c:f>'[Chart in Microsoft PowerPoint]Strategy wise AUM'!$B$3:$B$8</c:f>
              <c:numCache>
                <c:formatCode>General</c:formatCode>
                <c:ptCount val="6"/>
                <c:pt idx="0">
                  <c:v>303.60000000000002</c:v>
                </c:pt>
                <c:pt idx="1">
                  <c:v>25.9</c:v>
                </c:pt>
                <c:pt idx="2">
                  <c:v>177.1</c:v>
                </c:pt>
                <c:pt idx="3">
                  <c:v>88.6</c:v>
                </c:pt>
                <c:pt idx="4">
                  <c:v>11.6</c:v>
                </c:pt>
                <c:pt idx="5">
                  <c:v>283.39999999999998</c:v>
                </c:pt>
              </c:numCache>
            </c:numRef>
          </c:val>
          <c:extLst xmlns:c16r2="http://schemas.microsoft.com/office/drawing/2015/06/chart">
            <c:ext xmlns:c16="http://schemas.microsoft.com/office/drawing/2014/chart" uri="{C3380CC4-5D6E-409C-BE32-E72D297353CC}">
              <c16:uniqueId val="{00000000-8C12-474C-82BD-5BC41C024F09}"/>
            </c:ext>
          </c:extLst>
        </c:ser>
        <c:ser>
          <c:idx val="1"/>
          <c:order val="1"/>
          <c:tx>
            <c:strRef>
              <c:f>'[Chart in Microsoft PowerPoint]Strategy wise AUM'!$C$2</c:f>
              <c:strCache>
                <c:ptCount val="1"/>
                <c:pt idx="0">
                  <c:v>2019</c:v>
                </c:pt>
              </c:strCache>
            </c:strRef>
          </c:tx>
          <c:spPr>
            <a:solidFill>
              <a:schemeClr val="accent1">
                <a:lumMod val="75000"/>
              </a:schemeClr>
            </a:solidFill>
            <a:ln>
              <a:noFill/>
            </a:ln>
            <a:effectLst/>
          </c:spPr>
          <c:invertIfNegative val="0"/>
          <c:cat>
            <c:strRef>
              <c:f>'[Chart in Microsoft PowerPoint]Strategy wise AUM'!$A$3:$A$8</c:f>
              <c:strCache>
                <c:ptCount val="6"/>
                <c:pt idx="0">
                  <c:v>Managed Futures AUM</c:v>
                </c:pt>
                <c:pt idx="1">
                  <c:v>Currency Traders</c:v>
                </c:pt>
                <c:pt idx="2">
                  <c:v>Diversified Traders</c:v>
                </c:pt>
                <c:pt idx="3">
                  <c:v>Financial/Metals Traders</c:v>
                </c:pt>
                <c:pt idx="4">
                  <c:v>Discretionary Traders</c:v>
                </c:pt>
                <c:pt idx="5">
                  <c:v>Systematic Traders</c:v>
                </c:pt>
              </c:strCache>
            </c:strRef>
          </c:cat>
          <c:val>
            <c:numRef>
              <c:f>'[Chart in Microsoft PowerPoint]Strategy wise AUM'!$C$3:$C$8</c:f>
              <c:numCache>
                <c:formatCode>General</c:formatCode>
                <c:ptCount val="6"/>
                <c:pt idx="0">
                  <c:v>318.39999999999998</c:v>
                </c:pt>
                <c:pt idx="1">
                  <c:v>19.399999999999999</c:v>
                </c:pt>
                <c:pt idx="2">
                  <c:v>173.7</c:v>
                </c:pt>
                <c:pt idx="3">
                  <c:v>114.3</c:v>
                </c:pt>
                <c:pt idx="4">
                  <c:v>11.8</c:v>
                </c:pt>
                <c:pt idx="5">
                  <c:v>298</c:v>
                </c:pt>
              </c:numCache>
            </c:numRef>
          </c:val>
          <c:extLst xmlns:c16r2="http://schemas.microsoft.com/office/drawing/2015/06/chart">
            <c:ext xmlns:c16="http://schemas.microsoft.com/office/drawing/2014/chart" uri="{C3380CC4-5D6E-409C-BE32-E72D297353CC}">
              <c16:uniqueId val="{00000001-8C12-474C-82BD-5BC41C024F09}"/>
            </c:ext>
          </c:extLst>
        </c:ser>
        <c:ser>
          <c:idx val="2"/>
          <c:order val="2"/>
          <c:tx>
            <c:strRef>
              <c:f>'[Chart in Microsoft PowerPoint]Strategy wise AUM'!$D$2</c:f>
              <c:strCache>
                <c:ptCount val="1"/>
                <c:pt idx="0">
                  <c:v>2018</c:v>
                </c:pt>
              </c:strCache>
            </c:strRef>
          </c:tx>
          <c:spPr>
            <a:solidFill>
              <a:schemeClr val="accent1">
                <a:lumMod val="60000"/>
                <a:lumOff val="40000"/>
              </a:schemeClr>
            </a:solidFill>
            <a:ln>
              <a:noFill/>
            </a:ln>
            <a:effectLst/>
          </c:spPr>
          <c:invertIfNegative val="0"/>
          <c:cat>
            <c:strRef>
              <c:f>'[Chart in Microsoft PowerPoint]Strategy wise AUM'!$A$3:$A$8</c:f>
              <c:strCache>
                <c:ptCount val="6"/>
                <c:pt idx="0">
                  <c:v>Managed Futures AUM</c:v>
                </c:pt>
                <c:pt idx="1">
                  <c:v>Currency Traders</c:v>
                </c:pt>
                <c:pt idx="2">
                  <c:v>Diversified Traders</c:v>
                </c:pt>
                <c:pt idx="3">
                  <c:v>Financial/Metals Traders</c:v>
                </c:pt>
                <c:pt idx="4">
                  <c:v>Discretionary Traders</c:v>
                </c:pt>
                <c:pt idx="5">
                  <c:v>Systematic Traders</c:v>
                </c:pt>
              </c:strCache>
            </c:strRef>
          </c:cat>
          <c:val>
            <c:numRef>
              <c:f>'[Chart in Microsoft PowerPoint]Strategy wise AUM'!$D$3:$D$8</c:f>
              <c:numCache>
                <c:formatCode>General</c:formatCode>
                <c:ptCount val="6"/>
                <c:pt idx="0">
                  <c:v>355.1</c:v>
                </c:pt>
                <c:pt idx="1">
                  <c:v>13.7</c:v>
                </c:pt>
                <c:pt idx="2">
                  <c:v>183.8</c:v>
                </c:pt>
                <c:pt idx="3">
                  <c:v>146.9</c:v>
                </c:pt>
                <c:pt idx="4">
                  <c:v>44.2</c:v>
                </c:pt>
                <c:pt idx="5">
                  <c:v>303.39999999999998</c:v>
                </c:pt>
              </c:numCache>
            </c:numRef>
          </c:val>
          <c:extLst xmlns:c16r2="http://schemas.microsoft.com/office/drawing/2015/06/chart">
            <c:ext xmlns:c16="http://schemas.microsoft.com/office/drawing/2014/chart" uri="{C3380CC4-5D6E-409C-BE32-E72D297353CC}">
              <c16:uniqueId val="{00000002-8C12-474C-82BD-5BC41C024F09}"/>
            </c:ext>
          </c:extLst>
        </c:ser>
        <c:ser>
          <c:idx val="3"/>
          <c:order val="3"/>
          <c:tx>
            <c:strRef>
              <c:f>'[Chart in Microsoft PowerPoint]Strategy wise AUM'!$E$2</c:f>
              <c:strCache>
                <c:ptCount val="1"/>
                <c:pt idx="0">
                  <c:v>2017</c:v>
                </c:pt>
              </c:strCache>
            </c:strRef>
          </c:tx>
          <c:spPr>
            <a:solidFill>
              <a:schemeClr val="accent1">
                <a:lumMod val="40000"/>
                <a:lumOff val="60000"/>
              </a:schemeClr>
            </a:solidFill>
            <a:ln>
              <a:noFill/>
            </a:ln>
            <a:effectLst/>
          </c:spPr>
          <c:invertIfNegative val="0"/>
          <c:cat>
            <c:strRef>
              <c:f>'[Chart in Microsoft PowerPoint]Strategy wise AUM'!$A$3:$A$8</c:f>
              <c:strCache>
                <c:ptCount val="6"/>
                <c:pt idx="0">
                  <c:v>Managed Futures AUM</c:v>
                </c:pt>
                <c:pt idx="1">
                  <c:v>Currency Traders</c:v>
                </c:pt>
                <c:pt idx="2">
                  <c:v>Diversified Traders</c:v>
                </c:pt>
                <c:pt idx="3">
                  <c:v>Financial/Metals Traders</c:v>
                </c:pt>
                <c:pt idx="4">
                  <c:v>Discretionary Traders</c:v>
                </c:pt>
                <c:pt idx="5">
                  <c:v>Systematic Traders</c:v>
                </c:pt>
              </c:strCache>
            </c:strRef>
          </c:cat>
          <c:val>
            <c:numRef>
              <c:f>'[Chart in Microsoft PowerPoint]Strategy wise AUM'!$E$3:$E$8</c:f>
              <c:numCache>
                <c:formatCode>General</c:formatCode>
                <c:ptCount val="6"/>
                <c:pt idx="0">
                  <c:v>354.45</c:v>
                </c:pt>
                <c:pt idx="1">
                  <c:v>21.5</c:v>
                </c:pt>
                <c:pt idx="2">
                  <c:v>203.9</c:v>
                </c:pt>
                <c:pt idx="3">
                  <c:v>116.6</c:v>
                </c:pt>
                <c:pt idx="4">
                  <c:v>32.5</c:v>
                </c:pt>
                <c:pt idx="5">
                  <c:v>312.8</c:v>
                </c:pt>
              </c:numCache>
            </c:numRef>
          </c:val>
          <c:extLst xmlns:c16r2="http://schemas.microsoft.com/office/drawing/2015/06/chart">
            <c:ext xmlns:c16="http://schemas.microsoft.com/office/drawing/2014/chart" uri="{C3380CC4-5D6E-409C-BE32-E72D297353CC}">
              <c16:uniqueId val="{00000003-8C12-474C-82BD-5BC41C024F09}"/>
            </c:ext>
          </c:extLst>
        </c:ser>
        <c:ser>
          <c:idx val="4"/>
          <c:order val="4"/>
          <c:tx>
            <c:strRef>
              <c:f>'[Chart in Microsoft PowerPoint]Strategy wise AUM'!$F$2</c:f>
              <c:strCache>
                <c:ptCount val="1"/>
                <c:pt idx="0">
                  <c:v>2016</c:v>
                </c:pt>
              </c:strCache>
            </c:strRef>
          </c:tx>
          <c:spPr>
            <a:solidFill>
              <a:schemeClr val="accent1">
                <a:lumMod val="20000"/>
                <a:lumOff val="80000"/>
              </a:schemeClr>
            </a:solidFill>
          </c:spPr>
          <c:invertIfNegative val="0"/>
          <c:cat>
            <c:strRef>
              <c:f>'[Chart in Microsoft PowerPoint]Strategy wise AUM'!$A$3:$A$8</c:f>
              <c:strCache>
                <c:ptCount val="6"/>
                <c:pt idx="0">
                  <c:v>Managed Futures AUM</c:v>
                </c:pt>
                <c:pt idx="1">
                  <c:v>Currency Traders</c:v>
                </c:pt>
                <c:pt idx="2">
                  <c:v>Diversified Traders</c:v>
                </c:pt>
                <c:pt idx="3">
                  <c:v>Financial/Metals Traders</c:v>
                </c:pt>
                <c:pt idx="4">
                  <c:v>Discretionary Traders</c:v>
                </c:pt>
                <c:pt idx="5">
                  <c:v>Systematic Traders</c:v>
                </c:pt>
              </c:strCache>
            </c:strRef>
          </c:cat>
          <c:val>
            <c:numRef>
              <c:f>'[Chart in Microsoft PowerPoint]Strategy wise AUM'!$F$3:$F$8</c:f>
              <c:numCache>
                <c:formatCode>General</c:formatCode>
                <c:ptCount val="6"/>
                <c:pt idx="0">
                  <c:v>351</c:v>
                </c:pt>
                <c:pt idx="1">
                  <c:v>20.7</c:v>
                </c:pt>
                <c:pt idx="2">
                  <c:v>201.4</c:v>
                </c:pt>
                <c:pt idx="3">
                  <c:v>105.9</c:v>
                </c:pt>
                <c:pt idx="4">
                  <c:v>38.4</c:v>
                </c:pt>
                <c:pt idx="5">
                  <c:v>299.7</c:v>
                </c:pt>
              </c:numCache>
            </c:numRef>
          </c:val>
        </c:ser>
        <c:dLbls>
          <c:showLegendKey val="0"/>
          <c:showVal val="0"/>
          <c:showCatName val="0"/>
          <c:showSerName val="0"/>
          <c:showPercent val="0"/>
          <c:showBubbleSize val="0"/>
        </c:dLbls>
        <c:gapWidth val="219"/>
        <c:overlap val="-27"/>
        <c:axId val="247782912"/>
        <c:axId val="271666560"/>
      </c:barChart>
      <c:catAx>
        <c:axId val="247782912"/>
        <c:scaling>
          <c:orientation val="minMax"/>
        </c:scaling>
        <c:delete val="1"/>
        <c:axPos val="b"/>
        <c:numFmt formatCode="General" sourceLinked="1"/>
        <c:majorTickMark val="none"/>
        <c:minorTickMark val="none"/>
        <c:tickLblPos val="nextTo"/>
        <c:crossAx val="271666560"/>
        <c:crosses val="autoZero"/>
        <c:auto val="1"/>
        <c:lblAlgn val="ctr"/>
        <c:lblOffset val="100"/>
        <c:noMultiLvlLbl val="0"/>
      </c:catAx>
      <c:valAx>
        <c:axId val="27166656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7782912"/>
        <c:crosses val="autoZero"/>
        <c:crossBetween val="between"/>
      </c:valAx>
      <c:dTable>
        <c:showHorzBorder val="1"/>
        <c:showVertBorder val="1"/>
        <c:showOutline val="1"/>
        <c:showKeys val="0"/>
      </c:dTable>
      <c:spPr>
        <a:noFill/>
        <a:ln>
          <a:noFill/>
        </a:ln>
        <a:effectLst/>
      </c:spPr>
    </c:plotArea>
    <c:legend>
      <c:legendPos val="b"/>
      <c:layout>
        <c:manualLayout>
          <c:xMode val="edge"/>
          <c:yMode val="edge"/>
          <c:x val="0.46085252160965978"/>
          <c:y val="1.0722025856469969E-2"/>
          <c:w val="0.27727557811715126"/>
          <c:h val="7.3260226021918534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Asset Class</c:v>
                </c:pt>
              </c:strCache>
            </c:strRef>
          </c:tx>
          <c:cat>
            <c:strRef>
              <c:f>Sheet1!$A$2:$A$7</c:f>
              <c:strCache>
                <c:ptCount val="6"/>
                <c:pt idx="0">
                  <c:v>Energy</c:v>
                </c:pt>
                <c:pt idx="1">
                  <c:v>Metal</c:v>
                </c:pt>
                <c:pt idx="2">
                  <c:v>Equity Indices</c:v>
                </c:pt>
                <c:pt idx="3">
                  <c:v>Interest Rates</c:v>
                </c:pt>
                <c:pt idx="4">
                  <c:v>Agriculturals</c:v>
                </c:pt>
                <c:pt idx="5">
                  <c:v>Currencies</c:v>
                </c:pt>
              </c:strCache>
            </c:strRef>
          </c:cat>
          <c:val>
            <c:numRef>
              <c:f>Sheet1!$B$2:$B$7</c:f>
              <c:numCache>
                <c:formatCode>General</c:formatCode>
                <c:ptCount val="6"/>
                <c:pt idx="0">
                  <c:v>16.66</c:v>
                </c:pt>
                <c:pt idx="1">
                  <c:v>16.66</c:v>
                </c:pt>
                <c:pt idx="2">
                  <c:v>16.66</c:v>
                </c:pt>
                <c:pt idx="3">
                  <c:v>16.66</c:v>
                </c:pt>
                <c:pt idx="4">
                  <c:v>16.66</c:v>
                </c:pt>
                <c:pt idx="5">
                  <c:v>16.66</c:v>
                </c:pt>
              </c:numCache>
            </c:numRef>
          </c:val>
          <c:extLst xmlns:c16r2="http://schemas.microsoft.com/office/drawing/2015/06/chart">
            <c:ext xmlns:c16="http://schemas.microsoft.com/office/drawing/2014/chart" uri="{C3380CC4-5D6E-409C-BE32-E72D297353CC}">
              <c16:uniqueId val="{00000000-726E-4442-8084-6A60764190C6}"/>
            </c:ext>
          </c:extLst>
        </c:ser>
        <c:dLbls>
          <c:showLegendKey val="0"/>
          <c:showVal val="0"/>
          <c:showCatName val="0"/>
          <c:showSerName val="0"/>
          <c:showPercent val="0"/>
          <c:showBubbleSize val="0"/>
          <c:showLeaderLines val="1"/>
        </c:dLbls>
        <c:firstSliceAng val="0"/>
      </c:pieChart>
    </c:plotArea>
    <c:legend>
      <c:legendPos val="b"/>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F4B391-7D3B-46AF-9760-853DCB00F008}" type="datetimeFigureOut">
              <a:rPr lang="en-US" smtClean="0"/>
              <a:pPr/>
              <a:t>2/25/2021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F169B-9D72-48A8-A135-C0A17D9392AD}" type="slidenum">
              <a:rPr lang="en-IN" smtClean="0"/>
              <a:pPr/>
              <a:t>‹#›</a:t>
            </a:fld>
            <a:endParaRPr lang="en-IN"/>
          </a:p>
        </p:txBody>
      </p:sp>
    </p:spTree>
    <p:extLst>
      <p:ext uri="{BB962C8B-B14F-4D97-AF65-F5344CB8AC3E}">
        <p14:creationId xmlns:p14="http://schemas.microsoft.com/office/powerpoint/2010/main" val="1793849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2</a:t>
            </a:fld>
            <a:endParaRPr lang="en-IN"/>
          </a:p>
        </p:txBody>
      </p:sp>
    </p:spTree>
    <p:extLst>
      <p:ext uri="{BB962C8B-B14F-4D97-AF65-F5344CB8AC3E}">
        <p14:creationId xmlns:p14="http://schemas.microsoft.com/office/powerpoint/2010/main" val="651143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3</a:t>
            </a:fld>
            <a:endParaRPr lang="en-IN"/>
          </a:p>
        </p:txBody>
      </p:sp>
    </p:spTree>
    <p:extLst>
      <p:ext uri="{BB962C8B-B14F-4D97-AF65-F5344CB8AC3E}">
        <p14:creationId xmlns:p14="http://schemas.microsoft.com/office/powerpoint/2010/main" val="1098348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4</a:t>
            </a:fld>
            <a:endParaRPr lang="en-IN"/>
          </a:p>
        </p:txBody>
      </p:sp>
    </p:spTree>
    <p:extLst>
      <p:ext uri="{BB962C8B-B14F-4D97-AF65-F5344CB8AC3E}">
        <p14:creationId xmlns:p14="http://schemas.microsoft.com/office/powerpoint/2010/main" val="3940041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5</a:t>
            </a:fld>
            <a:endParaRPr lang="en-IN"/>
          </a:p>
        </p:txBody>
      </p:sp>
    </p:spTree>
    <p:extLst>
      <p:ext uri="{BB962C8B-B14F-4D97-AF65-F5344CB8AC3E}">
        <p14:creationId xmlns:p14="http://schemas.microsoft.com/office/powerpoint/2010/main" val="4276693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6</a:t>
            </a:fld>
            <a:endParaRPr lang="en-IN"/>
          </a:p>
        </p:txBody>
      </p:sp>
    </p:spTree>
    <p:extLst>
      <p:ext uri="{BB962C8B-B14F-4D97-AF65-F5344CB8AC3E}">
        <p14:creationId xmlns:p14="http://schemas.microsoft.com/office/powerpoint/2010/main" val="3650771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7</a:t>
            </a:fld>
            <a:endParaRPr lang="en-IN"/>
          </a:p>
        </p:txBody>
      </p:sp>
    </p:spTree>
    <p:extLst>
      <p:ext uri="{BB962C8B-B14F-4D97-AF65-F5344CB8AC3E}">
        <p14:creationId xmlns:p14="http://schemas.microsoft.com/office/powerpoint/2010/main" val="283642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8</a:t>
            </a:fld>
            <a:endParaRPr lang="en-IN"/>
          </a:p>
        </p:txBody>
      </p:sp>
    </p:spTree>
    <p:extLst>
      <p:ext uri="{BB962C8B-B14F-4D97-AF65-F5344CB8AC3E}">
        <p14:creationId xmlns:p14="http://schemas.microsoft.com/office/powerpoint/2010/main" val="4161325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9</a:t>
            </a:fld>
            <a:endParaRPr lang="en-IN"/>
          </a:p>
        </p:txBody>
      </p:sp>
    </p:spTree>
    <p:extLst>
      <p:ext uri="{BB962C8B-B14F-4D97-AF65-F5344CB8AC3E}">
        <p14:creationId xmlns:p14="http://schemas.microsoft.com/office/powerpoint/2010/main" val="2308009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10</a:t>
            </a:fld>
            <a:endParaRPr lang="en-IN"/>
          </a:p>
        </p:txBody>
      </p:sp>
    </p:spTree>
    <p:extLst>
      <p:ext uri="{BB962C8B-B14F-4D97-AF65-F5344CB8AC3E}">
        <p14:creationId xmlns:p14="http://schemas.microsoft.com/office/powerpoint/2010/main" val="5747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35930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631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3241152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795883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113359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401411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7FD2E0A-1B1A-4835-94E7-D62D9604B223}" type="datetimeFigureOut">
              <a:rPr lang="en-US" smtClean="0"/>
              <a:pPr/>
              <a:t>2/25/2021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521724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7FD2E0A-1B1A-4835-94E7-D62D9604B223}" type="datetimeFigureOut">
              <a:rPr lang="en-US" smtClean="0"/>
              <a:pPr/>
              <a:t>2/25/2021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514542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FD2E0A-1B1A-4835-94E7-D62D9604B223}" type="datetimeFigureOut">
              <a:rPr lang="en-US" smtClean="0"/>
              <a:pPr/>
              <a:t>2/25/2021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91604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166286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88796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FD2E0A-1B1A-4835-94E7-D62D9604B223}" type="datetimeFigureOut">
              <a:rPr lang="en-US" smtClean="0"/>
              <a:pPr/>
              <a:t>2/25/2021</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A8EE05-A541-4149-AD7D-54F594853856}" type="slidenum">
              <a:rPr lang="en-IN" smtClean="0"/>
              <a:pPr/>
              <a:t>‹#›</a:t>
            </a:fld>
            <a:endParaRPr lang="en-IN"/>
          </a:p>
        </p:txBody>
      </p:sp>
    </p:spTree>
    <p:extLst>
      <p:ext uri="{BB962C8B-B14F-4D97-AF65-F5344CB8AC3E}">
        <p14:creationId xmlns:p14="http://schemas.microsoft.com/office/powerpoint/2010/main" val="1850922418"/>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archit@careertopper.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hyperlink" Target="http://www.careertopper.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88640"/>
            <a:ext cx="9144000" cy="43204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b="1" dirty="0" smtClean="0">
                <a:solidFill>
                  <a:schemeClr val="tx1"/>
                </a:solidFill>
                <a:latin typeface="Book Antiqua" pitchFamily="18" charset="0"/>
              </a:rPr>
              <a:t>COMMODITY MARKETS</a:t>
            </a:r>
          </a:p>
        </p:txBody>
      </p:sp>
      <p:sp>
        <p:nvSpPr>
          <p:cNvPr id="2" name="TextBox 1"/>
          <p:cNvSpPr txBox="1"/>
          <p:nvPr/>
        </p:nvSpPr>
        <p:spPr>
          <a:xfrm>
            <a:off x="107504" y="6271460"/>
            <a:ext cx="5040560" cy="253916"/>
          </a:xfrm>
          <a:prstGeom prst="rect">
            <a:avLst/>
          </a:prstGeom>
          <a:noFill/>
        </p:spPr>
        <p:txBody>
          <a:bodyPr wrap="square" rtlCol="0">
            <a:spAutoFit/>
          </a:bodyPr>
          <a:lstStyle/>
          <a:p>
            <a:r>
              <a:rPr lang="en-IN" sz="1050" dirty="0" smtClean="0"/>
              <a:t>Copyright 2017, CareerTopper.com. All rights reserved.</a:t>
            </a:r>
          </a:p>
        </p:txBody>
      </p:sp>
      <p:sp>
        <p:nvSpPr>
          <p:cNvPr id="3" name="TextBox 2"/>
          <p:cNvSpPr txBox="1"/>
          <p:nvPr/>
        </p:nvSpPr>
        <p:spPr>
          <a:xfrm>
            <a:off x="107504" y="4829556"/>
            <a:ext cx="5328592" cy="1138773"/>
          </a:xfrm>
          <a:prstGeom prst="rect">
            <a:avLst/>
          </a:prstGeom>
          <a:noFill/>
        </p:spPr>
        <p:txBody>
          <a:bodyPr wrap="square" rtlCol="0">
            <a:spAutoFit/>
          </a:bodyPr>
          <a:lstStyle/>
          <a:p>
            <a:r>
              <a:rPr lang="en-US" sz="2000" b="1" dirty="0" smtClean="0"/>
              <a:t>Presented by – </a:t>
            </a:r>
            <a:endParaRPr lang="en-US" sz="2000" b="1" dirty="0"/>
          </a:p>
          <a:p>
            <a:r>
              <a:rPr lang="en-US" sz="2800" b="1" dirty="0" smtClean="0"/>
              <a:t>Mr. </a:t>
            </a:r>
            <a:r>
              <a:rPr lang="en-US" sz="2800" b="1" dirty="0" err="1" smtClean="0"/>
              <a:t>Archit</a:t>
            </a:r>
            <a:r>
              <a:rPr lang="en-US" sz="2800" b="1" dirty="0" smtClean="0"/>
              <a:t> </a:t>
            </a:r>
            <a:r>
              <a:rPr lang="en-US" sz="2800" b="1" dirty="0" err="1" smtClean="0"/>
              <a:t>Lohia</a:t>
            </a:r>
            <a:r>
              <a:rPr lang="en-US" sz="2800" b="1" dirty="0" smtClean="0"/>
              <a:t> </a:t>
            </a:r>
          </a:p>
          <a:p>
            <a:r>
              <a:rPr lang="en-US" sz="2000" b="1" dirty="0" smtClean="0"/>
              <a:t>CA, CFA, CAIA, LLB</a:t>
            </a:r>
            <a:endParaRPr lang="en-US" sz="20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4581128"/>
            <a:ext cx="3659194" cy="2096795"/>
          </a:xfrm>
          <a:prstGeom prst="rect">
            <a:avLst/>
          </a:prstGeom>
        </p:spPr>
      </p:pic>
    </p:spTree>
    <p:extLst>
      <p:ext uri="{BB962C8B-B14F-4D97-AF65-F5344CB8AC3E}">
        <p14:creationId xmlns:p14="http://schemas.microsoft.com/office/powerpoint/2010/main" val="2223756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10</a:t>
            </a:fld>
            <a:endParaRPr lang="en-IN" sz="1400" dirty="0">
              <a:solidFill>
                <a:schemeClr val="bg2">
                  <a:lumMod val="25000"/>
                </a:schemeClr>
              </a:solidFill>
            </a:endParaRPr>
          </a:p>
        </p:txBody>
      </p:sp>
      <p:sp>
        <p:nvSpPr>
          <p:cNvPr id="4" name="TextBox 3"/>
          <p:cNvSpPr txBox="1"/>
          <p:nvPr/>
        </p:nvSpPr>
        <p:spPr>
          <a:xfrm>
            <a:off x="323528" y="692696"/>
            <a:ext cx="4464496" cy="2308324"/>
          </a:xfrm>
          <a:prstGeom prst="rect">
            <a:avLst/>
          </a:prstGeom>
          <a:noFill/>
        </p:spPr>
        <p:txBody>
          <a:bodyPr wrap="square" rtlCol="0">
            <a:spAutoFit/>
          </a:bodyPr>
          <a:lstStyle/>
          <a:p>
            <a:pPr algn="ctr"/>
            <a:r>
              <a:rPr lang="en-IN" sz="7200" dirty="0" smtClean="0">
                <a:latin typeface="Bodoni MT Black" panose="02070A03080606020203" pitchFamily="18" charset="0"/>
              </a:rPr>
              <a:t>THANK</a:t>
            </a:r>
          </a:p>
          <a:p>
            <a:pPr algn="ctr"/>
            <a:r>
              <a:rPr lang="en-IN" sz="7200" dirty="0" smtClean="0">
                <a:latin typeface="Bodoni MT Black" panose="02070A03080606020203" pitchFamily="18" charset="0"/>
              </a:rPr>
              <a:t>YOU</a:t>
            </a:r>
            <a:endParaRPr lang="en-IN" sz="7200" dirty="0">
              <a:latin typeface="Bodoni MT Black" panose="02070A03080606020203" pitchFamily="18" charset="0"/>
            </a:endParaRPr>
          </a:p>
        </p:txBody>
      </p:sp>
      <p:sp>
        <p:nvSpPr>
          <p:cNvPr id="5" name="TextBox 4"/>
          <p:cNvSpPr txBox="1"/>
          <p:nvPr/>
        </p:nvSpPr>
        <p:spPr>
          <a:xfrm>
            <a:off x="4932040" y="620688"/>
            <a:ext cx="3960440" cy="2862322"/>
          </a:xfrm>
          <a:prstGeom prst="rect">
            <a:avLst/>
          </a:prstGeom>
          <a:noFill/>
        </p:spPr>
        <p:txBody>
          <a:bodyPr wrap="square" rtlCol="0">
            <a:spAutoFit/>
          </a:bodyPr>
          <a:lstStyle/>
          <a:p>
            <a:r>
              <a:rPr lang="en-IN" b="1" dirty="0" smtClean="0"/>
              <a:t>Contact Details:</a:t>
            </a:r>
          </a:p>
          <a:p>
            <a:endParaRPr lang="en-IN" b="1" dirty="0"/>
          </a:p>
          <a:p>
            <a:r>
              <a:rPr lang="en-IN" b="1" dirty="0" smtClean="0"/>
              <a:t>Name: Archit Lohia</a:t>
            </a:r>
          </a:p>
          <a:p>
            <a:endParaRPr lang="en-IN" b="1" dirty="0"/>
          </a:p>
          <a:p>
            <a:r>
              <a:rPr lang="en-IN" b="1" dirty="0" smtClean="0"/>
              <a:t>Email: </a:t>
            </a:r>
            <a:r>
              <a:rPr lang="en-IN" b="1" dirty="0" smtClean="0">
                <a:hlinkClick r:id="rId3"/>
              </a:rPr>
              <a:t>archit@careertopper.com</a:t>
            </a:r>
            <a:endParaRPr lang="en-IN" b="1" dirty="0" smtClean="0"/>
          </a:p>
          <a:p>
            <a:endParaRPr lang="en-IN" b="1" dirty="0"/>
          </a:p>
          <a:p>
            <a:r>
              <a:rPr lang="en-IN" b="1" dirty="0" smtClean="0"/>
              <a:t>Mob: +91-9819514584</a:t>
            </a:r>
          </a:p>
          <a:p>
            <a:endParaRPr lang="en-IN" b="1" dirty="0"/>
          </a:p>
          <a:p>
            <a:r>
              <a:rPr lang="en-IN" b="1" dirty="0" smtClean="0"/>
              <a:t>Website: </a:t>
            </a:r>
            <a:r>
              <a:rPr lang="en-IN" b="1" dirty="0" smtClean="0">
                <a:hlinkClick r:id="rId4"/>
              </a:rPr>
              <a:t>www.careertopper.com</a:t>
            </a:r>
            <a:endParaRPr lang="en-IN" b="1" dirty="0" smtClean="0"/>
          </a:p>
          <a:p>
            <a:endParaRPr lang="en-IN" b="1" dirty="0" smtClean="0"/>
          </a:p>
        </p:txBody>
      </p:sp>
      <p:sp>
        <p:nvSpPr>
          <p:cNvPr id="2" name="TextBox 1"/>
          <p:cNvSpPr txBox="1"/>
          <p:nvPr/>
        </p:nvSpPr>
        <p:spPr>
          <a:xfrm>
            <a:off x="323528" y="3429000"/>
            <a:ext cx="4464496" cy="2677656"/>
          </a:xfrm>
          <a:prstGeom prst="rect">
            <a:avLst/>
          </a:prstGeom>
          <a:noFill/>
        </p:spPr>
        <p:txBody>
          <a:bodyPr wrap="square" rtlCol="0">
            <a:spAutoFit/>
          </a:bodyPr>
          <a:lstStyle/>
          <a:p>
            <a:r>
              <a:rPr lang="en-IN" sz="1200" i="1" dirty="0"/>
              <a:t>This material prepared </a:t>
            </a:r>
            <a:r>
              <a:rPr lang="en-IN" sz="1200" i="1" dirty="0" smtClean="0"/>
              <a:t>by CareerTopper.com </a:t>
            </a:r>
            <a:r>
              <a:rPr lang="en-IN" sz="1200" i="1" dirty="0"/>
              <a:t>is intended to provide general information on a particular subject or subjects and is not an exhaustive treatment of such subject(s</a:t>
            </a:r>
            <a:r>
              <a:rPr lang="en-IN" sz="1200" i="1" dirty="0" smtClean="0"/>
              <a:t>). CareerTopper.com, </a:t>
            </a:r>
            <a:r>
              <a:rPr lang="en-IN" sz="1200" i="1" dirty="0"/>
              <a:t>by means of this material, </a:t>
            </a:r>
            <a:r>
              <a:rPr lang="en-IN" sz="1200" i="1" dirty="0" smtClean="0"/>
              <a:t>is not rendering </a:t>
            </a:r>
            <a:r>
              <a:rPr lang="en-IN" sz="1200" i="1" dirty="0"/>
              <a:t>professional advice or services. The information is not intended to be relied upon as the sole basis for any decision which may affect you or your business. Before making any decision or taking any action that might affect your personal finances or business, you should consult a qualified professional adviser</a:t>
            </a:r>
            <a:r>
              <a:rPr lang="en-IN" sz="1200" i="1" dirty="0" smtClean="0"/>
              <a:t>.</a:t>
            </a:r>
          </a:p>
          <a:p>
            <a:endParaRPr lang="en-IN" sz="1200" i="1" dirty="0"/>
          </a:p>
          <a:p>
            <a:r>
              <a:rPr lang="en-IN" sz="1200" i="1" dirty="0"/>
              <a:t>This material may contain confidential and proprietary information, therefore </a:t>
            </a:r>
            <a:r>
              <a:rPr lang="en-IN" sz="1200" i="1" dirty="0" smtClean="0"/>
              <a:t>any </a:t>
            </a:r>
            <a:r>
              <a:rPr lang="en-IN" sz="1200" i="1" dirty="0"/>
              <a:t>further distribution of this material or disclosure of the contents thereof is strictly prohibited</a:t>
            </a:r>
            <a:r>
              <a:rPr lang="en-IN" sz="1200" i="1" dirty="0" smtClean="0"/>
              <a:t>.</a:t>
            </a:r>
          </a:p>
          <a:p>
            <a:endParaRPr lang="en-IN" sz="1200" i="1" dirty="0"/>
          </a:p>
          <a:p>
            <a:r>
              <a:rPr lang="en-IN" sz="1200" i="1" dirty="0"/>
              <a:t>Copyright </a:t>
            </a:r>
            <a:r>
              <a:rPr lang="en-IN" sz="1200" i="1" dirty="0" smtClean="0"/>
              <a:t>2017, </a:t>
            </a:r>
            <a:r>
              <a:rPr lang="en-IN" sz="1200" i="1" dirty="0"/>
              <a:t>CareerTopper.com. All rights reserved.</a:t>
            </a:r>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7928" y="3789040"/>
            <a:ext cx="3868663" cy="2110878"/>
          </a:xfrm>
          <a:prstGeom prst="rect">
            <a:avLst/>
          </a:prstGeom>
        </p:spPr>
      </p:pic>
    </p:spTree>
    <p:extLst>
      <p:ext uri="{BB962C8B-B14F-4D97-AF65-F5344CB8AC3E}">
        <p14:creationId xmlns:p14="http://schemas.microsoft.com/office/powerpoint/2010/main" val="1340972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2</a:t>
            </a:fld>
            <a:endParaRPr lang="en-IN" sz="1400" dirty="0">
              <a:solidFill>
                <a:schemeClr val="bg2">
                  <a:lumMod val="25000"/>
                </a:schemeClr>
              </a:solidFill>
            </a:endParaRPr>
          </a:p>
        </p:txBody>
      </p:sp>
      <p:sp>
        <p:nvSpPr>
          <p:cNvPr id="6" name="Title 1"/>
          <p:cNvSpPr txBox="1">
            <a:spLocks/>
          </p:cNvSpPr>
          <p:nvPr/>
        </p:nvSpPr>
        <p:spPr>
          <a:xfrm>
            <a:off x="112978" y="199738"/>
            <a:ext cx="7627373" cy="990600"/>
          </a:xfrm>
          <a:prstGeom prst="rect">
            <a:avLst/>
          </a:prstGeom>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COMMODITY – AS A DIRECT INVESTMENT</a:t>
            </a:r>
            <a:endParaRPr lang="en-IN" sz="3200" b="1" dirty="0">
              <a:solidFill>
                <a:schemeClr val="tx1">
                  <a:lumMod val="65000"/>
                  <a:lumOff val="35000"/>
                </a:schemeClr>
              </a:solidFill>
              <a:latin typeface="Calibri" pitchFamily="34" charset="0"/>
            </a:endParaRPr>
          </a:p>
        </p:txBody>
      </p:sp>
      <p:sp>
        <p:nvSpPr>
          <p:cNvPr id="7" name="TextBox 6"/>
          <p:cNvSpPr txBox="1"/>
          <p:nvPr/>
        </p:nvSpPr>
        <p:spPr>
          <a:xfrm>
            <a:off x="179512" y="1124744"/>
            <a:ext cx="4387014" cy="369332"/>
          </a:xfrm>
          <a:prstGeom prst="rect">
            <a:avLst/>
          </a:prstGeom>
          <a:solidFill>
            <a:schemeClr val="accent1"/>
          </a:solidFill>
        </p:spPr>
        <p:txBody>
          <a:bodyPr wrap="square" rtlCol="0">
            <a:spAutoFit/>
          </a:bodyPr>
          <a:lstStyle/>
          <a:p>
            <a:pPr lvl="0" algn="ctr"/>
            <a:r>
              <a:rPr lang="en-IN" b="1" dirty="0" smtClean="0">
                <a:latin typeface="Calibri" panose="020F0502020204030204" pitchFamily="34" charset="0"/>
              </a:rPr>
              <a:t>Types of Commodities Investments</a:t>
            </a:r>
            <a:endParaRPr lang="en-IN" b="1" dirty="0">
              <a:latin typeface="Calibri" panose="020F0502020204030204" pitchFamily="34" charset="0"/>
            </a:endParaRPr>
          </a:p>
        </p:txBody>
      </p:sp>
      <p:sp>
        <p:nvSpPr>
          <p:cNvPr id="4" name="TextBox 3"/>
          <p:cNvSpPr txBox="1"/>
          <p:nvPr/>
        </p:nvSpPr>
        <p:spPr>
          <a:xfrm>
            <a:off x="179511" y="1494076"/>
            <a:ext cx="4387015" cy="4524315"/>
          </a:xfrm>
          <a:prstGeom prst="rect">
            <a:avLst/>
          </a:prstGeom>
          <a:solidFill>
            <a:schemeClr val="accent1">
              <a:lumMod val="20000"/>
              <a:lumOff val="80000"/>
            </a:schemeClr>
          </a:solidFill>
        </p:spPr>
        <p:txBody>
          <a:bodyPr wrap="square" rtlCol="0">
            <a:spAutoFit/>
          </a:bodyPr>
          <a:lstStyle/>
          <a:p>
            <a:r>
              <a:rPr lang="en-US" b="1" dirty="0" smtClean="0"/>
              <a:t>DIRECT INVESTMENT in Physical Products:</a:t>
            </a:r>
          </a:p>
          <a:p>
            <a:endParaRPr lang="en-US" b="1" dirty="0" smtClean="0"/>
          </a:p>
          <a:p>
            <a:pPr indent="-342900">
              <a:buAutoNum type="alphaLcPeriod"/>
            </a:pPr>
            <a:r>
              <a:rPr lang="en-US" b="1" dirty="0"/>
              <a:t>Investing in Commodities: </a:t>
            </a:r>
          </a:p>
          <a:p>
            <a:r>
              <a:rPr lang="en-US" dirty="0" smtClean="0"/>
              <a:t>Ex: Agricultural Products, Precious Metals, Base Metals, Crude Oil, Energy Products, etc.</a:t>
            </a:r>
          </a:p>
          <a:p>
            <a:endParaRPr lang="en-US" b="1" dirty="0"/>
          </a:p>
          <a:p>
            <a:pPr marL="342900" indent="-342900">
              <a:buAutoNum type="alphaLcPeriod" startAt="2"/>
            </a:pPr>
            <a:r>
              <a:rPr lang="en-US" b="1" dirty="0" smtClean="0"/>
              <a:t>Investing in Companies Manufacturing Commodities:</a:t>
            </a:r>
            <a:endParaRPr lang="en-US" b="1" dirty="0"/>
          </a:p>
          <a:p>
            <a:r>
              <a:rPr lang="en-US" dirty="0" smtClean="0"/>
              <a:t>Ex: ONGC, Coal India, REC, etc.</a:t>
            </a:r>
          </a:p>
          <a:p>
            <a:endParaRPr lang="en-US" dirty="0"/>
          </a:p>
          <a:p>
            <a:r>
              <a:rPr lang="en-US" b="1" dirty="0" smtClean="0"/>
              <a:t>Market Participants:</a:t>
            </a:r>
          </a:p>
          <a:p>
            <a:pPr marL="285750" indent="-285750">
              <a:buFont typeface="Arial" panose="020B0604020202020204" pitchFamily="34" charset="0"/>
              <a:buChar char="•"/>
            </a:pPr>
            <a:r>
              <a:rPr lang="en-US" dirty="0" smtClean="0"/>
              <a:t>Hedgers</a:t>
            </a:r>
          </a:p>
          <a:p>
            <a:pPr marL="285750" indent="-285750">
              <a:buFont typeface="Arial" panose="020B0604020202020204" pitchFamily="34" charset="0"/>
              <a:buChar char="•"/>
            </a:pPr>
            <a:r>
              <a:rPr lang="en-US" dirty="0" smtClean="0"/>
              <a:t>Speculators</a:t>
            </a:r>
          </a:p>
          <a:p>
            <a:pPr marL="285750" indent="-285750">
              <a:buFont typeface="Arial" panose="020B0604020202020204" pitchFamily="34" charset="0"/>
              <a:buChar char="•"/>
            </a:pPr>
            <a:r>
              <a:rPr lang="en-US" dirty="0" smtClean="0"/>
              <a:t>Investors and Arbitragers</a:t>
            </a:r>
          </a:p>
          <a:p>
            <a:pPr marL="285750" indent="-285750">
              <a:buFont typeface="Arial" panose="020B0604020202020204" pitchFamily="34" charset="0"/>
              <a:buChar char="•"/>
            </a:pPr>
            <a:r>
              <a:rPr lang="en-US" dirty="0" smtClean="0"/>
              <a:t>Producers – Farmers</a:t>
            </a:r>
          </a:p>
          <a:p>
            <a:pPr marL="285750" indent="-285750">
              <a:buFont typeface="Arial" panose="020B0604020202020204" pitchFamily="34" charset="0"/>
              <a:buChar char="•"/>
            </a:pPr>
            <a:r>
              <a:rPr lang="en-US" dirty="0" smtClean="0"/>
              <a:t>Consumers</a:t>
            </a:r>
            <a:endParaRPr lang="en-US" dirty="0"/>
          </a:p>
        </p:txBody>
      </p:sp>
      <p:sp>
        <p:nvSpPr>
          <p:cNvPr id="11" name="TextBox 10"/>
          <p:cNvSpPr txBox="1"/>
          <p:nvPr/>
        </p:nvSpPr>
        <p:spPr>
          <a:xfrm>
            <a:off x="4788025" y="1124744"/>
            <a:ext cx="4174596" cy="369332"/>
          </a:xfrm>
          <a:prstGeom prst="rect">
            <a:avLst/>
          </a:prstGeom>
          <a:solidFill>
            <a:schemeClr val="accent1"/>
          </a:solidFill>
        </p:spPr>
        <p:txBody>
          <a:bodyPr wrap="square" rtlCol="0">
            <a:spAutoFit/>
          </a:bodyPr>
          <a:lstStyle/>
          <a:p>
            <a:pPr lvl="0" algn="ctr"/>
            <a:r>
              <a:rPr lang="en-IN" b="1" dirty="0" smtClean="0">
                <a:latin typeface="Calibri" panose="020F0502020204030204" pitchFamily="34" charset="0"/>
              </a:rPr>
              <a:t>Comparison of Asset Class Performance</a:t>
            </a:r>
            <a:endParaRPr lang="en-IN" b="1" dirty="0">
              <a:latin typeface="Calibri" panose="020F0502020204030204" pitchFamily="34" charset="0"/>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aphicFrame>
        <p:nvGraphicFramePr>
          <p:cNvPr id="12" name="Table 11">
            <a:extLst>
              <a:ext uri="{FF2B5EF4-FFF2-40B4-BE49-F238E27FC236}">
                <a16:creationId xmlns="" xmlns:a16="http://schemas.microsoft.com/office/drawing/2014/main" id="{F49F2406-BDEF-ED48-9341-D8639B1E318D}"/>
              </a:ext>
            </a:extLst>
          </p:cNvPr>
          <p:cNvGraphicFramePr>
            <a:graphicFrameLocks noGrp="1"/>
          </p:cNvGraphicFramePr>
          <p:nvPr>
            <p:extLst>
              <p:ext uri="{D42A27DB-BD31-4B8C-83A1-F6EECF244321}">
                <p14:modId xmlns:p14="http://schemas.microsoft.com/office/powerpoint/2010/main" val="2185922727"/>
              </p:ext>
            </p:extLst>
          </p:nvPr>
        </p:nvGraphicFramePr>
        <p:xfrm>
          <a:off x="4788025" y="1628800"/>
          <a:ext cx="4174596" cy="2639928"/>
        </p:xfrm>
        <a:graphic>
          <a:graphicData uri="http://schemas.openxmlformats.org/drawingml/2006/table">
            <a:tbl>
              <a:tblPr firstRow="1" bandRow="1">
                <a:tableStyleId>{5C22544A-7EE6-4342-B048-85BDC9FD1C3A}</a:tableStyleId>
              </a:tblPr>
              <a:tblGrid>
                <a:gridCol w="2307003">
                  <a:extLst>
                    <a:ext uri="{9D8B030D-6E8A-4147-A177-3AD203B41FA5}">
                      <a16:colId xmlns="" xmlns:a16="http://schemas.microsoft.com/office/drawing/2014/main" val="3554579619"/>
                    </a:ext>
                  </a:extLst>
                </a:gridCol>
                <a:gridCol w="883138">
                  <a:extLst>
                    <a:ext uri="{9D8B030D-6E8A-4147-A177-3AD203B41FA5}">
                      <a16:colId xmlns="" xmlns:a16="http://schemas.microsoft.com/office/drawing/2014/main" val="3510884171"/>
                    </a:ext>
                  </a:extLst>
                </a:gridCol>
                <a:gridCol w="984455">
                  <a:extLst>
                    <a:ext uri="{9D8B030D-6E8A-4147-A177-3AD203B41FA5}">
                      <a16:colId xmlns="" xmlns:a16="http://schemas.microsoft.com/office/drawing/2014/main" val="380928628"/>
                    </a:ext>
                  </a:extLst>
                </a:gridCol>
              </a:tblGrid>
              <a:tr h="362765">
                <a:tc>
                  <a:txBody>
                    <a:bodyPr/>
                    <a:lstStyle/>
                    <a:p>
                      <a:r>
                        <a:rPr lang="en-US" sz="1800" dirty="0"/>
                        <a:t>ASSET CLASS</a:t>
                      </a:r>
                    </a:p>
                  </a:txBody>
                  <a:tcPr/>
                </a:tc>
                <a:tc>
                  <a:txBody>
                    <a:bodyPr/>
                    <a:lstStyle/>
                    <a:p>
                      <a:r>
                        <a:rPr lang="en-US" sz="1800" dirty="0" smtClean="0"/>
                        <a:t>2019</a:t>
                      </a:r>
                      <a:endParaRPr lang="en-US" sz="1800" dirty="0"/>
                    </a:p>
                  </a:txBody>
                  <a:tcPr/>
                </a:tc>
                <a:tc>
                  <a:txBody>
                    <a:bodyPr/>
                    <a:lstStyle/>
                    <a:p>
                      <a:r>
                        <a:rPr lang="en-US" sz="1800" dirty="0" smtClean="0"/>
                        <a:t>2020</a:t>
                      </a:r>
                      <a:endParaRPr lang="en-US" sz="1800" dirty="0"/>
                    </a:p>
                  </a:txBody>
                  <a:tcPr/>
                </a:tc>
                <a:extLst>
                  <a:ext uri="{0D108BD9-81ED-4DB2-BD59-A6C34878D82A}">
                    <a16:rowId xmlns="" xmlns:a16="http://schemas.microsoft.com/office/drawing/2014/main" val="2012961190"/>
                  </a:ext>
                </a:extLst>
              </a:tr>
              <a:tr h="359639">
                <a:tc>
                  <a:txBody>
                    <a:bodyPr/>
                    <a:lstStyle/>
                    <a:p>
                      <a:pPr algn="l"/>
                      <a:r>
                        <a:rPr lang="en-US" sz="1800" dirty="0"/>
                        <a:t>Equity Nifty</a:t>
                      </a:r>
                    </a:p>
                  </a:txBody>
                  <a:tcPr/>
                </a:tc>
                <a:tc>
                  <a:txBody>
                    <a:bodyPr/>
                    <a:lstStyle/>
                    <a:p>
                      <a:pPr algn="r"/>
                      <a:r>
                        <a:rPr lang="en-US" sz="1600" kern="1200" dirty="0">
                          <a:solidFill>
                            <a:schemeClr val="dk1"/>
                          </a:solidFill>
                          <a:latin typeface="+mn-lt"/>
                          <a:ea typeface="+mn-ea"/>
                          <a:cs typeface="+mn-cs"/>
                        </a:rPr>
                        <a:t>11.66%</a:t>
                      </a:r>
                    </a:p>
                  </a:txBody>
                  <a:tcPr/>
                </a:tc>
                <a:tc>
                  <a:txBody>
                    <a:bodyPr/>
                    <a:lstStyle/>
                    <a:p>
                      <a:pPr algn="r"/>
                      <a:r>
                        <a:rPr lang="en-US" sz="1600" kern="1200" dirty="0" smtClean="0">
                          <a:solidFill>
                            <a:schemeClr val="dk1"/>
                          </a:solidFill>
                          <a:latin typeface="+mn-lt"/>
                          <a:ea typeface="+mn-ea"/>
                          <a:cs typeface="+mn-cs"/>
                        </a:rPr>
                        <a:t>14.52%</a:t>
                      </a:r>
                      <a:endParaRPr lang="en-US" sz="1600" kern="1200" dirty="0">
                        <a:solidFill>
                          <a:schemeClr val="dk1"/>
                        </a:solidFill>
                        <a:latin typeface="+mn-lt"/>
                        <a:ea typeface="+mn-ea"/>
                        <a:cs typeface="+mn-cs"/>
                      </a:endParaRPr>
                    </a:p>
                  </a:txBody>
                  <a:tcPr/>
                </a:tc>
                <a:extLst>
                  <a:ext uri="{0D108BD9-81ED-4DB2-BD59-A6C34878D82A}">
                    <a16:rowId xmlns="" xmlns:a16="http://schemas.microsoft.com/office/drawing/2014/main" val="3030664372"/>
                  </a:ext>
                </a:extLst>
              </a:tr>
              <a:tr h="359639">
                <a:tc>
                  <a:txBody>
                    <a:bodyPr/>
                    <a:lstStyle/>
                    <a:p>
                      <a:pPr algn="l"/>
                      <a:r>
                        <a:rPr lang="en-US" sz="1800" dirty="0"/>
                        <a:t>Gold</a:t>
                      </a:r>
                    </a:p>
                  </a:txBody>
                  <a:tcPr/>
                </a:tc>
                <a:tc>
                  <a:txBody>
                    <a:bodyPr/>
                    <a:lstStyle/>
                    <a:p>
                      <a:pPr algn="r"/>
                      <a:r>
                        <a:rPr lang="en-US" sz="1600" kern="1200" dirty="0">
                          <a:solidFill>
                            <a:schemeClr val="dk1"/>
                          </a:solidFill>
                          <a:latin typeface="+mn-lt"/>
                          <a:ea typeface="+mn-ea"/>
                          <a:cs typeface="+mn-cs"/>
                        </a:rPr>
                        <a:t>23.67%</a:t>
                      </a:r>
                    </a:p>
                  </a:txBody>
                  <a:tcPr/>
                </a:tc>
                <a:tc>
                  <a:txBody>
                    <a:bodyPr/>
                    <a:lstStyle/>
                    <a:p>
                      <a:pPr algn="r"/>
                      <a:r>
                        <a:rPr lang="en-US" sz="1600" kern="1200" dirty="0" smtClean="0">
                          <a:solidFill>
                            <a:schemeClr val="dk1"/>
                          </a:solidFill>
                          <a:latin typeface="+mn-lt"/>
                          <a:ea typeface="+mn-ea"/>
                          <a:cs typeface="+mn-cs"/>
                        </a:rPr>
                        <a:t>31.05%</a:t>
                      </a:r>
                      <a:endParaRPr lang="en-US" sz="1600" kern="1200" dirty="0">
                        <a:solidFill>
                          <a:schemeClr val="dk1"/>
                        </a:solidFill>
                        <a:latin typeface="+mn-lt"/>
                        <a:ea typeface="+mn-ea"/>
                        <a:cs typeface="+mn-cs"/>
                      </a:endParaRPr>
                    </a:p>
                  </a:txBody>
                  <a:tcPr/>
                </a:tc>
                <a:extLst>
                  <a:ext uri="{0D108BD9-81ED-4DB2-BD59-A6C34878D82A}">
                    <a16:rowId xmlns="" xmlns:a16="http://schemas.microsoft.com/office/drawing/2014/main" val="863159626"/>
                  </a:ext>
                </a:extLst>
              </a:tr>
              <a:tr h="414888">
                <a:tc>
                  <a:txBody>
                    <a:bodyPr/>
                    <a:lstStyle/>
                    <a:p>
                      <a:pPr algn="l"/>
                      <a:r>
                        <a:rPr lang="en-US" sz="1800" dirty="0"/>
                        <a:t>Term Deposit &gt; 1 Year</a:t>
                      </a:r>
                    </a:p>
                  </a:txBody>
                  <a:tcPr/>
                </a:tc>
                <a:tc>
                  <a:txBody>
                    <a:bodyPr/>
                    <a:lstStyle/>
                    <a:p>
                      <a:pPr algn="r"/>
                      <a:r>
                        <a:rPr lang="en-US" sz="1600" kern="1200" dirty="0">
                          <a:solidFill>
                            <a:schemeClr val="dk1"/>
                          </a:solidFill>
                          <a:latin typeface="+mn-lt"/>
                          <a:ea typeface="+mn-ea"/>
                          <a:cs typeface="+mn-cs"/>
                        </a:rPr>
                        <a:t>6.80%</a:t>
                      </a:r>
                    </a:p>
                  </a:txBody>
                  <a:tcPr marR="47625" anchor="ctr"/>
                </a:tc>
                <a:tc>
                  <a:txBody>
                    <a:bodyPr/>
                    <a:lstStyle/>
                    <a:p>
                      <a:pPr algn="r"/>
                      <a:r>
                        <a:rPr lang="en-US" sz="1600" kern="1200" dirty="0" smtClean="0">
                          <a:solidFill>
                            <a:schemeClr val="dk1"/>
                          </a:solidFill>
                          <a:latin typeface="+mn-lt"/>
                          <a:ea typeface="+mn-ea"/>
                          <a:cs typeface="+mn-cs"/>
                        </a:rPr>
                        <a:t>6.20%</a:t>
                      </a:r>
                      <a:endParaRPr lang="en-US" sz="1600" kern="1200" dirty="0">
                        <a:solidFill>
                          <a:schemeClr val="dk1"/>
                        </a:solidFill>
                        <a:latin typeface="+mn-lt"/>
                        <a:ea typeface="+mn-ea"/>
                        <a:cs typeface="+mn-cs"/>
                      </a:endParaRPr>
                    </a:p>
                  </a:txBody>
                  <a:tcPr marR="47625" anchor="ctr"/>
                </a:tc>
                <a:extLst>
                  <a:ext uri="{0D108BD9-81ED-4DB2-BD59-A6C34878D82A}">
                    <a16:rowId xmlns="" xmlns:a16="http://schemas.microsoft.com/office/drawing/2014/main" val="136055381"/>
                  </a:ext>
                </a:extLst>
              </a:tr>
              <a:tr h="359639">
                <a:tc>
                  <a:txBody>
                    <a:bodyPr/>
                    <a:lstStyle/>
                    <a:p>
                      <a:pPr algn="l"/>
                      <a:r>
                        <a:rPr lang="en-US" sz="1800" dirty="0"/>
                        <a:t>10 Year G- Sec yield</a:t>
                      </a:r>
                    </a:p>
                  </a:txBody>
                  <a:tcPr/>
                </a:tc>
                <a:tc>
                  <a:txBody>
                    <a:bodyPr/>
                    <a:lstStyle/>
                    <a:p>
                      <a:pPr marL="0" algn="r" defTabSz="685800" rtl="0" eaLnBrk="1" fontAlgn="ctr" latinLnBrk="0" hangingPunct="1"/>
                      <a:r>
                        <a:rPr lang="en-IN" sz="1600" kern="1200" dirty="0">
                          <a:solidFill>
                            <a:schemeClr val="dk1"/>
                          </a:solidFill>
                          <a:latin typeface="+mn-lt"/>
                          <a:ea typeface="+mn-ea"/>
                          <a:cs typeface="+mn-cs"/>
                        </a:rPr>
                        <a:t> 6.91%</a:t>
                      </a:r>
                    </a:p>
                  </a:txBody>
                  <a:tcPr marR="47625" anchor="ctr"/>
                </a:tc>
                <a:tc>
                  <a:txBody>
                    <a:bodyPr/>
                    <a:lstStyle/>
                    <a:p>
                      <a:pPr marL="0" algn="r" defTabSz="685800" rtl="0" eaLnBrk="1" fontAlgn="ctr" latinLnBrk="0" hangingPunct="1"/>
                      <a:r>
                        <a:rPr lang="en-IN" sz="1600" kern="1200" dirty="0">
                          <a:solidFill>
                            <a:schemeClr val="dk1"/>
                          </a:solidFill>
                          <a:latin typeface="+mn-lt"/>
                          <a:ea typeface="+mn-ea"/>
                          <a:cs typeface="+mn-cs"/>
                        </a:rPr>
                        <a:t> </a:t>
                      </a:r>
                      <a:r>
                        <a:rPr lang="en-IN" sz="1600" kern="1200" dirty="0" smtClean="0">
                          <a:solidFill>
                            <a:schemeClr val="dk1"/>
                          </a:solidFill>
                          <a:latin typeface="+mn-lt"/>
                          <a:ea typeface="+mn-ea"/>
                          <a:cs typeface="+mn-cs"/>
                        </a:rPr>
                        <a:t>6.62%</a:t>
                      </a:r>
                      <a:endParaRPr lang="en-IN" sz="1600" kern="1200" dirty="0">
                        <a:solidFill>
                          <a:schemeClr val="dk1"/>
                        </a:solidFill>
                        <a:latin typeface="+mn-lt"/>
                        <a:ea typeface="+mn-ea"/>
                        <a:cs typeface="+mn-cs"/>
                      </a:endParaRPr>
                    </a:p>
                  </a:txBody>
                  <a:tcPr marR="47625" anchor="ctr"/>
                </a:tc>
                <a:extLst>
                  <a:ext uri="{0D108BD9-81ED-4DB2-BD59-A6C34878D82A}">
                    <a16:rowId xmlns="" xmlns:a16="http://schemas.microsoft.com/office/drawing/2014/main" val="625117395"/>
                  </a:ext>
                </a:extLst>
              </a:tr>
              <a:tr h="395603">
                <a:tc>
                  <a:txBody>
                    <a:bodyPr/>
                    <a:lstStyle/>
                    <a:p>
                      <a:pPr algn="l"/>
                      <a:r>
                        <a:rPr lang="en-US" sz="1800" dirty="0"/>
                        <a:t>Cash (T-Bill 91 Days)</a:t>
                      </a:r>
                    </a:p>
                  </a:txBody>
                  <a:tcPr/>
                </a:tc>
                <a:tc>
                  <a:txBody>
                    <a:bodyPr/>
                    <a:lstStyle/>
                    <a:p>
                      <a:pPr algn="r"/>
                      <a:r>
                        <a:rPr lang="en-IN" sz="1600" kern="1200" dirty="0">
                          <a:solidFill>
                            <a:schemeClr val="dk1"/>
                          </a:solidFill>
                          <a:latin typeface="+mn-lt"/>
                          <a:ea typeface="+mn-ea"/>
                          <a:cs typeface="+mn-cs"/>
                        </a:rPr>
                        <a:t>5.32%</a:t>
                      </a:r>
                    </a:p>
                  </a:txBody>
                  <a:tcPr marL="95250" marR="95250" marT="76200" marB="76200" anchor="ctr"/>
                </a:tc>
                <a:tc>
                  <a:txBody>
                    <a:bodyPr/>
                    <a:lstStyle/>
                    <a:p>
                      <a:pPr algn="r"/>
                      <a:r>
                        <a:rPr lang="en-IN" sz="1600" kern="1200" dirty="0" smtClean="0">
                          <a:solidFill>
                            <a:schemeClr val="dk1"/>
                          </a:solidFill>
                          <a:latin typeface="+mn-lt"/>
                          <a:ea typeface="+mn-ea"/>
                          <a:cs typeface="+mn-cs"/>
                        </a:rPr>
                        <a:t>5.10%</a:t>
                      </a:r>
                      <a:endParaRPr lang="en-IN" sz="1600" kern="1200" dirty="0">
                        <a:solidFill>
                          <a:schemeClr val="dk1"/>
                        </a:solidFill>
                        <a:latin typeface="+mn-lt"/>
                        <a:ea typeface="+mn-ea"/>
                        <a:cs typeface="+mn-cs"/>
                      </a:endParaRPr>
                    </a:p>
                  </a:txBody>
                  <a:tcPr marL="95250" marR="95250" marT="76200" marB="76200" anchor="ctr"/>
                </a:tc>
                <a:extLst>
                  <a:ext uri="{0D108BD9-81ED-4DB2-BD59-A6C34878D82A}">
                    <a16:rowId xmlns="" xmlns:a16="http://schemas.microsoft.com/office/drawing/2014/main" val="2946552856"/>
                  </a:ext>
                </a:extLst>
              </a:tr>
              <a:tr h="359639">
                <a:tc>
                  <a:txBody>
                    <a:bodyPr/>
                    <a:lstStyle/>
                    <a:p>
                      <a:pPr algn="l"/>
                      <a:r>
                        <a:rPr lang="en-US" sz="1800" dirty="0"/>
                        <a:t>Avg. Inflation</a:t>
                      </a:r>
                    </a:p>
                  </a:txBody>
                  <a:tcPr/>
                </a:tc>
                <a:tc>
                  <a:txBody>
                    <a:bodyPr/>
                    <a:lstStyle/>
                    <a:p>
                      <a:pPr marL="0" algn="r" defTabSz="685800" rtl="0" eaLnBrk="1" latinLnBrk="0" hangingPunct="1"/>
                      <a:r>
                        <a:rPr lang="en-US" sz="1600" kern="1200" dirty="0">
                          <a:solidFill>
                            <a:schemeClr val="dk1"/>
                          </a:solidFill>
                          <a:latin typeface="+mn-lt"/>
                          <a:ea typeface="+mn-ea"/>
                          <a:cs typeface="+mn-cs"/>
                        </a:rPr>
                        <a:t>7.66%</a:t>
                      </a:r>
                    </a:p>
                  </a:txBody>
                  <a:tcPr/>
                </a:tc>
                <a:tc>
                  <a:txBody>
                    <a:bodyPr/>
                    <a:lstStyle/>
                    <a:p>
                      <a:pPr marL="0" algn="r" defTabSz="685800" rtl="0" eaLnBrk="1" latinLnBrk="0" hangingPunct="1"/>
                      <a:r>
                        <a:rPr lang="en-US" sz="1600" kern="1200" dirty="0" smtClean="0">
                          <a:solidFill>
                            <a:schemeClr val="dk1"/>
                          </a:solidFill>
                          <a:latin typeface="+mn-lt"/>
                          <a:ea typeface="+mn-ea"/>
                          <a:cs typeface="+mn-cs"/>
                        </a:rPr>
                        <a:t>4.95%</a:t>
                      </a:r>
                      <a:endParaRPr lang="en-US" sz="1600" kern="1200" dirty="0">
                        <a:solidFill>
                          <a:schemeClr val="dk1"/>
                        </a:solidFill>
                        <a:latin typeface="+mn-lt"/>
                        <a:ea typeface="+mn-ea"/>
                        <a:cs typeface="+mn-cs"/>
                      </a:endParaRPr>
                    </a:p>
                  </a:txBody>
                  <a:tcPr/>
                </a:tc>
                <a:extLst>
                  <a:ext uri="{0D108BD9-81ED-4DB2-BD59-A6C34878D82A}">
                    <a16:rowId xmlns="" xmlns:a16="http://schemas.microsoft.com/office/drawing/2014/main" val="1766998054"/>
                  </a:ext>
                </a:extLst>
              </a:tr>
            </a:tbl>
          </a:graphicData>
        </a:graphic>
      </p:graphicFrame>
    </p:spTree>
    <p:extLst>
      <p:ext uri="{BB962C8B-B14F-4D97-AF65-F5344CB8AC3E}">
        <p14:creationId xmlns:p14="http://schemas.microsoft.com/office/powerpoint/2010/main" val="478805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CTA AND MANAGED FUTURES</a:t>
            </a: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3</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5" name="Rectangle 4"/>
          <p:cNvSpPr/>
          <p:nvPr/>
        </p:nvSpPr>
        <p:spPr>
          <a:xfrm>
            <a:off x="133634" y="1052736"/>
            <a:ext cx="8838728" cy="2585323"/>
          </a:xfrm>
          <a:prstGeom prst="rect">
            <a:avLst/>
          </a:prstGeom>
        </p:spPr>
        <p:txBody>
          <a:bodyPr wrap="square">
            <a:spAutoFit/>
          </a:bodyPr>
          <a:lstStyle/>
          <a:p>
            <a:r>
              <a:rPr lang="en-US" dirty="0"/>
              <a:t>A </a:t>
            </a:r>
            <a:r>
              <a:rPr lang="en-US" b="1" dirty="0"/>
              <a:t>Commodity Trading advisor (CTA) </a:t>
            </a:r>
            <a:r>
              <a:rPr lang="en-US" dirty="0"/>
              <a:t>is an individual or firm who provides advice regarding the buying and selling of futures contracts and options on futures in commodities.</a:t>
            </a:r>
          </a:p>
          <a:p>
            <a:endParaRPr lang="en-US" dirty="0"/>
          </a:p>
          <a:p>
            <a:r>
              <a:rPr lang="en-US" dirty="0"/>
              <a:t>CTA’s require a Commodity Trading Advisor (CTA) Registration, as mandated by the </a:t>
            </a:r>
            <a:r>
              <a:rPr lang="en-US" b="1" dirty="0"/>
              <a:t>National Futures Association (NFA)</a:t>
            </a:r>
            <a:r>
              <a:rPr lang="en-US" dirty="0"/>
              <a:t>, USA.</a:t>
            </a:r>
          </a:p>
          <a:p>
            <a:endParaRPr lang="en-US" dirty="0"/>
          </a:p>
          <a:p>
            <a:r>
              <a:rPr lang="en-US" b="1" dirty="0"/>
              <a:t>Managed Futures </a:t>
            </a:r>
            <a:r>
              <a:rPr lang="en-US" dirty="0"/>
              <a:t>refers to active trading and managing risk of futures and/or forwards on physical commodities and/or financial assets to enhance returns and diversification.</a:t>
            </a:r>
          </a:p>
          <a:p>
            <a:endParaRPr lang="en-US" b="1" dirty="0"/>
          </a:p>
        </p:txBody>
      </p:sp>
      <p:graphicFrame>
        <p:nvGraphicFramePr>
          <p:cNvPr id="7" name="Chart 6">
            <a:extLst>
              <a:ext uri="{FF2B5EF4-FFF2-40B4-BE49-F238E27FC236}">
                <a16:creationId xmlns="" xmlns:xdr="http://schemas.openxmlformats.org/drawingml/2006/spreadsheetDrawing" xmlns:a16="http://schemas.microsoft.com/office/drawing/2014/main" xmlns:lc="http://schemas.openxmlformats.org/drawingml/2006/lockedCanvas" id="{6351812D-0FE1-4AD0-B9B1-4987A91ACF43}"/>
              </a:ext>
            </a:extLst>
          </p:cNvPr>
          <p:cNvGraphicFramePr>
            <a:graphicFrameLocks/>
          </p:cNvGraphicFramePr>
          <p:nvPr>
            <p:extLst>
              <p:ext uri="{D42A27DB-BD31-4B8C-83A1-F6EECF244321}">
                <p14:modId xmlns:p14="http://schemas.microsoft.com/office/powerpoint/2010/main" val="655143211"/>
              </p:ext>
            </p:extLst>
          </p:nvPr>
        </p:nvGraphicFramePr>
        <p:xfrm>
          <a:off x="251520" y="3429000"/>
          <a:ext cx="8424936" cy="29253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231572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4</a:t>
            </a:fld>
            <a:endParaRPr lang="en-IN" sz="1400" dirty="0">
              <a:solidFill>
                <a:schemeClr val="bg2">
                  <a:lumMod val="25000"/>
                </a:schemeClr>
              </a:solidFill>
            </a:endParaRPr>
          </a:p>
        </p:txBody>
      </p:sp>
      <p:sp>
        <p:nvSpPr>
          <p:cNvPr id="6" name="Title 1"/>
          <p:cNvSpPr txBox="1">
            <a:spLocks/>
          </p:cNvSpPr>
          <p:nvPr/>
        </p:nvSpPr>
        <p:spPr>
          <a:xfrm>
            <a:off x="112979" y="199738"/>
            <a:ext cx="7094022" cy="990600"/>
          </a:xfrm>
          <a:prstGeom prst="rect">
            <a:avLst/>
          </a:prstGeom>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MANAGED FUTURES - STRATEGIES</a:t>
            </a:r>
            <a:endParaRPr lang="en-IN" sz="3200" b="1" dirty="0">
              <a:solidFill>
                <a:schemeClr val="tx1">
                  <a:lumMod val="65000"/>
                  <a:lumOff val="35000"/>
                </a:schemeClr>
              </a:solidFill>
              <a:latin typeface="Calibri"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aphicFrame>
        <p:nvGraphicFramePr>
          <p:cNvPr id="11" name="Chart 10"/>
          <p:cNvGraphicFramePr/>
          <p:nvPr>
            <p:extLst>
              <p:ext uri="{D42A27DB-BD31-4B8C-83A1-F6EECF244321}">
                <p14:modId xmlns:p14="http://schemas.microsoft.com/office/powerpoint/2010/main" val="2170338538"/>
              </p:ext>
            </p:extLst>
          </p:nvPr>
        </p:nvGraphicFramePr>
        <p:xfrm>
          <a:off x="848544" y="1988840"/>
          <a:ext cx="2133600" cy="3784600"/>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543744" y="1607840"/>
            <a:ext cx="2819400" cy="400110"/>
          </a:xfrm>
          <a:prstGeom prst="rect">
            <a:avLst/>
          </a:prstGeom>
          <a:noFill/>
        </p:spPr>
        <p:txBody>
          <a:bodyPr wrap="square" rtlCol="0">
            <a:spAutoFit/>
          </a:bodyPr>
          <a:lstStyle/>
          <a:p>
            <a:r>
              <a:rPr lang="en-US" sz="2000" b="1" dirty="0" smtClean="0"/>
              <a:t>Global Futures Markets</a:t>
            </a:r>
          </a:p>
        </p:txBody>
      </p:sp>
      <p:pic>
        <p:nvPicPr>
          <p:cNvPr id="15" name="Content Placeholder 3" descr="Systematic.png"/>
          <p:cNvPicPr>
            <a:picLocks noChangeAspect="1"/>
          </p:cNvPicPr>
          <p:nvPr/>
        </p:nvPicPr>
        <p:blipFill>
          <a:blip r:embed="rId5"/>
          <a:stretch>
            <a:fillRect/>
          </a:stretch>
        </p:blipFill>
        <p:spPr>
          <a:xfrm>
            <a:off x="3995936" y="1988840"/>
            <a:ext cx="4639012" cy="3266802"/>
          </a:xfrm>
          <a:prstGeom prst="rect">
            <a:avLst/>
          </a:prstGeom>
        </p:spPr>
      </p:pic>
      <p:sp>
        <p:nvSpPr>
          <p:cNvPr id="16" name="TextBox 15"/>
          <p:cNvSpPr txBox="1"/>
          <p:nvPr/>
        </p:nvSpPr>
        <p:spPr>
          <a:xfrm>
            <a:off x="4788024" y="1588730"/>
            <a:ext cx="3276600" cy="400110"/>
          </a:xfrm>
          <a:prstGeom prst="rect">
            <a:avLst/>
          </a:prstGeom>
          <a:noFill/>
        </p:spPr>
        <p:txBody>
          <a:bodyPr wrap="square" rtlCol="0">
            <a:spAutoFit/>
          </a:bodyPr>
          <a:lstStyle/>
          <a:p>
            <a:r>
              <a:rPr lang="en-US" sz="2000" b="1" dirty="0" smtClean="0"/>
              <a:t>Systematic Trading Systems</a:t>
            </a:r>
            <a:endParaRPr lang="en-US" sz="2000" b="1" dirty="0"/>
          </a:p>
        </p:txBody>
      </p:sp>
    </p:spTree>
    <p:extLst>
      <p:ext uri="{BB962C8B-B14F-4D97-AF65-F5344CB8AC3E}">
        <p14:creationId xmlns:p14="http://schemas.microsoft.com/office/powerpoint/2010/main" val="826279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2"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CORRELATION OF CTA’s AND EQUITY</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5</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pic>
        <p:nvPicPr>
          <p:cNvPr id="11" name="Picture 10"/>
          <p:cNvPicPr>
            <a:picLocks noChangeAspect="1"/>
          </p:cNvPicPr>
          <p:nvPr/>
        </p:nvPicPr>
        <p:blipFill rotWithShape="1">
          <a:blip r:embed="rId4"/>
          <a:srcRect l="332" t="7434" r="-139"/>
          <a:stretch/>
        </p:blipFill>
        <p:spPr>
          <a:xfrm>
            <a:off x="251520" y="1552901"/>
            <a:ext cx="8703410" cy="4076873"/>
          </a:xfrm>
          <a:prstGeom prst="rect">
            <a:avLst/>
          </a:prstGeom>
        </p:spPr>
      </p:pic>
    </p:spTree>
    <p:extLst>
      <p:ext uri="{BB962C8B-B14F-4D97-AF65-F5344CB8AC3E}">
        <p14:creationId xmlns:p14="http://schemas.microsoft.com/office/powerpoint/2010/main" val="2200607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HEDGE FUND – CORRELATION AMONG HEDGE FUND STRATEGIES</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6</a:t>
            </a:fld>
            <a:endParaRPr lang="en-IN" sz="1400" dirty="0"/>
          </a:p>
        </p:txBody>
      </p:sp>
      <p:sp>
        <p:nvSpPr>
          <p:cNvPr id="8" name="TextBox 7"/>
          <p:cNvSpPr txBox="1"/>
          <p:nvPr/>
        </p:nvSpPr>
        <p:spPr>
          <a:xfrm>
            <a:off x="107504" y="6280987"/>
            <a:ext cx="2808312" cy="276999"/>
          </a:xfrm>
          <a:prstGeom prst="rect">
            <a:avLst/>
          </a:prstGeom>
          <a:noFill/>
        </p:spPr>
        <p:txBody>
          <a:bodyPr wrap="square" rtlCol="0">
            <a:spAutoFit/>
          </a:bodyPr>
          <a:lstStyle/>
          <a:p>
            <a:r>
              <a:rPr lang="en-US" sz="1200" dirty="0" smtClean="0"/>
              <a:t>Source: BNP Paribas Hedge Fund Centre</a:t>
            </a:r>
            <a:endParaRPr lang="en-US" sz="1200" dirty="0"/>
          </a:p>
        </p:txBody>
      </p:sp>
      <p:pic>
        <p:nvPicPr>
          <p:cNvPr id="3" name="Picture 2"/>
          <p:cNvPicPr>
            <a:picLocks noChangeAspect="1"/>
          </p:cNvPicPr>
          <p:nvPr/>
        </p:nvPicPr>
        <p:blipFill>
          <a:blip r:embed="rId3"/>
          <a:stretch>
            <a:fillRect/>
          </a:stretch>
        </p:blipFill>
        <p:spPr>
          <a:xfrm>
            <a:off x="179512" y="1571625"/>
            <a:ext cx="8827257" cy="3714750"/>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2157745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7</a:t>
            </a:fld>
            <a:endParaRPr lang="en-IN" sz="1400" dirty="0">
              <a:solidFill>
                <a:schemeClr val="bg2">
                  <a:lumMod val="25000"/>
                </a:schemeClr>
              </a:solidFill>
            </a:endParaRPr>
          </a:p>
        </p:txBody>
      </p:sp>
      <p:sp>
        <p:nvSpPr>
          <p:cNvPr id="6" name="Title 1"/>
          <p:cNvSpPr txBox="1">
            <a:spLocks/>
          </p:cNvSpPr>
          <p:nvPr/>
        </p:nvSpPr>
        <p:spPr>
          <a:xfrm>
            <a:off x="112979" y="199738"/>
            <a:ext cx="7094022" cy="990600"/>
          </a:xfrm>
          <a:prstGeom prst="rect">
            <a:avLst/>
          </a:prstGeom>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3200" b="1" dirty="0" smtClean="0">
                <a:solidFill>
                  <a:schemeClr val="tx1">
                    <a:lumMod val="65000"/>
                    <a:lumOff val="35000"/>
                  </a:schemeClr>
                </a:solidFill>
                <a:latin typeface="Calibri" pitchFamily="34" charset="0"/>
              </a:rPr>
              <a:t>CONTANGO AND BACKWARDATION</a:t>
            </a:r>
            <a:endParaRPr lang="en-US" altLang="en-US" sz="3200" b="1" dirty="0">
              <a:solidFill>
                <a:schemeClr val="tx1">
                  <a:lumMod val="65000"/>
                  <a:lumOff val="35000"/>
                </a:schemeClr>
              </a:solidFill>
              <a:latin typeface="Calibri" pitchFamily="34" charset="0"/>
            </a:endParaRPr>
          </a:p>
        </p:txBody>
      </p:sp>
      <p:sp>
        <p:nvSpPr>
          <p:cNvPr id="7" name="TextBox 6"/>
          <p:cNvSpPr txBox="1"/>
          <p:nvPr/>
        </p:nvSpPr>
        <p:spPr>
          <a:xfrm>
            <a:off x="179513" y="958912"/>
            <a:ext cx="8827257" cy="369332"/>
          </a:xfrm>
          <a:prstGeom prst="rect">
            <a:avLst/>
          </a:prstGeom>
          <a:solidFill>
            <a:schemeClr val="accent1"/>
          </a:solidFill>
        </p:spPr>
        <p:txBody>
          <a:bodyPr wrap="square" rtlCol="0">
            <a:spAutoFit/>
          </a:bodyPr>
          <a:lstStyle/>
          <a:p>
            <a:pPr lvl="0" algn="ctr"/>
            <a:r>
              <a:rPr lang="en-IN" b="1" dirty="0" err="1" smtClean="0">
                <a:latin typeface="Calibri" panose="020F0502020204030204" pitchFamily="34" charset="0"/>
              </a:rPr>
              <a:t>Contango</a:t>
            </a:r>
            <a:endParaRPr lang="en-IN" b="1" dirty="0">
              <a:latin typeface="Calibri" panose="020F0502020204030204"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pSp>
        <p:nvGrpSpPr>
          <p:cNvPr id="26" name="Group 25"/>
          <p:cNvGrpSpPr/>
          <p:nvPr/>
        </p:nvGrpSpPr>
        <p:grpSpPr>
          <a:xfrm>
            <a:off x="140485" y="4790172"/>
            <a:ext cx="8863029" cy="762774"/>
            <a:chOff x="0" y="3486563"/>
            <a:chExt cx="8863029" cy="762774"/>
          </a:xfrm>
        </p:grpSpPr>
        <p:sp>
          <p:nvSpPr>
            <p:cNvPr id="36" name="Rectangle 35"/>
            <p:cNvSpPr/>
            <p:nvPr/>
          </p:nvSpPr>
          <p:spPr>
            <a:xfrm>
              <a:off x="0" y="3486563"/>
              <a:ext cx="8863029" cy="762774"/>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7" name="TextBox 36"/>
            <p:cNvSpPr txBox="1"/>
            <p:nvPr/>
          </p:nvSpPr>
          <p:spPr>
            <a:xfrm>
              <a:off x="0" y="3486563"/>
              <a:ext cx="8863029" cy="76277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Contango: When Futures Price is Above Spot Price. </a:t>
              </a:r>
            </a:p>
            <a:p>
              <a:pPr lvl="0" algn="ctr" defTabSz="889000">
                <a:lnSpc>
                  <a:spcPct val="90000"/>
                </a:lnSpc>
                <a:spcBef>
                  <a:spcPct val="0"/>
                </a:spcBef>
                <a:spcAft>
                  <a:spcPct val="35000"/>
                </a:spcAft>
              </a:pPr>
              <a:r>
                <a:rPr lang="en-US" sz="2000" kern="1200" dirty="0" smtClean="0"/>
                <a:t>The asset exhibits Negative Systematic Risk</a:t>
              </a:r>
            </a:p>
          </p:txBody>
        </p:sp>
      </p:grpSp>
      <p:grpSp>
        <p:nvGrpSpPr>
          <p:cNvPr id="27" name="Group 26"/>
          <p:cNvGrpSpPr/>
          <p:nvPr/>
        </p:nvGrpSpPr>
        <p:grpSpPr>
          <a:xfrm>
            <a:off x="140485" y="3628466"/>
            <a:ext cx="8863029" cy="1173147"/>
            <a:chOff x="0" y="2324857"/>
            <a:chExt cx="8863029" cy="1173147"/>
          </a:xfrm>
        </p:grpSpPr>
        <p:sp>
          <p:nvSpPr>
            <p:cNvPr id="34" name="Up Arrow Callout 33"/>
            <p:cNvSpPr/>
            <p:nvPr/>
          </p:nvSpPr>
          <p:spPr>
            <a:xfrm rot="10800000">
              <a:off x="0" y="2324857"/>
              <a:ext cx="8863029" cy="1173147"/>
            </a:xfrm>
            <a:prstGeom prst="upArrowCallou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5" name="Up Arrow Callout 6"/>
            <p:cNvSpPr txBox="1"/>
            <p:nvPr/>
          </p:nvSpPr>
          <p:spPr>
            <a:xfrm rot="21600000">
              <a:off x="0" y="2324857"/>
              <a:ext cx="8863029" cy="7622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Futures Price must continually decrease during the term of the contract.</a:t>
              </a:r>
              <a:endParaRPr lang="en-US" sz="2100" kern="1200" dirty="0"/>
            </a:p>
          </p:txBody>
        </p:sp>
      </p:grpSp>
      <p:grpSp>
        <p:nvGrpSpPr>
          <p:cNvPr id="28" name="Group 27"/>
          <p:cNvGrpSpPr/>
          <p:nvPr/>
        </p:nvGrpSpPr>
        <p:grpSpPr>
          <a:xfrm>
            <a:off x="140485" y="2466760"/>
            <a:ext cx="8863029" cy="1173147"/>
            <a:chOff x="0" y="1163151"/>
            <a:chExt cx="8863029" cy="1173147"/>
          </a:xfrm>
        </p:grpSpPr>
        <p:sp>
          <p:nvSpPr>
            <p:cNvPr id="32" name="Up Arrow Callout 31"/>
            <p:cNvSpPr/>
            <p:nvPr/>
          </p:nvSpPr>
          <p:spPr>
            <a:xfrm rot="10800000">
              <a:off x="0" y="1163151"/>
              <a:ext cx="8863029" cy="1173147"/>
            </a:xfrm>
            <a:prstGeom prst="upArrowCallou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3" name="Up Arrow Callout 8"/>
            <p:cNvSpPr txBox="1"/>
            <p:nvPr/>
          </p:nvSpPr>
          <p:spPr>
            <a:xfrm rot="21600000">
              <a:off x="0" y="1163151"/>
              <a:ext cx="8863029" cy="7622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Speculators will go Short in those Futures. For Speculators to trade:</a:t>
              </a:r>
            </a:p>
            <a:p>
              <a:pPr lvl="0" algn="ctr" defTabSz="889000">
                <a:lnSpc>
                  <a:spcPct val="90000"/>
                </a:lnSpc>
                <a:spcBef>
                  <a:spcPct val="0"/>
                </a:spcBef>
                <a:spcAft>
                  <a:spcPct val="35000"/>
                </a:spcAft>
              </a:pPr>
              <a:r>
                <a:rPr lang="en-US" sz="2000" kern="1200" dirty="0" smtClean="0"/>
                <a:t>Futures Contract Price must be More than Expected Spot Price [</a:t>
              </a:r>
              <a:r>
                <a:rPr lang="en-US" sz="2000" b="1" kern="1200" dirty="0" smtClean="0"/>
                <a:t>F</a:t>
              </a:r>
              <a:r>
                <a:rPr lang="en-US" sz="2000" b="1" kern="1200" baseline="-25000" dirty="0" smtClean="0"/>
                <a:t>0</a:t>
              </a:r>
              <a:r>
                <a:rPr lang="en-US" sz="2000" b="1" kern="1200" dirty="0" smtClean="0"/>
                <a:t> &gt; E(S</a:t>
              </a:r>
              <a:r>
                <a:rPr lang="en-US" sz="2000" b="1" kern="1200" baseline="-25000" dirty="0" smtClean="0"/>
                <a:t>T</a:t>
              </a:r>
              <a:r>
                <a:rPr lang="en-US" sz="2000" b="1" kern="1200" dirty="0" smtClean="0"/>
                <a:t>)]    </a:t>
              </a:r>
              <a:endParaRPr lang="en-US" sz="2000" kern="1200" dirty="0"/>
            </a:p>
          </p:txBody>
        </p:sp>
      </p:grpSp>
      <p:grpSp>
        <p:nvGrpSpPr>
          <p:cNvPr id="29" name="Group 28"/>
          <p:cNvGrpSpPr/>
          <p:nvPr/>
        </p:nvGrpSpPr>
        <p:grpSpPr>
          <a:xfrm>
            <a:off x="140485" y="1305054"/>
            <a:ext cx="8863029" cy="1173147"/>
            <a:chOff x="0" y="1445"/>
            <a:chExt cx="8863029" cy="1173147"/>
          </a:xfrm>
        </p:grpSpPr>
        <p:sp>
          <p:nvSpPr>
            <p:cNvPr id="30" name="Up Arrow Callout 29"/>
            <p:cNvSpPr/>
            <p:nvPr/>
          </p:nvSpPr>
          <p:spPr>
            <a:xfrm rot="10800000">
              <a:off x="0" y="1445"/>
              <a:ext cx="8863029" cy="1173147"/>
            </a:xfrm>
            <a:prstGeom prst="upArrowCallou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1" name="Up Arrow Callout 10"/>
            <p:cNvSpPr txBox="1"/>
            <p:nvPr/>
          </p:nvSpPr>
          <p:spPr>
            <a:xfrm rot="21600000">
              <a:off x="0" y="1445"/>
              <a:ext cx="8863029" cy="7622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Situation: Hedgers go long in futures (as they are users of commodities).</a:t>
              </a:r>
            </a:p>
            <a:p>
              <a:pPr lvl="0" algn="ctr" defTabSz="889000">
                <a:lnSpc>
                  <a:spcPct val="90000"/>
                </a:lnSpc>
                <a:spcBef>
                  <a:spcPct val="0"/>
                </a:spcBef>
                <a:spcAft>
                  <a:spcPct val="35000"/>
                </a:spcAft>
              </a:pPr>
              <a:r>
                <a:rPr lang="en-US" sz="2000" kern="1200" dirty="0" smtClean="0"/>
                <a:t>Example: A Cereal Company wanting to buy corn.</a:t>
              </a:r>
            </a:p>
          </p:txBody>
        </p:sp>
      </p:grpSp>
    </p:spTree>
    <p:extLst>
      <p:ext uri="{BB962C8B-B14F-4D97-AF65-F5344CB8AC3E}">
        <p14:creationId xmlns:p14="http://schemas.microsoft.com/office/powerpoint/2010/main" val="1659676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8</a:t>
            </a:fld>
            <a:endParaRPr lang="en-IN" sz="1400" dirty="0">
              <a:solidFill>
                <a:schemeClr val="bg2">
                  <a:lumMod val="25000"/>
                </a:schemeClr>
              </a:solidFill>
            </a:endParaRPr>
          </a:p>
        </p:txBody>
      </p:sp>
      <p:sp>
        <p:nvSpPr>
          <p:cNvPr id="6" name="Title 1"/>
          <p:cNvSpPr txBox="1">
            <a:spLocks/>
          </p:cNvSpPr>
          <p:nvPr/>
        </p:nvSpPr>
        <p:spPr>
          <a:xfrm>
            <a:off x="112979" y="199738"/>
            <a:ext cx="7094022" cy="990600"/>
          </a:xfrm>
          <a:prstGeom prst="rect">
            <a:avLst/>
          </a:prstGeom>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3200" b="1" dirty="0" smtClean="0">
                <a:solidFill>
                  <a:schemeClr val="tx1">
                    <a:lumMod val="65000"/>
                    <a:lumOff val="35000"/>
                  </a:schemeClr>
                </a:solidFill>
                <a:latin typeface="Calibri" pitchFamily="34" charset="0"/>
              </a:rPr>
              <a:t>CONTANGO AND BACKWARDATION</a:t>
            </a:r>
            <a:endParaRPr lang="en-US" altLang="en-US" sz="3200" b="1" dirty="0">
              <a:solidFill>
                <a:schemeClr val="tx1">
                  <a:lumMod val="65000"/>
                  <a:lumOff val="35000"/>
                </a:schemeClr>
              </a:solidFill>
              <a:latin typeface="Calibri" pitchFamily="34" charset="0"/>
            </a:endParaRPr>
          </a:p>
        </p:txBody>
      </p:sp>
      <p:sp>
        <p:nvSpPr>
          <p:cNvPr id="7" name="TextBox 6"/>
          <p:cNvSpPr txBox="1"/>
          <p:nvPr/>
        </p:nvSpPr>
        <p:spPr>
          <a:xfrm>
            <a:off x="179513" y="958912"/>
            <a:ext cx="8827257" cy="369332"/>
          </a:xfrm>
          <a:prstGeom prst="rect">
            <a:avLst/>
          </a:prstGeom>
          <a:solidFill>
            <a:schemeClr val="accent1"/>
          </a:solidFill>
        </p:spPr>
        <p:txBody>
          <a:bodyPr wrap="square" rtlCol="0">
            <a:spAutoFit/>
          </a:bodyPr>
          <a:lstStyle/>
          <a:p>
            <a:pPr lvl="0" algn="ctr"/>
            <a:r>
              <a:rPr lang="en-IN" b="1" dirty="0" smtClean="0">
                <a:latin typeface="Calibri" panose="020F0502020204030204" pitchFamily="34" charset="0"/>
              </a:rPr>
              <a:t>Backwardation</a:t>
            </a:r>
            <a:endParaRPr lang="en-IN" b="1" dirty="0">
              <a:latin typeface="Calibri" panose="020F0502020204030204"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pSp>
        <p:nvGrpSpPr>
          <p:cNvPr id="14" name="Group 13"/>
          <p:cNvGrpSpPr/>
          <p:nvPr/>
        </p:nvGrpSpPr>
        <p:grpSpPr>
          <a:xfrm>
            <a:off x="140485" y="4673426"/>
            <a:ext cx="8863029" cy="697352"/>
            <a:chOff x="0" y="3187526"/>
            <a:chExt cx="8863029" cy="697352"/>
          </a:xfrm>
        </p:grpSpPr>
        <p:sp>
          <p:nvSpPr>
            <p:cNvPr id="24" name="Rectangle 23"/>
            <p:cNvSpPr/>
            <p:nvPr/>
          </p:nvSpPr>
          <p:spPr>
            <a:xfrm>
              <a:off x="0" y="3187526"/>
              <a:ext cx="8863029" cy="697352"/>
            </a:xfrm>
            <a:prstGeom prst="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5" name="TextBox 24"/>
            <p:cNvSpPr txBox="1"/>
            <p:nvPr/>
          </p:nvSpPr>
          <p:spPr>
            <a:xfrm>
              <a:off x="0" y="3187526"/>
              <a:ext cx="8863029" cy="6973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Backwardation: When Futures Price is below Spot Price. </a:t>
              </a:r>
            </a:p>
            <a:p>
              <a:pPr lvl="0" algn="ctr" defTabSz="889000">
                <a:lnSpc>
                  <a:spcPct val="90000"/>
                </a:lnSpc>
                <a:spcBef>
                  <a:spcPct val="0"/>
                </a:spcBef>
                <a:spcAft>
                  <a:spcPct val="35000"/>
                </a:spcAft>
              </a:pPr>
              <a:r>
                <a:rPr lang="en-US" sz="2000" kern="1200" dirty="0" smtClean="0"/>
                <a:t>The asset exhibits Positive Systematic Risk</a:t>
              </a:r>
            </a:p>
          </p:txBody>
        </p:sp>
      </p:grpSp>
      <p:grpSp>
        <p:nvGrpSpPr>
          <p:cNvPr id="15" name="Group 14"/>
          <p:cNvGrpSpPr/>
          <p:nvPr/>
        </p:nvGrpSpPr>
        <p:grpSpPr>
          <a:xfrm>
            <a:off x="140485" y="3611357"/>
            <a:ext cx="8863029" cy="1072528"/>
            <a:chOff x="0" y="2125457"/>
            <a:chExt cx="8863029" cy="1072528"/>
          </a:xfrm>
        </p:grpSpPr>
        <p:sp>
          <p:nvSpPr>
            <p:cNvPr id="22" name="Up Arrow Callout 21"/>
            <p:cNvSpPr/>
            <p:nvPr/>
          </p:nvSpPr>
          <p:spPr>
            <a:xfrm rot="10800000">
              <a:off x="0" y="2125457"/>
              <a:ext cx="8863029" cy="1072528"/>
            </a:xfrm>
            <a:prstGeom prst="upArrowCallou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3" name="Up Arrow Callout 6"/>
            <p:cNvSpPr txBox="1"/>
            <p:nvPr/>
          </p:nvSpPr>
          <p:spPr>
            <a:xfrm rot="21600000">
              <a:off x="0" y="2125457"/>
              <a:ext cx="8863029" cy="6968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Futures Price must continually increase during the term of the contract.</a:t>
              </a:r>
              <a:endParaRPr lang="en-US" sz="2100" kern="1200" dirty="0"/>
            </a:p>
          </p:txBody>
        </p:sp>
      </p:grpSp>
      <p:grpSp>
        <p:nvGrpSpPr>
          <p:cNvPr id="16" name="Group 15"/>
          <p:cNvGrpSpPr/>
          <p:nvPr/>
        </p:nvGrpSpPr>
        <p:grpSpPr>
          <a:xfrm>
            <a:off x="140485" y="2549289"/>
            <a:ext cx="8863029" cy="1072528"/>
            <a:chOff x="0" y="1063389"/>
            <a:chExt cx="8863029" cy="1072528"/>
          </a:xfrm>
        </p:grpSpPr>
        <p:sp>
          <p:nvSpPr>
            <p:cNvPr id="20" name="Up Arrow Callout 19"/>
            <p:cNvSpPr/>
            <p:nvPr/>
          </p:nvSpPr>
          <p:spPr>
            <a:xfrm rot="10800000">
              <a:off x="0" y="1063389"/>
              <a:ext cx="8863029" cy="1072528"/>
            </a:xfrm>
            <a:prstGeom prst="upArrowCallou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1" name="Up Arrow Callout 8"/>
            <p:cNvSpPr txBox="1"/>
            <p:nvPr/>
          </p:nvSpPr>
          <p:spPr>
            <a:xfrm rot="21600000">
              <a:off x="0" y="1063389"/>
              <a:ext cx="8863029" cy="6968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Speculators will go Long in those Futures. For Speculators to trade:</a:t>
              </a:r>
            </a:p>
            <a:p>
              <a:pPr lvl="0" algn="ctr" defTabSz="889000">
                <a:lnSpc>
                  <a:spcPct val="90000"/>
                </a:lnSpc>
                <a:spcBef>
                  <a:spcPct val="0"/>
                </a:spcBef>
                <a:spcAft>
                  <a:spcPct val="35000"/>
                </a:spcAft>
              </a:pPr>
              <a:r>
                <a:rPr lang="en-US" sz="2000" kern="1200" dirty="0" smtClean="0"/>
                <a:t>Futures Contract Price must be less than Expected Spot Price [</a:t>
              </a:r>
              <a:r>
                <a:rPr lang="en-US" sz="2000" b="1" kern="1200" dirty="0" smtClean="0"/>
                <a:t>F</a:t>
              </a:r>
              <a:r>
                <a:rPr lang="en-US" sz="2000" b="1" kern="1200" baseline="-25000" dirty="0" smtClean="0"/>
                <a:t>0</a:t>
              </a:r>
              <a:r>
                <a:rPr lang="en-US" sz="2000" b="1" kern="1200" dirty="0" smtClean="0"/>
                <a:t> &lt; E(S</a:t>
              </a:r>
              <a:r>
                <a:rPr lang="en-US" sz="2000" b="1" kern="1200" baseline="-25000" dirty="0" smtClean="0"/>
                <a:t>T</a:t>
              </a:r>
              <a:r>
                <a:rPr lang="en-US" sz="2000" b="1" kern="1200" dirty="0" smtClean="0"/>
                <a:t>)]    </a:t>
              </a:r>
              <a:endParaRPr lang="en-US" sz="2000" kern="1200" dirty="0"/>
            </a:p>
          </p:txBody>
        </p:sp>
      </p:grpSp>
      <p:grpSp>
        <p:nvGrpSpPr>
          <p:cNvPr id="17" name="Group 16"/>
          <p:cNvGrpSpPr/>
          <p:nvPr/>
        </p:nvGrpSpPr>
        <p:grpSpPr>
          <a:xfrm>
            <a:off x="140485" y="1487221"/>
            <a:ext cx="8863029" cy="1072528"/>
            <a:chOff x="0" y="1321"/>
            <a:chExt cx="8863029" cy="1072528"/>
          </a:xfrm>
        </p:grpSpPr>
        <p:sp>
          <p:nvSpPr>
            <p:cNvPr id="18" name="Up Arrow Callout 17"/>
            <p:cNvSpPr/>
            <p:nvPr/>
          </p:nvSpPr>
          <p:spPr>
            <a:xfrm rot="10800000">
              <a:off x="0" y="1321"/>
              <a:ext cx="8863029" cy="1072528"/>
            </a:xfrm>
            <a:prstGeom prst="upArrowCallou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9" name="Up Arrow Callout 10"/>
            <p:cNvSpPr txBox="1"/>
            <p:nvPr/>
          </p:nvSpPr>
          <p:spPr>
            <a:xfrm rot="21600000">
              <a:off x="0" y="1321"/>
              <a:ext cx="8863029" cy="69689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Situation: Hedgers want to short futures (as they are long in commodities).</a:t>
              </a:r>
            </a:p>
            <a:p>
              <a:pPr lvl="0" algn="ctr" defTabSz="889000">
                <a:lnSpc>
                  <a:spcPct val="90000"/>
                </a:lnSpc>
                <a:spcBef>
                  <a:spcPct val="0"/>
                </a:spcBef>
                <a:spcAft>
                  <a:spcPct val="35000"/>
                </a:spcAft>
              </a:pPr>
              <a:r>
                <a:rPr lang="en-US" sz="2000" kern="1200" dirty="0" smtClean="0"/>
                <a:t>Example: A Farmer wanting to sell his wheat produce.</a:t>
              </a:r>
            </a:p>
          </p:txBody>
        </p:sp>
      </p:grpSp>
    </p:spTree>
    <p:extLst>
      <p:ext uri="{BB962C8B-B14F-4D97-AF65-F5344CB8AC3E}">
        <p14:creationId xmlns:p14="http://schemas.microsoft.com/office/powerpoint/2010/main" val="2503817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9</a:t>
            </a:fld>
            <a:endParaRPr lang="en-IN" sz="1400" dirty="0">
              <a:solidFill>
                <a:schemeClr val="bg2">
                  <a:lumMod val="25000"/>
                </a:schemeClr>
              </a:solidFill>
            </a:endParaRPr>
          </a:p>
        </p:txBody>
      </p:sp>
      <p:sp>
        <p:nvSpPr>
          <p:cNvPr id="6" name="Title 1"/>
          <p:cNvSpPr txBox="1">
            <a:spLocks/>
          </p:cNvSpPr>
          <p:nvPr/>
        </p:nvSpPr>
        <p:spPr>
          <a:xfrm>
            <a:off x="112979" y="199738"/>
            <a:ext cx="7094022" cy="990600"/>
          </a:xfrm>
          <a:prstGeom prst="rect">
            <a:avLst/>
          </a:prstGeom>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en-US" sz="3200" b="1" dirty="0" smtClean="0">
                <a:solidFill>
                  <a:schemeClr val="tx1">
                    <a:lumMod val="65000"/>
                    <a:lumOff val="35000"/>
                  </a:schemeClr>
                </a:solidFill>
                <a:latin typeface="Calibri" pitchFamily="34" charset="0"/>
              </a:rPr>
              <a:t>CONTANGO AND BACKWARDATION</a:t>
            </a:r>
            <a:endParaRPr lang="en-US" altLang="en-US" sz="3200" b="1" dirty="0">
              <a:solidFill>
                <a:schemeClr val="tx1">
                  <a:lumMod val="65000"/>
                  <a:lumOff val="35000"/>
                </a:schemeClr>
              </a:solidFill>
              <a:latin typeface="Calibri" pitchFamily="34" charset="0"/>
            </a:endParaRPr>
          </a:p>
        </p:txBody>
      </p:sp>
      <p:sp>
        <p:nvSpPr>
          <p:cNvPr id="7" name="TextBox 6"/>
          <p:cNvSpPr txBox="1"/>
          <p:nvPr/>
        </p:nvSpPr>
        <p:spPr>
          <a:xfrm>
            <a:off x="179513" y="958912"/>
            <a:ext cx="8827257" cy="369332"/>
          </a:xfrm>
          <a:prstGeom prst="rect">
            <a:avLst/>
          </a:prstGeom>
          <a:solidFill>
            <a:schemeClr val="accent1"/>
          </a:solidFill>
        </p:spPr>
        <p:txBody>
          <a:bodyPr wrap="square" rtlCol="0">
            <a:spAutoFit/>
          </a:bodyPr>
          <a:lstStyle/>
          <a:p>
            <a:pPr lvl="0" algn="ctr"/>
            <a:r>
              <a:rPr lang="en-IN" b="1" dirty="0" err="1" smtClean="0">
                <a:latin typeface="Calibri" panose="020F0502020204030204" pitchFamily="34" charset="0"/>
              </a:rPr>
              <a:t>Contango</a:t>
            </a:r>
            <a:r>
              <a:rPr lang="en-IN" b="1" dirty="0" smtClean="0">
                <a:latin typeface="Calibri" panose="020F0502020204030204" pitchFamily="34" charset="0"/>
              </a:rPr>
              <a:t> and Backwardation</a:t>
            </a:r>
            <a:endParaRPr lang="en-IN" b="1" dirty="0">
              <a:latin typeface="Calibri" panose="020F0502020204030204" pitchFamily="34" charset="0"/>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pic>
        <p:nvPicPr>
          <p:cNvPr id="18"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3529" y="1447800"/>
            <a:ext cx="8148960" cy="487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0155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774062eeb73c13bb60291d26b8fbff2c7d7251"/>
</p:tagLst>
</file>

<file path=ppt/theme/theme1.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26988</TotalTime>
  <Words>546</Words>
  <Application>Microsoft Office PowerPoint</Application>
  <PresentationFormat>On-screen Show (4:3)</PresentationFormat>
  <Paragraphs>109</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CTA AND MANAGED FUTURES</vt:lpstr>
      <vt:lpstr>PowerPoint Presentation</vt:lpstr>
      <vt:lpstr>CORRELATION OF CTA’s AND EQUITY</vt:lpstr>
      <vt:lpstr>HEDGE FUND – CORRELATION AMONG HEDGE FUND STRATEGIES</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ALTERNATIVE INVESTMENTS</dc:title>
  <dc:creator>Archit Lohia</dc:creator>
  <cp:lastModifiedBy>Archit Lohia</cp:lastModifiedBy>
  <cp:revision>627</cp:revision>
  <dcterms:created xsi:type="dcterms:W3CDTF">2015-01-30T07:36:11Z</dcterms:created>
  <dcterms:modified xsi:type="dcterms:W3CDTF">2021-02-25T11:42:54Z</dcterms:modified>
</cp:coreProperties>
</file>